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264" r:id="rId3"/>
    <p:sldId id="277" r:id="rId4"/>
    <p:sldId id="262" r:id="rId5"/>
    <p:sldId id="263" r:id="rId6"/>
    <p:sldId id="257" r:id="rId7"/>
    <p:sldId id="259" r:id="rId8"/>
    <p:sldId id="260" r:id="rId9"/>
    <p:sldId id="258" r:id="rId10"/>
    <p:sldId id="261" r:id="rId11"/>
    <p:sldId id="278" r:id="rId12"/>
    <p:sldId id="323" r:id="rId13"/>
    <p:sldId id="324" r:id="rId14"/>
    <p:sldId id="319" r:id="rId15"/>
    <p:sldId id="316" r:id="rId16"/>
    <p:sldId id="265" r:id="rId17"/>
    <p:sldId id="266" r:id="rId18"/>
    <p:sldId id="268" r:id="rId19"/>
    <p:sldId id="267" r:id="rId20"/>
    <p:sldId id="269" r:id="rId21"/>
    <p:sldId id="270" r:id="rId22"/>
    <p:sldId id="282" r:id="rId23"/>
    <p:sldId id="271" r:id="rId24"/>
    <p:sldId id="322" r:id="rId25"/>
    <p:sldId id="272" r:id="rId26"/>
    <p:sldId id="273" r:id="rId27"/>
    <p:sldId id="274" r:id="rId28"/>
    <p:sldId id="317" r:id="rId29"/>
    <p:sldId id="300" r:id="rId30"/>
    <p:sldId id="318" r:id="rId31"/>
    <p:sldId id="321" r:id="rId32"/>
    <p:sldId id="296" r:id="rId33"/>
    <p:sldId id="313" r:id="rId34"/>
    <p:sldId id="276" r:id="rId35"/>
    <p:sldId id="311" r:id="rId36"/>
    <p:sldId id="314" r:id="rId37"/>
    <p:sldId id="315" r:id="rId38"/>
    <p:sldId id="297" r:id="rId39"/>
    <p:sldId id="298" r:id="rId40"/>
    <p:sldId id="299" r:id="rId41"/>
    <p:sldId id="279" r:id="rId42"/>
    <p:sldId id="289" r:id="rId43"/>
    <p:sldId id="280" r:id="rId44"/>
    <p:sldId id="281" r:id="rId45"/>
    <p:sldId id="295" r:id="rId46"/>
    <p:sldId id="283" r:id="rId47"/>
    <p:sldId id="286" r:id="rId48"/>
    <p:sldId id="287" r:id="rId49"/>
    <p:sldId id="290" r:id="rId50"/>
    <p:sldId id="284" r:id="rId51"/>
    <p:sldId id="288" r:id="rId52"/>
    <p:sldId id="294" r:id="rId53"/>
    <p:sldId id="285" r:id="rId54"/>
    <p:sldId id="291" r:id="rId55"/>
    <p:sldId id="292" r:id="rId56"/>
    <p:sldId id="293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2" r:id="rId68"/>
    <p:sldId id="320" r:id="rId6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</p14:sldIdLst>
        </p14:section>
        <p14:section name="Code format" id="{BF7D4BFB-70F5-4DE3-9D4A-ED3AA373D039}">
          <p14:sldIdLst>
            <p14:sldId id="262"/>
            <p14:sldId id="263"/>
          </p14:sldIdLst>
        </p14:section>
        <p14:section name="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23"/>
            <p14:sldId id="324"/>
            <p14:sldId id="319"/>
            <p14:sldId id="316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I/O" id="{CF804DA1-39C5-4934-BECB-A4D50B7CBB97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17/04/2015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17/04/2015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17/04/2015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17/04/2015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17/04/2015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17/04/2015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056350" cy="936104"/>
            <a:chOff x="5004048" y="1700808"/>
            <a:chExt cx="3056350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</a:t>
                  </a:r>
                  <a:r>
                    <a:rPr lang="en-US" dirty="0" err="1" smtClean="0">
                      <a:solidFill>
                        <a:srgbClr val="C00000"/>
                      </a:solidFill>
                    </a:rPr>
                    <a:t>realof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0563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89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88010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" y="4378796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41944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</a:t>
            </a:r>
            <a:r>
              <a:rPr lang="en-US" dirty="0" smtClean="0"/>
              <a:t>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</a:t>
            </a:r>
            <a:r>
              <a:rPr lang="en-US" dirty="0" smtClean="0"/>
              <a:t>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664275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block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0.0_sp)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&gt;= 0.0_sp)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modern many features,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96646" y="3753036"/>
            <a:ext cx="6624599" cy="756084"/>
            <a:chOff x="1996646" y="3753036"/>
            <a:chExt cx="6624599" cy="756084"/>
          </a:xfrm>
        </p:grpSpPr>
        <p:pic>
          <p:nvPicPr>
            <p:cNvPr id="13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3753036"/>
              <a:ext cx="736877" cy="756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1996646" y="4015667"/>
              <a:ext cx="5743706" cy="369332"/>
              <a:chOff x="4283968" y="2312876"/>
              <a:chExt cx="5743706" cy="36933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283968" y="2317522"/>
                <a:ext cx="144016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951656" y="2312876"/>
                <a:ext cx="207601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value of 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will be 11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4427984" y="2497542"/>
                <a:ext cx="3523672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do and do while statements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928988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 statement,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3260512" cy="801380"/>
            <a:chOff x="3857181" y="2276872"/>
            <a:chExt cx="3260512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16416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global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37473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 smtClean="0">
                  <a:solidFill>
                    <a:srgbClr val="C00000"/>
                  </a:solidFill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22262" cy="693847"/>
            <a:chOff x="6188782" y="4472637"/>
            <a:chExt cx="2222262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64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530965" y="4653136"/>
            <a:ext cx="43615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( : )</a:t>
            </a:r>
          </a:p>
          <a:p>
            <a:r>
              <a:rPr lang="en-US" dirty="0" smtClean="0"/>
              <a:t>up to: ( :upper)</a:t>
            </a:r>
          </a:p>
          <a:p>
            <a:r>
              <a:rPr lang="en-US" dirty="0" smtClean="0"/>
              <a:t>from: (lower</a:t>
            </a:r>
            <a:r>
              <a:rPr lang="en-US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with stride: (</a:t>
            </a:r>
            <a:r>
              <a:rPr lang="en-US" dirty="0" err="1" smtClean="0"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598060" y="3861048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5920824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ALLOCATE(a(m,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DEALLOCATE(a,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ALLOCATED(a))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6022402"/>
            <a:ext cx="4103342" cy="718966"/>
            <a:chOff x="3779912" y="6022402"/>
            <a:chExt cx="4103342" cy="718966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2125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59632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</a:rPr>
                <a:t>opeator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ALLOCATE(A(m,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19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0919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919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0919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919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919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919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252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252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is ignored,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523668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INTRINSIC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88224" y="2979239"/>
            <a:ext cx="2429402" cy="646331"/>
            <a:chOff x="6588224" y="2781799"/>
            <a:chExt cx="2429402" cy="646331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588224" y="3717032"/>
            <a:ext cx="2429402" cy="646331"/>
            <a:chOff x="6588224" y="2781799"/>
            <a:chExt cx="2429402" cy="646331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88224" y="5138608"/>
            <a:ext cx="2429402" cy="923330"/>
            <a:chOff x="6588224" y="2781799"/>
            <a:chExt cx="2429402" cy="923330"/>
          </a:xfrm>
        </p:grpSpPr>
        <p:sp>
          <p:nvSpPr>
            <p:cNvPr id="17" name="Right Brace 1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2360" y="2781799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88224" y="4438853"/>
            <a:ext cx="2429402" cy="646331"/>
            <a:chOff x="6588224" y="2781799"/>
            <a:chExt cx="2429402" cy="646331"/>
          </a:xfrm>
        </p:grpSpPr>
        <p:sp>
          <p:nvSpPr>
            <p:cNvPr id="34" name="Right Brace 33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12360" y="2781799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732240" y="3104964"/>
              <a:ext cx="108012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067944" y="1268760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259632" y="4725144"/>
            <a:ext cx="3965426" cy="2093218"/>
            <a:chOff x="28618" y="3143461"/>
            <a:chExt cx="3965426" cy="2093218"/>
          </a:xfrm>
        </p:grpSpPr>
        <p:pic>
          <p:nvPicPr>
            <p:cNvPr id="2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30" y="407956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28618" y="3143461"/>
              <a:ext cx="2785314" cy="2016224"/>
              <a:chOff x="3190794" y="2692201"/>
              <a:chExt cx="2785314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296144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054890" y="3192326"/>
                <a:ext cx="528561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ounded Rectangle 30"/>
          <p:cNvSpPr/>
          <p:nvPr/>
        </p:nvSpPr>
        <p:spPr>
          <a:xfrm rot="19796557">
            <a:off x="140110" y="612882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14161" y="2098591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60526" y="2060848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90225" y="2812286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07704" y="3820398"/>
            <a:ext cx="6840760" cy="904746"/>
            <a:chOff x="1524711" y="2308230"/>
            <a:chExt cx="6840760" cy="904746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6090" y="2843644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2928698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2053640"/>
            <a:chOff x="3465068" y="1508550"/>
            <a:chExt cx="4680520" cy="2053640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915859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6054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all arguments' intent in, functions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204864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I,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365104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4654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  <a:endParaRPr lang="nl-BE" sz="28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115616" y="60932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cfr</a:t>
            </a:r>
            <a:r>
              <a:rPr lang="en-US" dirty="0" smtClean="0"/>
              <a:t>. 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/>
              <a:t> local variables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 rot="19796557">
            <a:off x="428141" y="5877271"/>
            <a:ext cx="112427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C/C++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</a:t>
            </a:r>
            <a:r>
              <a:rPr lang="en-US" dirty="0" err="1" smtClean="0"/>
              <a:t>declerations</a:t>
            </a:r>
            <a:r>
              <a:rPr lang="en-US" dirty="0" smtClean="0"/>
              <a:t>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</a:t>
            </a:r>
            <a:r>
              <a:rPr lang="en-US" dirty="0" err="1" smtClean="0"/>
              <a:t>privrate</a:t>
            </a:r>
            <a:endParaRPr lang="en-US" dirty="0" smtClean="0"/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48133"/>
            <a:ext cx="3858141" cy="1718100"/>
            <a:chOff x="188710" y="2354177"/>
            <a:chExt cx="3858141" cy="1718100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4177"/>
              <a:ext cx="3168352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682859"/>
              <a:ext cx="1425015" cy="74308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5157192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203896" cy="1294402"/>
            <a:chOff x="529993" y="-225243"/>
            <a:chExt cx="6844747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2808082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5"/>
              <a:ext cx="957853" cy="8386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687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20" y="5589240"/>
            <a:ext cx="31051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Still not portable!</a:t>
            </a:r>
            <a:endParaRPr lang="nl-BE" sz="3200" dirty="0"/>
          </a:p>
        </p:txBody>
      </p:sp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36912"/>
            <a:ext cx="1152128" cy="11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23465</TotalTime>
  <Words>3695</Words>
  <Application>Microsoft Office PowerPoint</Application>
  <PresentationFormat>On-screen Show (4:3)</PresentationFormat>
  <Paragraphs>1119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Fortran for the 21st century</vt:lpstr>
      <vt:lpstr>Introduction</vt:lpstr>
      <vt:lpstr>Typographic conventions for slides</vt:lpstr>
      <vt:lpstr>Code format</vt:lpstr>
      <vt:lpstr>Free source form</vt:lpstr>
      <vt:lpstr>Datatypes</vt:lpstr>
      <vt:lpstr>Implicit types</vt:lpstr>
      <vt:lpstr>No implicits</vt:lpstr>
      <vt:lpstr>Fortran 90 versus Fortran 95+</vt:lpstr>
      <vt:lpstr>Platform independence</vt:lpstr>
      <vt:lpstr>Alternative kinds</vt:lpstr>
      <vt:lpstr>Numerical models</vt:lpstr>
      <vt:lpstr>Values for real &amp; integer types</vt:lpstr>
      <vt:lpstr>Basic types</vt:lpstr>
      <vt:lpstr>Type conversions &amp; KIND function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Iterations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Subroutines</vt:lpstr>
      <vt:lpstr>Functions</vt:lpstr>
      <vt:lpstr>Arrays as arguments</vt:lpstr>
      <vt:lpstr>Pure functions</vt:lpstr>
      <vt:lpstr>Elemental functions</vt:lpstr>
      <vt:lpstr>Elemental subroutines</vt:lpstr>
      <vt:lpstr>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166</cp:revision>
  <dcterms:created xsi:type="dcterms:W3CDTF">2015-03-25T05:43:07Z</dcterms:created>
  <dcterms:modified xsi:type="dcterms:W3CDTF">2015-04-17T14:17:33Z</dcterms:modified>
</cp:coreProperties>
</file>