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257" r:id="rId2"/>
    <p:sldId id="337" r:id="rId3"/>
    <p:sldId id="305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06" r:id="rId12"/>
    <p:sldId id="267" r:id="rId13"/>
    <p:sldId id="268" r:id="rId14"/>
    <p:sldId id="307" r:id="rId15"/>
    <p:sldId id="269" r:id="rId16"/>
    <p:sldId id="270" r:id="rId17"/>
    <p:sldId id="271" r:id="rId18"/>
    <p:sldId id="272" r:id="rId19"/>
    <p:sldId id="273" r:id="rId20"/>
    <p:sldId id="300" r:id="rId21"/>
    <p:sldId id="301" r:id="rId22"/>
    <p:sldId id="302" r:id="rId23"/>
    <p:sldId id="303" r:id="rId24"/>
    <p:sldId id="275" r:id="rId25"/>
    <p:sldId id="353" r:id="rId26"/>
    <p:sldId id="346" r:id="rId27"/>
    <p:sldId id="347" r:id="rId28"/>
    <p:sldId id="348" r:id="rId29"/>
    <p:sldId id="349" r:id="rId30"/>
    <p:sldId id="350" r:id="rId31"/>
    <p:sldId id="351" r:id="rId32"/>
    <p:sldId id="308" r:id="rId33"/>
    <p:sldId id="281" r:id="rId34"/>
    <p:sldId id="332" r:id="rId35"/>
    <p:sldId id="284" r:id="rId36"/>
    <p:sldId id="286" r:id="rId37"/>
    <p:sldId id="294" r:id="rId38"/>
    <p:sldId id="295" r:id="rId39"/>
    <p:sldId id="296" r:id="rId40"/>
    <p:sldId id="297" r:id="rId41"/>
    <p:sldId id="298" r:id="rId42"/>
    <p:sldId id="285" r:id="rId43"/>
    <p:sldId id="299" r:id="rId44"/>
    <p:sldId id="312" r:id="rId45"/>
    <p:sldId id="313" r:id="rId46"/>
    <p:sldId id="314" r:id="rId47"/>
    <p:sldId id="315" r:id="rId48"/>
    <p:sldId id="316" r:id="rId49"/>
    <p:sldId id="317" r:id="rId50"/>
    <p:sldId id="340" r:id="rId51"/>
    <p:sldId id="341" r:id="rId52"/>
    <p:sldId id="318" r:id="rId53"/>
    <p:sldId id="319" r:id="rId54"/>
    <p:sldId id="320" r:id="rId55"/>
    <p:sldId id="322" r:id="rId56"/>
    <p:sldId id="323" r:id="rId57"/>
    <p:sldId id="321" r:id="rId58"/>
    <p:sldId id="325" r:id="rId59"/>
    <p:sldId id="326" r:id="rId60"/>
    <p:sldId id="328" r:id="rId61"/>
    <p:sldId id="354" r:id="rId62"/>
    <p:sldId id="352" r:id="rId63"/>
    <p:sldId id="339" r:id="rId64"/>
    <p:sldId id="333" r:id="rId65"/>
    <p:sldId id="338" r:id="rId66"/>
    <p:sldId id="310" r:id="rId67"/>
    <p:sldId id="280" r:id="rId68"/>
    <p:sldId id="335" r:id="rId69"/>
    <p:sldId id="336" r:id="rId70"/>
    <p:sldId id="343" r:id="rId71"/>
    <p:sldId id="344" r:id="rId72"/>
    <p:sldId id="342" r:id="rId73"/>
    <p:sldId id="345" r:id="rId74"/>
    <p:sldId id="304" r:id="rId75"/>
    <p:sldId id="309" r:id="rId76"/>
    <p:sldId id="311" r:id="rId77"/>
    <p:sldId id="276" r:id="rId78"/>
    <p:sldId id="277" r:id="rId79"/>
    <p:sldId id="278" r:id="rId80"/>
    <p:sldId id="329" r:id="rId81"/>
    <p:sldId id="330" r:id="rId82"/>
    <p:sldId id="331" r:id="rId8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DB51DD-5ACA-4EFB-84EA-35023374257F}">
          <p14:sldIdLst>
            <p14:sldId id="257"/>
            <p14:sldId id="337"/>
          </p14:sldIdLst>
        </p14:section>
        <p14:section name="worker" id="{6218294E-E907-441A-8198-6780B12DECEF}">
          <p14:sldIdLst>
            <p14:sldId id="305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woker and MapReduce" id="{EC23BC84-36BF-4347-A5F0-3C8BDD9A6724}">
          <p14:sldIdLst>
            <p14:sldId id="306"/>
            <p14:sldId id="267"/>
            <p14:sldId id="268"/>
          </p14:sldIdLst>
        </p14:section>
        <p14:section name="worker features" id="{9FA9D4A1-7A8E-447F-AC41-D157AFF9C2FD}">
          <p14:sldIdLst>
            <p14:sldId id="307"/>
            <p14:sldId id="269"/>
            <p14:sldId id="270"/>
            <p14:sldId id="271"/>
            <p14:sldId id="272"/>
            <p14:sldId id="273"/>
            <p14:sldId id="300"/>
            <p14:sldId id="301"/>
            <p14:sldId id="302"/>
            <p14:sldId id="303"/>
            <p14:sldId id="275"/>
            <p14:sldId id="353"/>
          </p14:sldIdLst>
        </p14:section>
        <p14:section name="parameter-weaver" id="{5E328FBF-C12B-45C8-B7B8-23CCAF616121}">
          <p14:sldIdLst>
            <p14:sldId id="346"/>
            <p14:sldId id="347"/>
            <p14:sldId id="348"/>
            <p14:sldId id="349"/>
            <p14:sldId id="350"/>
            <p14:sldId id="351"/>
          </p14:sldIdLst>
        </p14:section>
        <p14:section name=" worker tuning" id="{40E4C22B-A307-4AE2-98BE-44535D974D9E}">
          <p14:sldIdLst>
            <p14:sldId id="308"/>
            <p14:sldId id="281"/>
            <p14:sldId id="332"/>
            <p14:sldId id="284"/>
            <p14:sldId id="286"/>
            <p14:sldId id="294"/>
            <p14:sldId id="295"/>
            <p14:sldId id="296"/>
            <p14:sldId id="297"/>
            <p14:sldId id="298"/>
            <p14:sldId id="285"/>
            <p14:sldId id="299"/>
            <p14:sldId id="312"/>
          </p14:sldIdLst>
        </p14:section>
        <p14:section name="atools" id="{4EBA814D-8AEA-4C75-9511-4C84730B1EBE}">
          <p14:sldIdLst>
            <p14:sldId id="313"/>
            <p14:sldId id="314"/>
            <p14:sldId id="315"/>
            <p14:sldId id="316"/>
            <p14:sldId id="317"/>
            <p14:sldId id="340"/>
            <p14:sldId id="341"/>
          </p14:sldIdLst>
        </p14:section>
        <p14:section name="atools features" id="{B3CCB6E2-A3D4-46D2-98AB-978DC1C65CAB}">
          <p14:sldIdLst>
            <p14:sldId id="318"/>
            <p14:sldId id="319"/>
            <p14:sldId id="320"/>
            <p14:sldId id="322"/>
            <p14:sldId id="323"/>
            <p14:sldId id="321"/>
            <p14:sldId id="325"/>
            <p14:sldId id="326"/>
            <p14:sldId id="328"/>
            <p14:sldId id="354"/>
            <p14:sldId id="352"/>
          </p14:sldIdLst>
        </p14:section>
        <p14:section name="atools tuning" id="{DC591AD2-99DF-42C2-963E-4BFE120C2B9E}">
          <p14:sldIdLst>
            <p14:sldId id="339"/>
            <p14:sldId id="333"/>
            <p14:sldId id="338"/>
          </p14:sldIdLst>
        </p14:section>
        <p14:section name="worker versus atools" id="{F243C118-4748-4D52-808B-08B5C6EC77FE}">
          <p14:sldIdLst>
            <p14:sldId id="310"/>
            <p14:sldId id="280"/>
          </p14:sldIdLst>
        </p14:section>
        <p14:section name="I/O" id="{1EE3DDBF-6EFA-42B2-B65C-145C06CB3F6A}">
          <p14:sldIdLst>
            <p14:sldId id="335"/>
            <p14:sldId id="336"/>
            <p14:sldId id="343"/>
            <p14:sldId id="344"/>
            <p14:sldId id="342"/>
            <p14:sldId id="345"/>
            <p14:sldId id="304"/>
          </p14:sldIdLst>
        </p14:section>
        <p14:section name="Appendices" id="{CA376358-C11A-4EA5-B94D-CA8F0408E18D}">
          <p14:sldIdLst>
            <p14:sldId id="309"/>
            <p14:sldId id="311"/>
            <p14:sldId id="276"/>
            <p14:sldId id="277"/>
            <p14:sldId id="278"/>
            <p14:sldId id="329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97" d="100"/>
          <a:sy n="97" d="100"/>
        </p:scale>
        <p:origin x="28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24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5877344"/>
        <c:axId val="335878128"/>
      </c:scatterChart>
      <c:valAx>
        <c:axId val="335877344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35878128"/>
        <c:crosses val="autoZero"/>
        <c:crossBetween val="midCat"/>
        <c:majorUnit val="4"/>
        <c:minorUnit val="4"/>
      </c:valAx>
      <c:valAx>
        <c:axId val="335878128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5877344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5878520"/>
        <c:axId val="335876560"/>
      </c:scatterChart>
      <c:valAx>
        <c:axId val="33587852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35876560"/>
        <c:crosses val="autoZero"/>
        <c:crossBetween val="midCat"/>
        <c:majorUnit val="4"/>
        <c:minorUnit val="4"/>
      </c:valAx>
      <c:valAx>
        <c:axId val="335876560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5878520"/>
        <c:crosses val="autoZero"/>
        <c:crossBetween val="midCat"/>
        <c:majorUnit val="4"/>
        <c:minorUnit val="4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5879304"/>
        <c:axId val="335875776"/>
      </c:scatterChart>
      <c:valAx>
        <c:axId val="33587930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35875776"/>
        <c:crosses val="autoZero"/>
        <c:crossBetween val="midCat"/>
        <c:minorUnit val="4"/>
      </c:valAx>
      <c:valAx>
        <c:axId val="335875776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5879304"/>
        <c:crosses val="autoZero"/>
        <c:crossBetween val="midCat"/>
        <c:majorUnit val="2"/>
        <c:minorUnit val="2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5866088"/>
        <c:axId val="335868832"/>
      </c:scatterChart>
      <c:valAx>
        <c:axId val="33586608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35868832"/>
        <c:crosses val="autoZero"/>
        <c:crossBetween val="midCat"/>
        <c:majorUnit val="4"/>
      </c:valAx>
      <c:valAx>
        <c:axId val="335868832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5866088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5862168"/>
        <c:axId val="335867656"/>
      </c:scatterChart>
      <c:valAx>
        <c:axId val="33586216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35867656"/>
        <c:crosses val="autoZero"/>
        <c:crossBetween val="midCat"/>
        <c:majorUnit val="4"/>
        <c:minorUnit val="4"/>
      </c:valAx>
      <c:valAx>
        <c:axId val="335867656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586216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22.178" idx="1">
    <p:pos x="10" y="10"/>
    <p:text>check with Frank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2017-10-16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9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62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72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5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963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502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577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0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20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0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7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2017-10-16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2017-10-16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2017-10-16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2017-10-16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2017-10-16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2017-10-16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publicdomain/zero/1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orker.readthedocs.io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atools.readthedocs.io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jbex/mem_io" TargetMode="External"/><Relationship Id="rId3" Type="http://schemas.openxmlformats.org/officeDocument/2006/relationships/hyperlink" Target="http://worker.readthedocs.io/" TargetMode="External"/><Relationship Id="rId7" Type="http://schemas.openxmlformats.org/officeDocument/2006/relationships/hyperlink" Target="http://datasink.readthedocs.io/" TargetMode="External"/><Relationship Id="rId2" Type="http://schemas.openxmlformats.org/officeDocument/2006/relationships/hyperlink" Target="https://github.com/gjbex/work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jbex/datasink" TargetMode="External"/><Relationship Id="rId11" Type="http://schemas.openxmlformats.org/officeDocument/2006/relationships/hyperlink" Target="http://parameter-weaver.readthedocs.org/en/latest/" TargetMode="External"/><Relationship Id="rId5" Type="http://schemas.openxmlformats.org/officeDocument/2006/relationships/hyperlink" Target="http://atools.readthedocs.io/" TargetMode="External"/><Relationship Id="rId10" Type="http://schemas.openxmlformats.org/officeDocument/2006/relationships/hyperlink" Target="https://github.com/gjbex/parameter-weaver/" TargetMode="External"/><Relationship Id="rId4" Type="http://schemas.openxmlformats.org/officeDocument/2006/relationships/hyperlink" Target="https://github.com/gjbex/atools" TargetMode="External"/><Relationship Id="rId9" Type="http://schemas.openxmlformats.org/officeDocument/2006/relationships/hyperlink" Target="http://mem_io.readthedocs.io/" TargetMode="Externa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0.wmf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4.png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png"/><Relationship Id="rId11" Type="http://schemas.openxmlformats.org/officeDocument/2006/relationships/image" Target="../media/image16.jpeg"/><Relationship Id="rId5" Type="http://schemas.openxmlformats.org/officeDocument/2006/relationships/image" Target="../media/image12.png"/><Relationship Id="rId10" Type="http://schemas.openxmlformats.org/officeDocument/2006/relationships/image" Target="../media/image15.jpeg"/><Relationship Id="rId4" Type="http://schemas.openxmlformats.org/officeDocument/2006/relationships/image" Target="../media/image11.jpeg"/><Relationship Id="rId9" Type="http://schemas.openxmlformats.org/officeDocument/2006/relationships/image" Target="../media/image9.wmf"/><Relationship Id="rId14" Type="http://schemas.openxmlformats.org/officeDocument/2006/relationships/image" Target="../media/image17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</a:t>
            </a:r>
            <a:r>
              <a:rPr lang="en-US" dirty="0" smtClean="0"/>
              <a:t>orker &amp; </a:t>
            </a:r>
            <a:r>
              <a:rPr lang="en-US" dirty="0" err="1" smtClean="0"/>
              <a:t>atools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training session</a:t>
            </a:r>
            <a:endParaRPr lang="nl-BE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 smtClean="0">
                <a:solidFill>
                  <a:schemeClr val="tx1"/>
                </a:solidFill>
              </a:rPr>
              <a:t>Geert Jan Bex </a:t>
            </a:r>
            <a:r>
              <a:rPr lang="nl-BE" dirty="0" smtClean="0"/>
              <a:t>(</a:t>
            </a:r>
            <a:r>
              <a:rPr lang="nl-BE" dirty="0" smtClean="0">
                <a:hlinkClick r:id="rId3"/>
              </a:rPr>
              <a:t>geertjan.bex@uhasselt.be</a:t>
            </a:r>
            <a:r>
              <a:rPr lang="nl-BE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4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Solution: worker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–t</a:t>
            </a:r>
            <a:r>
              <a:rPr lang="en-US" dirty="0" smtClean="0"/>
              <a:t> </a:t>
            </a:r>
            <a:endParaRPr lang="nl-BE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simulates job arrays, i.e.,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279665"/>
            <a:ext cx="459613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1-100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9592" y="2986018"/>
            <a:ext cx="5974713" cy="1754326"/>
            <a:chOff x="899592" y="2986018"/>
            <a:chExt cx="5974713" cy="1754326"/>
          </a:xfrm>
        </p:grpSpPr>
        <p:sp>
          <p:nvSpPr>
            <p:cNvPr id="10244" name="TextBox 3"/>
            <p:cNvSpPr txBox="1">
              <a:spLocks noChangeArrowheads="1"/>
            </p:cNvSpPr>
            <p:nvPr/>
          </p:nvSpPr>
          <p:spPr bwMode="auto">
            <a:xfrm>
              <a:off x="899592" y="2986018"/>
              <a:ext cx="5974713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-simulator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parameters-$PBS_ARRAYID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–o result-$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480975" y="2986018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MapReduce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0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case: MapReduce</a:t>
            </a:r>
            <a:endParaRPr lang="nl-BE" dirty="0" smtClean="0"/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9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9338" y="1143000"/>
            <a:ext cx="2262187" cy="4643438"/>
            <a:chOff x="1049338" y="1143000"/>
            <a:chExt cx="2262187" cy="4643438"/>
          </a:xfrm>
        </p:grpSpPr>
        <p:grpSp>
          <p:nvGrpSpPr>
            <p:cNvPr id="12292" name="Group 8"/>
            <p:cNvGrpSpPr>
              <a:grpSpLocks/>
            </p:cNvGrpSpPr>
            <p:nvPr/>
          </p:nvGrpSpPr>
          <p:grpSpPr bwMode="auto">
            <a:xfrm>
              <a:off x="2230438" y="1143000"/>
              <a:ext cx="1081087" cy="1143000"/>
              <a:chOff x="500034" y="3429000"/>
              <a:chExt cx="1081193" cy="1143008"/>
            </a:xfrm>
          </p:grpSpPr>
          <p:sp>
            <p:nvSpPr>
              <p:cNvPr id="7" name="Folded Corner 6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7" name="TextBox 7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3" name="Group 9"/>
            <p:cNvGrpSpPr>
              <a:grpSpLocks/>
            </p:cNvGrpSpPr>
            <p:nvPr/>
          </p:nvGrpSpPr>
          <p:grpSpPr bwMode="auto">
            <a:xfrm>
              <a:off x="2230438" y="2357438"/>
              <a:ext cx="1081087" cy="1143000"/>
              <a:chOff x="500034" y="3429000"/>
              <a:chExt cx="1081193" cy="1143008"/>
            </a:xfrm>
          </p:grpSpPr>
          <p:sp>
            <p:nvSpPr>
              <p:cNvPr id="11" name="Folded Corner 10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5" name="TextBox 11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4" name="Group 12"/>
            <p:cNvGrpSpPr>
              <a:grpSpLocks/>
            </p:cNvGrpSpPr>
            <p:nvPr/>
          </p:nvGrpSpPr>
          <p:grpSpPr bwMode="auto">
            <a:xfrm>
              <a:off x="2230438" y="4643438"/>
              <a:ext cx="1081087" cy="1143000"/>
              <a:chOff x="500034" y="3429000"/>
              <a:chExt cx="108119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3" name="TextBox 14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295" name="TextBox 15"/>
            <p:cNvSpPr txBox="1">
              <a:spLocks noChangeArrowheads="1"/>
            </p:cNvSpPr>
            <p:nvPr/>
          </p:nvSpPr>
          <p:spPr bwMode="auto">
            <a:xfrm rot="-5400000">
              <a:off x="2425700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4" idx="3"/>
              <a:endCxn id="7" idx="1"/>
            </p:cNvCxnSpPr>
            <p:nvPr/>
          </p:nvCxnSpPr>
          <p:spPr>
            <a:xfrm flipV="1">
              <a:off x="1049338" y="1928813"/>
              <a:ext cx="1471612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11" idx="1"/>
            </p:cNvCxnSpPr>
            <p:nvPr/>
          </p:nvCxnSpPr>
          <p:spPr>
            <a:xfrm flipV="1">
              <a:off x="1049338" y="3143250"/>
              <a:ext cx="1471612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3"/>
              <a:endCxn id="14" idx="1"/>
            </p:cNvCxnSpPr>
            <p:nvPr/>
          </p:nvCxnSpPr>
          <p:spPr>
            <a:xfrm>
              <a:off x="1049338" y="3643313"/>
              <a:ext cx="1471612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054725" y="1928813"/>
            <a:ext cx="2517775" cy="3500437"/>
            <a:chOff x="6054725" y="1928813"/>
            <a:chExt cx="2517775" cy="3500437"/>
          </a:xfrm>
        </p:grpSpPr>
        <p:grpSp>
          <p:nvGrpSpPr>
            <p:cNvPr id="12296" name="Group 19"/>
            <p:cNvGrpSpPr>
              <a:grpSpLocks/>
            </p:cNvGrpSpPr>
            <p:nvPr/>
          </p:nvGrpSpPr>
          <p:grpSpPr bwMode="auto">
            <a:xfrm>
              <a:off x="7546975" y="2857500"/>
              <a:ext cx="1025525" cy="1143000"/>
              <a:chOff x="2165335" y="5143512"/>
              <a:chExt cx="1025409" cy="1143008"/>
            </a:xfrm>
          </p:grpSpPr>
          <p:sp>
            <p:nvSpPr>
              <p:cNvPr id="18" name="Folded Corner 17"/>
              <p:cNvSpPr/>
              <p:nvPr/>
            </p:nvSpPr>
            <p:spPr>
              <a:xfrm>
                <a:off x="2427243" y="5572140"/>
                <a:ext cx="501593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1" name="TextBox 18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254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</a:t>
                </a:r>
                <a:endParaRPr lang="nl-BE">
                  <a:latin typeface="Calibri" pitchFamily="34" charset="0"/>
                </a:endParaRPr>
              </a:p>
            </p:txBody>
          </p:sp>
        </p:grpSp>
        <p:cxnSp>
          <p:nvCxnSpPr>
            <p:cNvPr id="47" name="Straight Arrow Connector 46"/>
            <p:cNvCxnSpPr>
              <a:stCxn id="34" idx="3"/>
              <a:endCxn id="18" idx="1"/>
            </p:cNvCxnSpPr>
            <p:nvPr/>
          </p:nvCxnSpPr>
          <p:spPr>
            <a:xfrm>
              <a:off x="6054725" y="1928813"/>
              <a:ext cx="1755775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3"/>
              <a:endCxn id="18" idx="1"/>
            </p:cNvCxnSpPr>
            <p:nvPr/>
          </p:nvCxnSpPr>
          <p:spPr>
            <a:xfrm>
              <a:off x="6054725" y="3143250"/>
              <a:ext cx="1755775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18" idx="1"/>
            </p:cNvCxnSpPr>
            <p:nvPr/>
          </p:nvCxnSpPr>
          <p:spPr>
            <a:xfrm flipV="1">
              <a:off x="6054725" y="3643313"/>
              <a:ext cx="1755775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29063" y="1143000"/>
            <a:ext cx="2476500" cy="4643438"/>
            <a:chOff x="3929063" y="1143000"/>
            <a:chExt cx="2476500" cy="4643438"/>
          </a:xfrm>
        </p:grpSpPr>
        <p:grpSp>
          <p:nvGrpSpPr>
            <p:cNvPr id="12300" name="Group 42"/>
            <p:cNvGrpSpPr>
              <a:grpSpLocks/>
            </p:cNvGrpSpPr>
            <p:nvPr/>
          </p:nvGrpSpPr>
          <p:grpSpPr bwMode="auto">
            <a:xfrm>
              <a:off x="5205413" y="1143000"/>
              <a:ext cx="1200150" cy="1143000"/>
              <a:chOff x="5205319" y="1142984"/>
              <a:chExt cx="1200137" cy="1143008"/>
            </a:xfrm>
          </p:grpSpPr>
          <p:sp>
            <p:nvSpPr>
              <p:cNvPr id="34" name="Folded Corner 33"/>
              <p:cNvSpPr/>
              <p:nvPr/>
            </p:nvSpPr>
            <p:spPr>
              <a:xfrm>
                <a:off x="5554565" y="1571612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9" name="TextBox 34"/>
              <p:cNvSpPr txBox="1">
                <a:spLocks noChangeArrowheads="1"/>
              </p:cNvSpPr>
              <p:nvPr/>
            </p:nvSpPr>
            <p:spPr bwMode="auto">
              <a:xfrm>
                <a:off x="5205319" y="1142984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1" name="Group 43"/>
            <p:cNvGrpSpPr>
              <a:grpSpLocks/>
            </p:cNvGrpSpPr>
            <p:nvPr/>
          </p:nvGrpSpPr>
          <p:grpSpPr bwMode="auto">
            <a:xfrm>
              <a:off x="5205413" y="2357438"/>
              <a:ext cx="1200150" cy="1143000"/>
              <a:chOff x="5205319" y="2643182"/>
              <a:chExt cx="1200137" cy="1143008"/>
            </a:xfrm>
          </p:grpSpPr>
          <p:sp>
            <p:nvSpPr>
              <p:cNvPr id="37" name="Folded Corner 36"/>
              <p:cNvSpPr/>
              <p:nvPr/>
            </p:nvSpPr>
            <p:spPr>
              <a:xfrm>
                <a:off x="5554565" y="3071810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7" name="TextBox 37"/>
              <p:cNvSpPr txBox="1">
                <a:spLocks noChangeArrowheads="1"/>
              </p:cNvSpPr>
              <p:nvPr/>
            </p:nvSpPr>
            <p:spPr bwMode="auto">
              <a:xfrm>
                <a:off x="5205319" y="2643182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2" name="Group 44"/>
            <p:cNvGrpSpPr>
              <a:grpSpLocks/>
            </p:cNvGrpSpPr>
            <p:nvPr/>
          </p:nvGrpSpPr>
          <p:grpSpPr bwMode="auto">
            <a:xfrm>
              <a:off x="5205413" y="4643438"/>
              <a:ext cx="1200150" cy="1143000"/>
              <a:chOff x="5205319" y="5000636"/>
              <a:chExt cx="1200137" cy="1143008"/>
            </a:xfrm>
          </p:grpSpPr>
          <p:sp>
            <p:nvSpPr>
              <p:cNvPr id="40" name="Folded Corner 39"/>
              <p:cNvSpPr/>
              <p:nvPr/>
            </p:nvSpPr>
            <p:spPr>
              <a:xfrm>
                <a:off x="5554565" y="5429264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5" name="TextBox 40"/>
              <p:cNvSpPr txBox="1">
                <a:spLocks noChangeArrowheads="1"/>
              </p:cNvSpPr>
              <p:nvPr/>
            </p:nvSpPr>
            <p:spPr bwMode="auto">
              <a:xfrm>
                <a:off x="5205319" y="5000636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303" name="TextBox 41"/>
            <p:cNvSpPr txBox="1">
              <a:spLocks noChangeArrowheads="1"/>
            </p:cNvSpPr>
            <p:nvPr/>
          </p:nvSpPr>
          <p:spPr bwMode="auto">
            <a:xfrm rot="-5400000">
              <a:off x="5426075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3929063" y="1714500"/>
              <a:ext cx="785812" cy="35718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3929063" y="2928938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3929063" y="5357813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0063" y="5857875"/>
            <a:ext cx="5214937" cy="788988"/>
            <a:chOff x="500063" y="5857875"/>
            <a:chExt cx="5214937" cy="788988"/>
          </a:xfrm>
        </p:grpSpPr>
        <p:sp>
          <p:nvSpPr>
            <p:cNvPr id="12310" name="TextBox 54"/>
            <p:cNvSpPr txBox="1">
              <a:spLocks noChangeArrowheads="1"/>
            </p:cNvSpPr>
            <p:nvPr/>
          </p:nvSpPr>
          <p:spPr bwMode="auto">
            <a:xfrm>
              <a:off x="2571750" y="6000750"/>
              <a:ext cx="10160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0000"/>
                  </a:solidFill>
                  <a:latin typeface="Calibri" pitchFamily="34" charset="0"/>
                </a:rPr>
                <a:t>map</a:t>
              </a:r>
              <a:endParaRPr lang="nl-BE" sz="3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7" name="Left Brace 56"/>
            <p:cNvSpPr/>
            <p:nvPr/>
          </p:nvSpPr>
          <p:spPr>
            <a:xfrm rot="16200000">
              <a:off x="2964657" y="3393281"/>
              <a:ext cx="285750" cy="5214937"/>
            </a:xfrm>
            <a:prstGeom prst="leftBrac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57875" y="5857875"/>
            <a:ext cx="2643188" cy="785813"/>
            <a:chOff x="5857875" y="5857875"/>
            <a:chExt cx="2643188" cy="785813"/>
          </a:xfrm>
        </p:grpSpPr>
        <p:sp>
          <p:nvSpPr>
            <p:cNvPr id="12311" name="TextBox 55"/>
            <p:cNvSpPr txBox="1">
              <a:spLocks noChangeArrowheads="1"/>
            </p:cNvSpPr>
            <p:nvPr/>
          </p:nvSpPr>
          <p:spPr bwMode="auto">
            <a:xfrm>
              <a:off x="6357938" y="5997575"/>
              <a:ext cx="14763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92D050"/>
                  </a:solidFill>
                  <a:latin typeface="Calibri" pitchFamily="34" charset="0"/>
                </a:rPr>
                <a:t>reduce</a:t>
              </a:r>
              <a:endParaRPr lang="nl-BE" sz="3600">
                <a:solidFill>
                  <a:srgbClr val="92D050"/>
                </a:solidFill>
                <a:latin typeface="Calibri" pitchFamily="34" charset="0"/>
              </a:endParaRPr>
            </a:p>
          </p:txBody>
        </p:sp>
        <p:sp>
          <p:nvSpPr>
            <p:cNvPr id="58" name="Left Brace 57"/>
            <p:cNvSpPr/>
            <p:nvPr/>
          </p:nvSpPr>
          <p:spPr>
            <a:xfrm rot="16200000">
              <a:off x="7036594" y="4679156"/>
              <a:ext cx="285750" cy="2643188"/>
            </a:xfrm>
            <a:prstGeom prst="leftBrace">
              <a:avLst/>
            </a:prstGeom>
            <a:ln w="1905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92D05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46835" y="2854325"/>
            <a:ext cx="5325665" cy="1143000"/>
            <a:chOff x="3437335" y="1393825"/>
            <a:chExt cx="5325665" cy="1143000"/>
          </a:xfrm>
        </p:grpSpPr>
        <p:sp>
          <p:nvSpPr>
            <p:cNvPr id="48" name="Folded Corner 47"/>
            <p:cNvSpPr/>
            <p:nvPr/>
          </p:nvSpPr>
          <p:spPr bwMode="auto">
            <a:xfrm>
              <a:off x="7999413" y="1822450"/>
              <a:ext cx="501650" cy="71437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0" name="TextBox 18"/>
            <p:cNvSpPr txBox="1">
              <a:spLocks noChangeArrowheads="1"/>
            </p:cNvSpPr>
            <p:nvPr/>
          </p:nvSpPr>
          <p:spPr bwMode="auto">
            <a:xfrm>
              <a:off x="7737475" y="1393825"/>
              <a:ext cx="1025525" cy="369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3437335" y="2000251"/>
              <a:ext cx="1955006" cy="357187"/>
            </a:xfrm>
            <a:prstGeom prst="rightArrow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9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Solution: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-prolog</a:t>
            </a:r>
            <a:r>
              <a:rPr lang="en-US" dirty="0" smtClean="0"/>
              <a:t> 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-epilog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230438" y="1143000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230438" y="2357438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230438" y="4214813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425700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546975" y="2857500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338" y="1928813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338" y="3143250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338" y="3643313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205413" y="1143000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205413" y="2357438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205413" y="4214813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426075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4725" y="1928813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4725" y="3143250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4725" y="3643313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63" y="1714500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63" y="292893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63" y="492918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443663" y="3286125"/>
            <a:ext cx="1027112" cy="1143000"/>
            <a:chOff x="2165335" y="5143512"/>
            <a:chExt cx="1027845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78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epilog.sh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274070" y="3262247"/>
            <a:ext cx="1057275" cy="1143000"/>
            <a:chOff x="2165335" y="5143512"/>
            <a:chExt cx="1057790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577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prolog.sh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14750" y="1143000"/>
            <a:ext cx="977900" cy="4286250"/>
            <a:chOff x="3714750" y="1143000"/>
            <a:chExt cx="977900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0" y="1143000"/>
              <a:ext cx="977900" cy="1143000"/>
              <a:chOff x="2165335" y="5143512"/>
              <a:chExt cx="978025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0" y="2357438"/>
              <a:ext cx="977900" cy="1143000"/>
              <a:chOff x="2165335" y="5143512"/>
              <a:chExt cx="978025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0" y="4286250"/>
              <a:ext cx="977900" cy="1143000"/>
              <a:chOff x="2165335" y="5143512"/>
              <a:chExt cx="978025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</p:grpSp>
      <p:sp>
        <p:nvSpPr>
          <p:cNvPr id="13340" name="TextBox 70"/>
          <p:cNvSpPr txBox="1">
            <a:spLocks noChangeArrowheads="1"/>
          </p:cNvSpPr>
          <p:nvPr/>
        </p:nvSpPr>
        <p:spPr bwMode="auto">
          <a:xfrm>
            <a:off x="424069" y="5524368"/>
            <a:ext cx="8295861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–prolog prolog.sh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–batch batch.sh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–epilog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epilog.sh</a:t>
            </a:r>
            <a:endParaRPr lang="nl-BE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1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 smtClean="0"/>
              <a:t>Monitoring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a summary of a job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Number of successfully completed items</a:t>
            </a:r>
          </a:p>
          <a:p>
            <a:pPr lvl="1"/>
            <a:r>
              <a:rPr lang="en-US" dirty="0" smtClean="0"/>
              <a:t>Number of failed items</a:t>
            </a:r>
          </a:p>
          <a:p>
            <a:r>
              <a:rPr lang="en-US" dirty="0" smtClean="0"/>
              <a:t>Monitoring progress of a running job</a:t>
            </a:r>
          </a:p>
          <a:p>
            <a:endParaRPr lang="en-US" dirty="0" smtClean="0"/>
          </a:p>
        </p:txBody>
      </p:sp>
      <p:sp>
        <p:nvSpPr>
          <p:cNvPr id="14340" name="TextBox 70"/>
          <p:cNvSpPr txBox="1">
            <a:spLocks noChangeArrowheads="1"/>
          </p:cNvSpPr>
          <p:nvPr/>
        </p:nvSpPr>
        <p:spPr bwMode="auto">
          <a:xfrm>
            <a:off x="1601787" y="2204864"/>
            <a:ext cx="608371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wsummarize  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1" name="TextBox 70"/>
          <p:cNvSpPr txBox="1">
            <a:spLocks noChangeArrowheads="1"/>
          </p:cNvSpPr>
          <p:nvPr/>
        </p:nvSpPr>
        <p:spPr bwMode="auto">
          <a:xfrm>
            <a:off x="1595639" y="4437112"/>
            <a:ext cx="6083717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watch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-n 60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wsummarize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animBg="1"/>
      <p:bldP spid="143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Resuming a job that hit the </a:t>
            </a:r>
            <a:r>
              <a:rPr lang="en-US" dirty="0" err="1" smtClean="0"/>
              <a:t>walltime</a:t>
            </a:r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Redoing failed work items</a:t>
            </a:r>
            <a:endParaRPr lang="nl-BE" dirty="0" smtClean="0"/>
          </a:p>
        </p:txBody>
      </p:sp>
      <p:sp>
        <p:nvSpPr>
          <p:cNvPr id="15364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wresume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=1:30:00  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539750" y="4005064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wresume  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445948  -retry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4" grpId="0" animBg="1"/>
      <p:bldP spid="1536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ime limits: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timedrun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per work item</a:t>
            </a:r>
          </a:p>
          <a:p>
            <a:pPr lvl="1"/>
            <a:r>
              <a:rPr lang="en-US" dirty="0" smtClean="0"/>
              <a:t>Avoid spending all </a:t>
            </a:r>
            <a:r>
              <a:rPr lang="en-US" dirty="0" err="1" smtClean="0"/>
              <a:t>walltime</a:t>
            </a:r>
            <a:r>
              <a:rPr lang="en-US" dirty="0" smtClean="0"/>
              <a:t> on a few work items that (accidentally) run too long</a:t>
            </a:r>
            <a:endParaRPr lang="nl-BE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16000" y="3284538"/>
            <a:ext cx="6940550" cy="3140075"/>
            <a:chOff x="1016000" y="3284538"/>
            <a:chExt cx="6940550" cy="3140075"/>
          </a:xfrm>
        </p:grpSpPr>
        <p:sp>
          <p:nvSpPr>
            <p:cNvPr id="16388" name="TextBox 3"/>
            <p:cNvSpPr txBox="1">
              <a:spLocks noChangeArrowheads="1"/>
            </p:cNvSpPr>
            <p:nvPr/>
          </p:nvSpPr>
          <p:spPr bwMode="auto">
            <a:xfrm>
              <a:off x="1016000" y="3284538"/>
              <a:ext cx="6940550" cy="3140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#!/bin/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bash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-l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BE" dirty="0" err="1" smtClean="0"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nl-BE" dirty="0" smtClean="0">
                  <a:latin typeface="Courier New" pitchFamily="49" charset="0"/>
                  <a:cs typeface="Courier New" pitchFamily="49" charset="0"/>
                </a:rPr>
                <a:t>=5:ppn=20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walltime=04:00:00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-t 00:20:00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-test  -t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temperature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-p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pressure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 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-v $volume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6191323" y="3284538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time_limitied.pbs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convenient that each work item creates file</a:t>
            </a:r>
          </a:p>
          <a:p>
            <a:pPr lvl="1"/>
            <a:r>
              <a:rPr lang="en-US" dirty="0" smtClean="0"/>
              <a:t>Files must be combined later</a:t>
            </a:r>
            <a:br>
              <a:rPr lang="en-US" dirty="0" smtClean="0"/>
            </a:br>
            <a:r>
              <a:rPr lang="en-US" dirty="0" smtClean="0"/>
              <a:t>     = royal pain</a:t>
            </a:r>
          </a:p>
          <a:p>
            <a:pPr lvl="1"/>
            <a:r>
              <a:rPr lang="en-US" dirty="0" smtClean="0"/>
              <a:t>File names are based on values in data</a:t>
            </a:r>
          </a:p>
          <a:p>
            <a:r>
              <a:rPr lang="en-US" dirty="0" smtClean="0"/>
              <a:t>Example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943247" cy="2304256"/>
            <a:chOff x="3851920" y="4437112"/>
            <a:chExt cx="3943247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2431077" cy="453835"/>
              <a:chOff x="5554663" y="4730849"/>
              <a:chExt cx="3158097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</a:t>
                </a:r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1.3</a:t>
                </a:r>
                <a:r>
                  <a:rPr lang="en-US" dirty="0" smtClean="0">
                    <a:latin typeface="Calibri" pitchFamily="34" charset="0"/>
                  </a:rPr>
                  <a:t>-</a:t>
                </a:r>
                <a:r>
                  <a:rPr lang="en-US" dirty="0" smtClean="0">
                    <a:solidFill>
                      <a:srgbClr val="00B050"/>
                    </a:solidFill>
                    <a:latin typeface="Calibri" pitchFamily="34" charset="0"/>
                  </a:rPr>
                  <a:t>5.7</a:t>
                </a:r>
                <a:r>
                  <a:rPr lang="en-US" dirty="0" smtClean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2431077" cy="453835"/>
              <a:chOff x="5554663" y="4730849"/>
              <a:chExt cx="3158098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output-2.7-1.4.txt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0" y="5855485"/>
              <a:ext cx="2431077" cy="453835"/>
              <a:chOff x="5554663" y="4730849"/>
              <a:chExt cx="3158098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output-4.1-3.8.txt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ggregating text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done from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orker epilog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-epilog</a:t>
            </a:r>
            <a:r>
              <a:rPr lang="en-US" dirty="0" smtClean="0"/>
              <a:t> option)</a:t>
            </a:r>
          </a:p>
          <a:p>
            <a:pPr lvl="1"/>
            <a:r>
              <a:rPr lang="en-US" dirty="0" smtClean="0"/>
              <a:t>Command line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310616"/>
            <a:ext cx="7558479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wcat  –data data.csv   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-pattern output-</a:t>
            </a:r>
            <a:r>
              <a:rPr lang="nl-BE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[%a%]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[%b%]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-output output.csv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436096" y="3140968"/>
            <a:ext cx="2298303" cy="2314054"/>
            <a:chOff x="5796136" y="3140968"/>
            <a:chExt cx="2298303" cy="23140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948264" y="4077072"/>
              <a:ext cx="1146175" cy="137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6136" y="3140968"/>
              <a:ext cx="1224136" cy="86409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876256" y="3140968"/>
              <a:ext cx="720080" cy="8640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Patterns for parallel computing</a:t>
            </a:r>
          </a:p>
          <a:p>
            <a:pPr lvl="1"/>
            <a:r>
              <a:rPr lang="en-US" dirty="0" smtClean="0"/>
              <a:t>embarrassingly parallel workloads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Happens a lot</a:t>
            </a:r>
          </a:p>
          <a:p>
            <a:pPr lvl="1"/>
            <a:r>
              <a:rPr lang="en-US" dirty="0" smtClean="0"/>
              <a:t>many scientific domains</a:t>
            </a:r>
          </a:p>
          <a:p>
            <a:r>
              <a:rPr lang="en-US" dirty="0" smtClean="0"/>
              <a:t>Support for pattern</a:t>
            </a:r>
          </a:p>
          <a:p>
            <a:pPr lvl="1"/>
            <a:r>
              <a:rPr lang="en-US" dirty="0" smtClean="0"/>
              <a:t>make it easy to do</a:t>
            </a:r>
          </a:p>
          <a:p>
            <a:pPr lvl="1"/>
            <a:r>
              <a:rPr lang="en-US" dirty="0" smtClean="0"/>
              <a:t>do the bookkeeping for you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2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aggregation: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8111516" cy="156966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wreduce  –data data.csv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-pattern output-[%a%]-[%b%].txt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-reductor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Python pickle </a:t>
            </a:r>
            <a:r>
              <a:rPr lang="en-US" dirty="0" err="1" smtClean="0"/>
              <a:t>reductor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4965" y="1323168"/>
            <a:ext cx="8579296" cy="5047536"/>
            <a:chOff x="545424" y="3497263"/>
            <a:chExt cx="8579296" cy="50475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45424" y="3497263"/>
              <a:ext cx="8579296" cy="5047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argparse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pickle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(description='create new pickle file from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    'two existing files')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('old', help='name of aggregation pickle file')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('new', help='name of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pickel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file to add to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'aggregation')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options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arg_parser.parse_args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options.new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for word, count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new_data.iteritems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if word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+=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else: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wb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pickle.dump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17337" y="3497263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redactor.py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20072" y="3789040"/>
            <a:ext cx="2983002" cy="543523"/>
            <a:chOff x="5436096" y="3749573"/>
            <a:chExt cx="2983002" cy="543523"/>
          </a:xfrm>
        </p:grpSpPr>
        <p:sp>
          <p:nvSpPr>
            <p:cNvPr id="7" name="Right Brace 6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0425" y="3749573"/>
              <a:ext cx="21786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aggregated data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8" idx="1"/>
              <a:endCxn id="7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20072" y="4338890"/>
            <a:ext cx="2538522" cy="440820"/>
            <a:chOff x="5436096" y="3852276"/>
            <a:chExt cx="2538522" cy="440820"/>
          </a:xfrm>
        </p:grpSpPr>
        <p:sp>
          <p:nvSpPr>
            <p:cNvPr id="13" name="Right Brace 12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0425" y="3852276"/>
              <a:ext cx="17341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data to add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stCxn id="14" idx="1"/>
              <a:endCxn id="13" idx="1"/>
            </p:cNvCxnSpPr>
            <p:nvPr/>
          </p:nvCxnSpPr>
          <p:spPr>
            <a:xfrm flipH="1">
              <a:off x="5603557" y="4036942"/>
              <a:ext cx="636868" cy="76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20072" y="4818380"/>
            <a:ext cx="3493976" cy="1009859"/>
            <a:chOff x="5436096" y="3933055"/>
            <a:chExt cx="3493976" cy="1009859"/>
          </a:xfrm>
        </p:grpSpPr>
        <p:sp>
          <p:nvSpPr>
            <p:cNvPr id="17" name="Right Brace 16"/>
            <p:cNvSpPr/>
            <p:nvPr/>
          </p:nvSpPr>
          <p:spPr>
            <a:xfrm>
              <a:off x="5436096" y="3933055"/>
              <a:ext cx="167461" cy="100985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0425" y="4093464"/>
              <a:ext cx="26896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new data to aggregate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18" idx="1"/>
              <a:endCxn id="17" idx="1"/>
            </p:cNvCxnSpPr>
            <p:nvPr/>
          </p:nvCxnSpPr>
          <p:spPr>
            <a:xfrm flipH="1">
              <a:off x="5603557" y="4278130"/>
              <a:ext cx="636868" cy="159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20072" y="5730805"/>
            <a:ext cx="3046033" cy="543523"/>
            <a:chOff x="5436096" y="3749573"/>
            <a:chExt cx="3046033" cy="543523"/>
          </a:xfrm>
        </p:grpSpPr>
        <p:sp>
          <p:nvSpPr>
            <p:cNvPr id="22" name="Right Brace 21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0425" y="3749573"/>
              <a:ext cx="22417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 aggregated data</a:t>
              </a:r>
              <a:endParaRPr lang="en-US" dirty="0"/>
            </a:p>
          </p:txBody>
        </p:sp>
        <p:cxnSp>
          <p:nvCxnSpPr>
            <p:cNvPr id="24" name="Straight Connector 23"/>
            <p:cNvCxnSpPr>
              <a:stCxn id="23" idx="1"/>
              <a:endCxn id="22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load analysis: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important!</a:t>
            </a:r>
          </a:p>
          <a:p>
            <a:pPr lvl="1"/>
            <a:r>
              <a:rPr lang="en-US" dirty="0" smtClean="0"/>
              <a:t>do all workers approximately the same amount of work?</a:t>
            </a:r>
          </a:p>
          <a:p>
            <a:pPr lvl="1"/>
            <a:r>
              <a:rPr lang="en-US" dirty="0" smtClean="0"/>
              <a:t>easy if all work items take the same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r>
              <a:rPr lang="en-US" dirty="0" smtClean="0"/>
              <a:t> </a:t>
            </a:r>
            <a:r>
              <a:rPr lang="en-US" smtClean="0"/>
              <a:t>to analyze </a:t>
            </a:r>
            <a:r>
              <a:rPr lang="en-US" dirty="0" smtClean="0"/>
              <a:t>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workitems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workers: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-workers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5084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-l nodes=5:ppn=20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100 cores</a:t>
            </a:r>
          </a:p>
          <a:p>
            <a:pPr lvl="2"/>
            <a:r>
              <a:rPr lang="en-US" dirty="0" smtClean="0"/>
              <a:t>1 master</a:t>
            </a:r>
          </a:p>
          <a:p>
            <a:pPr lvl="2"/>
            <a:r>
              <a:rPr lang="en-US" dirty="0" smtClean="0"/>
              <a:t>99 slaves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nodes=5:ppn=20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-master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100 cores</a:t>
            </a:r>
          </a:p>
          <a:p>
            <a:pPr lvl="2"/>
            <a:r>
              <a:rPr lang="en-US" dirty="0"/>
              <a:t>1 master</a:t>
            </a:r>
          </a:p>
          <a:p>
            <a:pPr lvl="2"/>
            <a:r>
              <a:rPr lang="en-US" dirty="0" smtClean="0"/>
              <a:t>100 slaves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3348" y="3052994"/>
            <a:ext cx="519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99 work items concurrently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4941168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100 work items concurrently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5768648"/>
            <a:ext cx="45488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default: violates MPI standard!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11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: multiple data sources</a:t>
            </a:r>
            <a:endParaRPr lang="nl-BE" dirty="0" smtClean="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4192588" y="1214438"/>
            <a:ext cx="2571750" cy="1143000"/>
            <a:chOff x="4572000" y="2071678"/>
            <a:chExt cx="2571768" cy="1143008"/>
          </a:xfrm>
        </p:grpSpPr>
        <p:grpSp>
          <p:nvGrpSpPr>
            <p:cNvPr id="18460" name="Group 11"/>
            <p:cNvGrpSpPr>
              <a:grpSpLocks/>
            </p:cNvGrpSpPr>
            <p:nvPr/>
          </p:nvGrpSpPr>
          <p:grpSpPr bwMode="auto"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7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1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1" name="Group 12"/>
            <p:cNvGrpSpPr>
              <a:grpSpLocks/>
            </p:cNvGrpSpPr>
            <p:nvPr/>
          </p:nvGrpSpPr>
          <p:grpSpPr bwMode="auto"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2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2" name="Group 15"/>
            <p:cNvGrpSpPr>
              <a:grpSpLocks/>
            </p:cNvGrpSpPr>
            <p:nvPr/>
          </p:nvGrpSpPr>
          <p:grpSpPr bwMode="auto"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834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i="1" baseline="-25000">
                    <a:latin typeface="Calibri" pitchFamily="34" charset="0"/>
                  </a:rPr>
                  <a:t>n</a:t>
                </a:r>
                <a:endParaRPr lang="nl-BE" i="1" baseline="-25000">
                  <a:latin typeface="Calibri" pitchFamily="34" charset="0"/>
                </a:endParaRPr>
              </a:p>
            </p:txBody>
          </p:sp>
        </p:grpSp>
        <p:sp>
          <p:nvSpPr>
            <p:cNvPr id="18463" name="TextBox 18"/>
            <p:cNvSpPr txBox="1">
              <a:spLocks noChangeArrowheads="1"/>
            </p:cNvSpPr>
            <p:nvPr/>
          </p:nvSpPr>
          <p:spPr bwMode="auto">
            <a:xfrm>
              <a:off x="6072198" y="2643182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…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36" name="Group 51"/>
          <p:cNvGrpSpPr>
            <a:grpSpLocks/>
          </p:cNvGrpSpPr>
          <p:nvPr/>
        </p:nvGrpSpPr>
        <p:grpSpPr bwMode="auto">
          <a:xfrm>
            <a:off x="6907213" y="1639888"/>
            <a:ext cx="1666875" cy="574675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314" y="1893877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9" name="Object 16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2" name="Vergelijking" r:id="rId4" imgW="774364" imgH="291973" progId="Equation.3">
                    <p:embed/>
                  </p:oleObj>
                </mc:Choice>
                <mc:Fallback>
                  <p:oleObj name="Vergelijking" r:id="rId4" imgW="77436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223" y="1639876"/>
                          <a:ext cx="1524146" cy="574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26"/>
          <p:cNvGrpSpPr>
            <a:grpSpLocks/>
          </p:cNvGrpSpPr>
          <p:nvPr/>
        </p:nvGrpSpPr>
        <p:grpSpPr bwMode="auto">
          <a:xfrm>
            <a:off x="642937" y="2889250"/>
            <a:ext cx="1098699" cy="1143000"/>
            <a:chOff x="1165083" y="2285992"/>
            <a:chExt cx="1098840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195" y="2714620"/>
              <a:ext cx="50012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7" name="TextBox 25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1098840" cy="369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batch.pbs</a:t>
              </a:r>
              <a:endParaRPr lang="nl-BE" dirty="0">
                <a:latin typeface="Calibri" pitchFamily="34" charset="0"/>
              </a:endParaRPr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2478088" y="185737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-t 1-</a:t>
            </a:r>
            <a:r>
              <a:rPr lang="en-US" i="1">
                <a:latin typeface="Calibri" pitchFamily="34" charset="0"/>
              </a:rPr>
              <a:t>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978150" y="3071813"/>
            <a:ext cx="1057275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088" y="3675063"/>
            <a:ext cx="1643062" cy="47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438" idx="2"/>
            <a:endCxn id="29" idx="1"/>
          </p:cNvCxnSpPr>
          <p:nvPr/>
        </p:nvCxnSpPr>
        <p:spPr>
          <a:xfrm rot="16200000" flipH="1">
            <a:off x="2750344" y="2315369"/>
            <a:ext cx="844550" cy="6683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944" y="2778919"/>
            <a:ext cx="1322387" cy="4794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413" y="2457450"/>
            <a:ext cx="1322387" cy="112236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094" y="1832769"/>
            <a:ext cx="1322387" cy="23717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Group 45"/>
          <p:cNvGrpSpPr>
            <a:grpSpLocks/>
          </p:cNvGrpSpPr>
          <p:nvPr/>
        </p:nvGrpSpPr>
        <p:grpSpPr bwMode="auto">
          <a:xfrm>
            <a:off x="3721100" y="5130800"/>
            <a:ext cx="1806007" cy="1155524"/>
            <a:chOff x="2857488" y="5572140"/>
            <a:chExt cx="1805373" cy="1154974"/>
          </a:xfrm>
        </p:grpSpPr>
        <p:sp>
          <p:nvSpPr>
            <p:cNvPr id="44" name="Folded Corner 43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5" name="TextBox 44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805373" cy="369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batch.pbs.worker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8446" name="Group 52"/>
          <p:cNvGrpSpPr>
            <a:grpSpLocks/>
          </p:cNvGrpSpPr>
          <p:nvPr/>
        </p:nvGrpSpPr>
        <p:grpSpPr bwMode="auto">
          <a:xfrm>
            <a:off x="5078413" y="5132388"/>
            <a:ext cx="1916112" cy="714375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3" name="Vergelijking" r:id="rId6" imgW="875920" imgH="215806" progId="Equation.3">
                    <p:embed/>
                  </p:oleObj>
                </mc:Choice>
                <mc:Fallback>
                  <p:oleObj name="Vergelijking" r:id="rId6" imgW="87592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5000636"/>
                          <a:ext cx="172402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" name="Group 53"/>
          <p:cNvGrpSpPr>
            <a:grpSpLocks/>
          </p:cNvGrpSpPr>
          <p:nvPr/>
        </p:nvGrpSpPr>
        <p:grpSpPr bwMode="auto">
          <a:xfrm>
            <a:off x="1714500" y="5130800"/>
            <a:ext cx="1208088" cy="1155700"/>
            <a:chOff x="2857488" y="5572140"/>
            <a:chExt cx="1208729" cy="1155150"/>
          </a:xfrm>
        </p:grpSpPr>
        <p:sp>
          <p:nvSpPr>
            <p:cNvPr id="55" name="Folded Corner 54"/>
            <p:cNvSpPr/>
            <p:nvPr/>
          </p:nvSpPr>
          <p:spPr>
            <a:xfrm>
              <a:off x="3335580" y="5572140"/>
              <a:ext cx="500327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1" name="TextBox 55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2087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worker.pbs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3495" y="4177506"/>
            <a:ext cx="842962" cy="1063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001" y="4238625"/>
            <a:ext cx="842962" cy="9413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on worker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documentation</a:t>
            </a:r>
            <a:br>
              <a:rPr lang="en-US" dirty="0" smtClean="0"/>
            </a:br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://worker.readthedocs.io/</a:t>
            </a:r>
            <a:endParaRPr lang="en-US" dirty="0" smtClean="0"/>
          </a:p>
          <a:p>
            <a:r>
              <a:rPr lang="en-US" dirty="0" smtClean="0"/>
              <a:t>Each command has help,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1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79358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600" dirty="0" smtClean="0"/>
              <a:t>Hold your horses, my C/C++/Fortran/R</a:t>
            </a:r>
          </a:p>
          <a:p>
            <a:r>
              <a:rPr lang="en-US" sz="3600" dirty="0" smtClean="0"/>
              <a:t>program doesn't do command line</a:t>
            </a:r>
          </a:p>
          <a:p>
            <a:r>
              <a:rPr lang="en-US" sz="3600" dirty="0" smtClean="0"/>
              <a:t>arguments, and I hate programming that!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710951" y="4509120"/>
            <a:ext cx="64614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No worries, there's an app</a:t>
            </a:r>
          </a:p>
          <a:p>
            <a:r>
              <a:rPr lang="en-US" sz="4400" dirty="0" smtClean="0"/>
              <a:t>for that: </a:t>
            </a:r>
            <a:r>
              <a:rPr lang="en-US" sz="4400" i="1" dirty="0" smtClean="0">
                <a:solidFill>
                  <a:srgbClr val="00B050"/>
                </a:solidFill>
              </a:rPr>
              <a:t>parameter-weaver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260442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parameter-weaver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0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Dealing with command line </a:t>
            </a:r>
            <a:r>
              <a:rPr lang="en-US" dirty="0" smtClean="0"/>
              <a:t>arguments and </a:t>
            </a:r>
            <a:r>
              <a:rPr lang="en-US" dirty="0" smtClean="0"/>
              <a:t>configuration files is</a:t>
            </a:r>
          </a:p>
          <a:p>
            <a:pPr lvl="1"/>
            <a:r>
              <a:rPr lang="en-US" dirty="0" smtClean="0"/>
              <a:t>boring</a:t>
            </a:r>
          </a:p>
          <a:p>
            <a:pPr lvl="1"/>
            <a:r>
              <a:rPr lang="en-US" dirty="0" smtClean="0"/>
              <a:t>error prone</a:t>
            </a:r>
          </a:p>
          <a:p>
            <a:pPr lvl="1"/>
            <a:r>
              <a:rPr lang="en-US" dirty="0" smtClean="0"/>
              <a:t>fragile</a:t>
            </a:r>
          </a:p>
          <a:p>
            <a:r>
              <a:rPr lang="en-US" dirty="0" smtClean="0"/>
              <a:t>parameter-weaver</a:t>
            </a:r>
          </a:p>
          <a:p>
            <a:pPr lvl="1"/>
            <a:r>
              <a:rPr lang="en-US" dirty="0" smtClean="0"/>
              <a:t>takes parameter description file (CSV)</a:t>
            </a:r>
          </a:p>
          <a:p>
            <a:pPr lvl="2"/>
            <a:r>
              <a:rPr lang="en-US" dirty="0" smtClean="0"/>
              <a:t>parameter type/name/default value</a:t>
            </a:r>
          </a:p>
          <a:p>
            <a:pPr lvl="1"/>
            <a:r>
              <a:rPr lang="en-US" dirty="0" smtClean="0"/>
              <a:t>generates data structure/functions to easily access</a:t>
            </a:r>
          </a:p>
          <a:p>
            <a:pPr lvl="2"/>
            <a:r>
              <a:rPr lang="en-US" dirty="0" smtClean="0"/>
              <a:t>command line arguments</a:t>
            </a:r>
          </a:p>
          <a:p>
            <a:pPr lvl="2"/>
            <a:r>
              <a:rPr lang="en-US" dirty="0" smtClean="0"/>
              <a:t>parameters in configuration files</a:t>
            </a:r>
          </a:p>
          <a:p>
            <a:r>
              <a:rPr lang="en-US" dirty="0" smtClean="0"/>
              <a:t>Works for C/C++/Fortran/R</a:t>
            </a:r>
          </a:p>
          <a:p>
            <a:pPr lvl="1"/>
            <a:r>
              <a:rPr lang="en-US" dirty="0" smtClean="0"/>
              <a:t>for Python,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r>
              <a:rPr lang="en-US" dirty="0" smtClean="0"/>
              <a:t> in standard library</a:t>
            </a:r>
          </a:p>
          <a:p>
            <a:r>
              <a:rPr lang="en-US" dirty="0" smtClean="0"/>
              <a:t>Code generation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no dependencies, no libraries!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3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example: 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Parameter description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Code generation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cl_params.c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cl_params.h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cl_params_aux.c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cl_params_aux.h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40012" y="2068869"/>
            <a:ext cx="5908252" cy="1169551"/>
            <a:chOff x="2237508" y="3497263"/>
            <a:chExt cx="5908252" cy="1169551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237508" y="3497263"/>
              <a:ext cx="5908252" cy="11695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rank	2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max_nr_points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1000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delta_nr_points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bucket_size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verbose	0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7022472" y="4389815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params.txt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0"/>
          <p:cNvSpPr txBox="1">
            <a:spLocks noChangeArrowheads="1"/>
          </p:cNvSpPr>
          <p:nvPr/>
        </p:nvSpPr>
        <p:spPr bwMode="auto">
          <a:xfrm>
            <a:off x="1040012" y="3822139"/>
            <a:ext cx="5899372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parameter-weaver</a:t>
            </a:r>
          </a:p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weave  –l C  -d params.txt</a:t>
            </a:r>
            <a:endParaRPr lang="en-US" sz="2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98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parameter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1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example: code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27584" y="2348880"/>
            <a:ext cx="6874549" cy="3323987"/>
            <a:chOff x="2250170" y="3497263"/>
            <a:chExt cx="6874549" cy="332398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250170" y="3497263"/>
              <a:ext cx="6874549" cy="33239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cl_params.h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4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initCL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parseCL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params.verbose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dumpCL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stderr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"# ",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tree_spatial_dims_alloc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&amp;center, &amp;extent);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…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finalizeCL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return 0;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8010311" y="3497263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overhead.c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642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Supports all basic types</a:t>
            </a:r>
          </a:p>
          <a:p>
            <a:pPr lvl="1"/>
            <a:r>
              <a:rPr lang="en-US" dirty="0" smtClean="0"/>
              <a:t>C/C++: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=…)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Parameters can be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on command line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configuration file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Parameters have default values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5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tuning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9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worker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work items, i.e., </a:t>
            </a:r>
            <a:r>
              <a:rPr lang="en-US" dirty="0" smtClean="0">
                <a:solidFill>
                  <a:srgbClr val="FF0000"/>
                </a:solidFill>
              </a:rPr>
              <a:t>#work items/#</a:t>
            </a:r>
            <a:r>
              <a:rPr lang="en-US" dirty="0" err="1" smtClean="0">
                <a:solidFill>
                  <a:srgbClr val="FF0000"/>
                </a:solidFill>
              </a:rPr>
              <a:t>proc</a:t>
            </a:r>
            <a:r>
              <a:rPr lang="en-US" dirty="0" smtClean="0">
                <a:solidFill>
                  <a:srgbClr val="FF0000"/>
                </a:solidFill>
              </a:rPr>
              <a:t> &gt;&gt; 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 smtClean="0"/>
              <a:t>Work item is not multithreaded</a:t>
            </a:r>
          </a:p>
          <a:p>
            <a:r>
              <a:rPr lang="en-US" dirty="0" smtClean="0"/>
              <a:t>Work item is multithreaded</a:t>
            </a:r>
          </a:p>
          <a:p>
            <a:pPr lvl="1"/>
            <a:r>
              <a:rPr lang="en-US" dirty="0" smtClean="0"/>
              <a:t>will work, but user must be careful to request the right resources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–threaded &lt;n&gt;</a:t>
            </a:r>
            <a:r>
              <a:rPr lang="en-US" dirty="0" smtClean="0"/>
              <a:t>  flag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There be dragons: licensing!</a:t>
            </a: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&amp;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worker module only required for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job submission,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data aggregation, …,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r>
              <a:rPr lang="en-US" dirty="0" smtClean="0"/>
              <a:t>, …</a:t>
            </a:r>
          </a:p>
          <a:p>
            <a:r>
              <a:rPr lang="en-US" dirty="0"/>
              <a:t>N</a:t>
            </a:r>
            <a:r>
              <a:rPr lang="en-US" dirty="0" smtClean="0"/>
              <a:t>o need to load in PBS script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purge</a:t>
            </a:r>
          </a:p>
          <a:p>
            <a:pPr lvl="1"/>
            <a:r>
              <a:rPr lang="en-US" dirty="0" smtClean="0"/>
              <a:t>minimizes conflicts</a:t>
            </a:r>
          </a:p>
          <a:p>
            <a:pPr lvl="1"/>
            <a:r>
              <a:rPr lang="en-US" dirty="0" smtClean="0"/>
              <a:t>work items run in own Bash shell</a:t>
            </a:r>
          </a:p>
          <a:p>
            <a:r>
              <a:rPr lang="en-US" dirty="0" smtClean="0"/>
              <a:t>However, MPI may be problematic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mpi4py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4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 &amp; multithreading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software uses multithreading automatically, e.g.,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Will use as many threads as there are cores, regardless of system load</a:t>
            </a:r>
          </a:p>
          <a:p>
            <a:pPr lvl="1"/>
            <a:r>
              <a:rPr lang="en-US" dirty="0" smtClean="0"/>
              <a:t>20 cores/node</a:t>
            </a:r>
          </a:p>
          <a:p>
            <a:pPr lvl="1"/>
            <a:r>
              <a:rPr lang="en-US" dirty="0" smtClean="0"/>
              <a:t>20 work items/node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869160"/>
            <a:ext cx="4509380" cy="792088"/>
            <a:chOff x="4716016" y="4869160"/>
            <a:chExt cx="4509380" cy="792088"/>
          </a:xfrm>
        </p:grpSpPr>
        <p:sp>
          <p:nvSpPr>
            <p:cNvPr id="4" name="Right Brace 3"/>
            <p:cNvSpPr/>
            <p:nvPr/>
          </p:nvSpPr>
          <p:spPr>
            <a:xfrm>
              <a:off x="4716016" y="4869160"/>
              <a:ext cx="144016" cy="7920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4942909"/>
              <a:ext cx="4221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</a:rPr>
                <a:t>20 × 20</a:t>
              </a:r>
              <a:r>
                <a:rPr lang="en-US" sz="3600" dirty="0" smtClean="0"/>
                <a:t> threads/node</a:t>
              </a:r>
              <a:endParaRPr lang="nl-BE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34645" y="5908234"/>
            <a:ext cx="6818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Oversubscription: </a:t>
            </a:r>
            <a:r>
              <a:rPr lang="en-US" sz="3600" i="1" dirty="0" smtClean="0">
                <a:solidFill>
                  <a:srgbClr val="C00000"/>
                </a:solidFill>
              </a:rPr>
              <a:t>very</a:t>
            </a:r>
            <a:r>
              <a:rPr lang="en-US" sz="3600" dirty="0" smtClean="0">
                <a:solidFill>
                  <a:srgbClr val="C00000"/>
                </a:solidFill>
              </a:rPr>
              <a:t> inefficient!!!</a:t>
            </a:r>
            <a:endParaRPr lang="nl-BE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R, most of the time: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 smtClean="0"/>
              <a:t> </a:t>
            </a:r>
            <a:r>
              <a:rPr lang="nl-BE" dirty="0" err="1" smtClean="0"/>
              <a:t>function</a:t>
            </a:r>
            <a:r>
              <a:rPr lang="nl-BE" dirty="0" smtClean="0"/>
              <a:t> call</a:t>
            </a:r>
          </a:p>
          <a:p>
            <a:pPr lvl="1"/>
            <a:r>
              <a:rPr lang="en-US" dirty="0" smtClean="0"/>
              <a:t>Use compiler flag: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5" y="2204864"/>
            <a:ext cx="4752528" cy="2554545"/>
            <a:chOff x="2267745" y="2204864"/>
            <a:chExt cx="4752528" cy="255454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554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600" dirty="0" err="1">
                  <a:latin typeface="Courier New" pitchFamily="49" charset="0"/>
                  <a:cs typeface="Courier New" pitchFamily="49" charset="0"/>
                </a:rPr>
                <a:t>my-pe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walltime=1:00:00,nodes=5:ppn=20</a:t>
              </a:r>
              <a:endParaRPr lang="nl-NL" sz="16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6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6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533969" y="2204864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Use case: parameter exploration  </a:t>
            </a:r>
            <a:endParaRPr lang="nl-BE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5837"/>
            <a:ext cx="7213620" cy="1480491"/>
            <a:chOff x="428625" y="3751275"/>
            <a:chExt cx="7213620" cy="1480491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  -l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=00:10:00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403076" y="3751275"/>
              <a:ext cx="123916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5351" cy="1477328"/>
            <a:chOff x="627295" y="4026320"/>
            <a:chExt cx="7585351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8881" cy="1477328"/>
              <a:chOff x="428625" y="3754438"/>
              <a:chExt cx="7218881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nodes=1:ppn=1 -l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=00:10:00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440124" y="3769991"/>
                <a:ext cx="1207382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job_030.pbs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30683" cy="1477328"/>
            <a:chOff x="1056116" y="4903802"/>
            <a:chExt cx="7630683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28446" cy="1477328"/>
              <a:chOff x="428625" y="3754438"/>
              <a:chExt cx="7228446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nodes=1:ppn=1 -l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=00:10:00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449689" y="3760127"/>
                <a:ext cx="1207382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sp>
        <p:nvSpPr>
          <p:cNvPr id="2" name="TextBox 1"/>
          <p:cNvSpPr txBox="1"/>
          <p:nvPr/>
        </p:nvSpPr>
        <p:spPr>
          <a:xfrm rot="20014377">
            <a:off x="4731377" y="3840123"/>
            <a:ext cx="4084067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Many single core computations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3" y="2420888"/>
            <a:ext cx="4788023" cy="2972073"/>
            <a:chOff x="4139953" y="2780928"/>
            <a:chExt cx="4788023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87320" y="3649267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>
                <p:extLst/>
              </p:nvPr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89256" y="5722937"/>
            <a:ext cx="71654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However: memory, total time to solution?</a:t>
            </a:r>
            <a:endParaRPr lang="en-US" sz="32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47582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So, what about </a:t>
            </a:r>
            <a:r>
              <a:rPr lang="en-US" sz="3600" dirty="0" err="1" smtClean="0"/>
              <a:t>OpenMP</a:t>
            </a:r>
            <a:endParaRPr lang="en-US" sz="3600" dirty="0"/>
          </a:p>
          <a:p>
            <a:r>
              <a:rPr lang="en-US" sz="3600" dirty="0" smtClean="0"/>
              <a:t>and MPI work items???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76452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No worries: </a:t>
            </a:r>
            <a:r>
              <a:rPr lang="en-US" sz="4400" i="1" dirty="0" err="1" smtClean="0">
                <a:solidFill>
                  <a:srgbClr val="00B050"/>
                </a:solidFill>
              </a:rPr>
              <a:t>atools</a:t>
            </a:r>
            <a:r>
              <a:rPr lang="en-US" sz="4400" i="1" dirty="0" smtClean="0">
                <a:solidFill>
                  <a:srgbClr val="00B050"/>
                </a:solidFill>
              </a:rPr>
              <a:t> </a:t>
            </a:r>
            <a:r>
              <a:rPr lang="en-US" sz="4400" i="1" dirty="0" smtClean="0"/>
              <a:t>to the rescue!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83594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revisited: parameter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8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Use case: parameter exploration  </a:t>
            </a:r>
            <a:endParaRPr lang="nl-BE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nodes=2:ppn=20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-l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=00:15:00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46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nodes=2:ppn=20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-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weather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nodes=2:ppn=20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-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weather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4997948" y="4350183"/>
            <a:ext cx="419005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Many multimode computations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Solution: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aenv</a:t>
            </a:r>
            <a:endParaRPr lang="nl-BE" dirty="0" smtClean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176597" y="5550331"/>
            <a:ext cx="7510203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76597" y="3419589"/>
            <a:ext cx="7491153" cy="2031325"/>
            <a:chOff x="827584" y="3967896"/>
            <a:chExt cx="7491153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nodes=2:ppn=20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=00:15:00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/1.4.4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source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–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28296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pPr lvl="1"/>
            <a:r>
              <a:rPr lang="en-US" dirty="0" smtClean="0"/>
              <a:t>add line to initialize parameters: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dirty="0" smtClean="0"/>
              <a:t>Submit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-t …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Torque job arrays</a:t>
            </a:r>
            <a:endParaRPr lang="nl-BE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60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Solution: worker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-data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224221" y="5591382"/>
            <a:ext cx="7491153" cy="46196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–data data.csv  –batch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4222" y="3789747"/>
            <a:ext cx="7491153" cy="1477328"/>
            <a:chOff x="827584" y="3967896"/>
            <a:chExt cx="7491153" cy="1477328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3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nodes=5:ppn=20  -l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=01:20:00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34525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MapReduce?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Supported through scheduler</a:t>
            </a:r>
            <a:br>
              <a:rPr lang="en-US" dirty="0" smtClean="0"/>
            </a:br>
            <a:r>
              <a:rPr lang="en-US" dirty="0" smtClean="0"/>
              <a:t>               </a:t>
            </a:r>
            <a:r>
              <a:rPr lang="en-US" dirty="0" smtClean="0">
                <a:sym typeface="Symbol" panose="05050102010706020507" pitchFamily="18" charset="2"/>
              </a:rPr>
              <a:t> </a:t>
            </a:r>
            <a:r>
              <a:rPr lang="en-US" dirty="0" smtClean="0"/>
              <a:t>job 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2924944"/>
            <a:ext cx="8032968" cy="163121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prolog.pbs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 depend=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 depend=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epilog.pbs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Job dependencies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533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406402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406402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406402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601664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722939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225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225302" y="3413026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225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381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381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381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602039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230689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230689" y="3413026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230689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4105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4105027" y="319871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4105027" y="519896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619628" y="3555901"/>
            <a:ext cx="1148520" cy="1143000"/>
            <a:chOff x="2165335" y="5143512"/>
            <a:chExt cx="114933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14933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epilog.pbs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450037" y="3532023"/>
            <a:ext cx="1178464" cy="1143000"/>
            <a:chOff x="2165335" y="5143512"/>
            <a:chExt cx="1179037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179037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prolog.pbs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90716" y="1412776"/>
            <a:ext cx="872803" cy="4286250"/>
            <a:chOff x="3714752" y="1143000"/>
            <a:chExt cx="872803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2" y="1143000"/>
              <a:ext cx="872803" cy="1143000"/>
              <a:chOff x="2165335" y="5143512"/>
              <a:chExt cx="872914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 smtClean="0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2" y="2357438"/>
              <a:ext cx="872803" cy="1143000"/>
              <a:chOff x="2165335" y="5143512"/>
              <a:chExt cx="872914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 smtClean="0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2" y="4286250"/>
              <a:ext cx="872803" cy="1143000"/>
              <a:chOff x="2165335" y="5143512"/>
              <a:chExt cx="872914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 smtClean="0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2195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4870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 smtClean="0"/>
              <a:t>Logging</a:t>
            </a:r>
            <a:endParaRPr lang="nl-BE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Logging for</a:t>
            </a:r>
          </a:p>
          <a:p>
            <a:pPr lvl="1"/>
            <a:r>
              <a:rPr lang="en-US" dirty="0" smtClean="0"/>
              <a:t>bookkeeping: success/failures?</a:t>
            </a:r>
          </a:p>
          <a:p>
            <a:pPr lvl="1"/>
            <a:r>
              <a:rPr lang="en-US" dirty="0" smtClean="0"/>
              <a:t>redo failures</a:t>
            </a:r>
          </a:p>
          <a:p>
            <a:pPr lvl="1"/>
            <a:r>
              <a:rPr lang="en-US" dirty="0" smtClean="0"/>
              <a:t>performance analysis</a:t>
            </a:r>
          </a:p>
          <a:p>
            <a:r>
              <a:rPr lang="en-US" dirty="0" smtClean="0"/>
              <a:t>Scheduler provides logs</a:t>
            </a:r>
          </a:p>
          <a:p>
            <a:pPr lvl="1"/>
            <a:r>
              <a:rPr lang="en-US" dirty="0" smtClean="0"/>
              <a:t>inconvenient</a:t>
            </a:r>
          </a:p>
          <a:p>
            <a:pPr lvl="1"/>
            <a:r>
              <a:rPr lang="en-US" dirty="0" smtClean="0"/>
              <a:t>not always user-accessible</a:t>
            </a: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3568" y="1772816"/>
            <a:ext cx="7491153" cy="2585323"/>
            <a:chOff x="827584" y="3967896"/>
            <a:chExt cx="7491153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</a:p>
            <a:p>
              <a:pPr eaLnBrk="1" hangingPunct="1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/1.4.4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source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 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PBS_O_WORKDIR</a:t>
              </a:r>
            </a:p>
            <a:p>
              <a:pPr eaLnBrk="1" hangingPunct="1"/>
              <a:r>
                <a:rPr lang="en-US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--state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$pressure  –t $temperature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–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h 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humidity</a:t>
              </a:r>
            </a:p>
            <a:p>
              <a:pPr eaLnBrk="1" hangingPunct="1"/>
              <a:r>
                <a:rPr lang="en-US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--state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11:47:45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11:47:45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11:47:46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by r1i1n3 at 2016-09-02 11:47:46: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11:47:47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6016558" y="6194850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job.pbs.log145485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running or finished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55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job.pbs.log145485  \</a:t>
            </a:r>
            <a:b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 again</a:t>
            </a:r>
            <a:endParaRPr lang="nl-BE" dirty="0" smtClean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Resume a job that hit the </a:t>
            </a:r>
            <a:r>
              <a:rPr lang="en-US" dirty="0" err="1" smtClean="0"/>
              <a:t>walltime</a:t>
            </a:r>
            <a:endParaRPr lang="en-US" dirty="0" smtClean="0"/>
          </a:p>
          <a:p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 failed work items</a:t>
            </a:r>
            <a:endParaRPr lang="nl-BE" dirty="0" smtClean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07505" y="4639684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  --log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job.pbs.log145485  \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--redo)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56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07505" y="2276689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  \  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--log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job.pbs.log145485)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-l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Adapting PBS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adapt PBS file for </a:t>
            </a:r>
            <a:r>
              <a:rPr lang="en-US" dirty="0" err="1" smtClean="0"/>
              <a:t>atools</a:t>
            </a:r>
            <a:endParaRPr lang="en-US" dirty="0" smtClean="0"/>
          </a:p>
          <a:p>
            <a:pPr lvl="1"/>
            <a:r>
              <a:rPr lang="en-US" dirty="0" smtClean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logging and 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57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647663" y="2780928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647663" y="438757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aggregations: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Takes care of</a:t>
            </a:r>
          </a:p>
          <a:p>
            <a:pPr lvl="1"/>
            <a:r>
              <a:rPr lang="en-US" dirty="0" smtClean="0"/>
              <a:t>missing files (failed items)</a:t>
            </a:r>
          </a:p>
          <a:p>
            <a:pPr lvl="1"/>
            <a:r>
              <a:rPr lang="en-US" dirty="0" smtClean="0"/>
              <a:t>incomplete data (failed items), use</a:t>
            </a:r>
            <a:br>
              <a:rPr lang="en-US" dirty="0" smtClean="0"/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  --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list_completed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correct order</a:t>
            </a:r>
          </a:p>
          <a:p>
            <a:r>
              <a:rPr lang="en-US" dirty="0" smtClean="0"/>
              <a:t>For CSV,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1"/>
            <a:r>
              <a:rPr lang="en-US" dirty="0" smtClean="0"/>
              <a:t>single column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1988840"/>
            <a:ext cx="7374135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areduce  --t 1-100  --data data.csv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--pattern output-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{t}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940152" y="2708920"/>
            <a:ext cx="2520280" cy="656897"/>
            <a:chOff x="5356047" y="3215192"/>
            <a:chExt cx="2520280" cy="656897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022377" y="3502757"/>
              <a:ext cx="18539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5356047" y="3215192"/>
              <a:ext cx="666330" cy="4722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Non-trivial aggregations: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  <a:p>
            <a:pPr marL="971550" lvl="1" indent="-457200"/>
            <a:r>
              <a:rPr lang="en-US" dirty="0" smtClean="0"/>
              <a:t>extra argument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7374135" cy="193899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reduce  –-t 1-100  --data data.csv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--out output.bin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dirty="0" smtClean="0"/>
              <a:t>Submit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walltime</a:t>
            </a:r>
            <a:r>
              <a:rPr lang="en-US" dirty="0" smtClean="0">
                <a:cs typeface="Courier New" panose="02070309020205020404" pitchFamily="49" charset="0"/>
              </a:rPr>
              <a:t> is time to complete all work items</a:t>
            </a:r>
            <a:endParaRPr lang="nl-NL" dirty="0" smtClean="0"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253161"/>
              </p:ext>
            </p:extLst>
          </p:nvPr>
        </p:nvGraphicFramePr>
        <p:xfrm>
          <a:off x="2027238" y="4652963"/>
          <a:ext cx="479742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4" imgW="1993680" imgH="419040" progId="Equation.3">
                  <p:embed/>
                </p:oleObj>
              </mc:Choice>
              <mc:Fallback>
                <p:oleObj name="Equation" r:id="rId4" imgW="199368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27238" y="4652963"/>
                        <a:ext cx="4797425" cy="1008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statistics: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mostly taken care of by  scheduler, but</a:t>
            </a:r>
          </a:p>
          <a:p>
            <a:pPr lvl="1"/>
            <a:r>
              <a:rPr lang="en-US" dirty="0" smtClean="0"/>
              <a:t>do all jobs approximately the same amount of work?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 smtClean="0"/>
              <a:t> to analyze 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nodes: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60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is flexible</a:t>
            </a:r>
          </a:p>
          <a:p>
            <a:pPr lvl="1"/>
            <a:r>
              <a:rPr lang="en-US" dirty="0" smtClean="0"/>
              <a:t>tries to determine CSV dialect by reading part of file &amp; analyzing</a:t>
            </a:r>
          </a:p>
          <a:p>
            <a:pPr lvl="1"/>
            <a:r>
              <a:rPr lang="en-US" dirty="0" smtClean="0"/>
              <a:t>default: 1024 bytes</a:t>
            </a:r>
          </a:p>
          <a:p>
            <a:r>
              <a:rPr lang="en-US" dirty="0" smtClean="0"/>
              <a:t>Specify number of bytes to use: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--sniff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nr_bytes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smtClean="0"/>
              <a:t>use for CSV files with long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on </a:t>
            </a:r>
            <a:r>
              <a:rPr lang="en-US" dirty="0" err="1" smtClean="0"/>
              <a:t>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documentation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http://atools.readthedocs.io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Each command has help,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361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tuning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atools</a:t>
            </a:r>
            <a:r>
              <a:rPr lang="en-US" dirty="0" smtClean="0"/>
              <a:t>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items should use at least a node</a:t>
            </a:r>
          </a:p>
          <a:p>
            <a:pPr lvl="1"/>
            <a:r>
              <a:rPr lang="en-US" dirty="0" smtClean="0"/>
              <a:t>no technical reason,</a:t>
            </a:r>
            <a:r>
              <a:rPr lang="en-US" dirty="0" smtClean="0">
                <a:solidFill>
                  <a:srgbClr val="FF0000"/>
                </a:solidFill>
              </a:rPr>
              <a:t> just credits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Remember: limits to number of jobs in queue</a:t>
            </a: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&amp;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atools</a:t>
            </a:r>
            <a:r>
              <a:rPr lang="en-US" dirty="0" smtClean="0"/>
              <a:t> module required</a:t>
            </a:r>
          </a:p>
          <a:p>
            <a:pPr lvl="1"/>
            <a:r>
              <a:rPr lang="en-US" dirty="0" smtClean="0"/>
              <a:t>in PBS scripts</a:t>
            </a:r>
          </a:p>
          <a:p>
            <a:pPr lvl="1"/>
            <a:r>
              <a:rPr lang="en-US" dirty="0" smtClean="0"/>
              <a:t>for submitting jobs</a:t>
            </a:r>
          </a:p>
          <a:p>
            <a:r>
              <a:rPr lang="en-US" dirty="0" smtClean="0"/>
              <a:t>However, conflicts avoided by wrapper scripts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worker versus </a:t>
            </a:r>
            <a:r>
              <a:rPr lang="en-US" dirty="0" err="1" smtClean="0"/>
              <a:t>atools</a:t>
            </a:r>
            <a:endParaRPr lang="nl-BE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19310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Common feature set</a:t>
            </a:r>
          </a:p>
          <a:p>
            <a:pPr lvl="1"/>
            <a:r>
              <a:rPr lang="en-US" dirty="0" smtClean="0"/>
              <a:t>resuming jobs/redoing failed items</a:t>
            </a:r>
          </a:p>
          <a:p>
            <a:pPr lvl="1"/>
            <a:r>
              <a:rPr lang="en-US" dirty="0" smtClean="0"/>
              <a:t>data aggregation</a:t>
            </a:r>
          </a:p>
          <a:p>
            <a:pPr lvl="1"/>
            <a:r>
              <a:rPr lang="en-US" dirty="0" smtClean="0"/>
              <a:t>job statistics</a:t>
            </a:r>
          </a:p>
          <a:p>
            <a:r>
              <a:rPr lang="en-US" dirty="0" smtClean="0"/>
              <a:t>Design principle: ease of use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088765"/>
              </p:ext>
            </p:extLst>
          </p:nvPr>
        </p:nvGraphicFramePr>
        <p:xfrm>
          <a:off x="457200" y="149579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246"/>
                <a:gridCol w="1080120"/>
                <a:gridCol w="9846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atools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 core</a:t>
                      </a:r>
                      <a:r>
                        <a:rPr lang="en-US" baseline="0" dirty="0" smtClean="0"/>
                        <a:t> work 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 smtClean="0"/>
                        <a:t>$$$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 multithreaded work items/node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$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 smtClean="0"/>
                        <a:t>$$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 multithreaded work items/node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 smtClean="0"/>
                        <a:t>$$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Multi-node work 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Supports multiple</a:t>
                      </a:r>
                      <a:r>
                        <a:rPr lang="en-US" baseline="0" dirty="0" smtClean="0"/>
                        <a:t> schedulers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19420760">
            <a:off x="6484846" y="2377481"/>
            <a:ext cx="211109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Complimentary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5536" y="2023106"/>
            <a:ext cx="7180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How to kill a cluster in one easy step?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47862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Just do </a:t>
            </a:r>
            <a:r>
              <a:rPr lang="en-US" sz="4400" i="1" dirty="0" smtClean="0"/>
              <a:t>massive I/O!</a:t>
            </a:r>
            <a:endParaRPr lang="en-US" sz="4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2708920"/>
            <a:ext cx="7954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 </a:t>
            </a:r>
            <a:r>
              <a:rPr lang="en-US" sz="3600" i="1" dirty="0" smtClean="0"/>
              <a:t>and</a:t>
            </a:r>
            <a:r>
              <a:rPr lang="en-US" sz="3600" dirty="0" smtClean="0"/>
              <a:t> earn the scorn of you fellow users?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7787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$VSC_DATA</a:t>
            </a:r>
          </a:p>
          <a:p>
            <a:pPr lvl="1"/>
            <a:r>
              <a:rPr lang="en-US" dirty="0" smtClean="0"/>
              <a:t>optimized for reliability</a:t>
            </a:r>
          </a:p>
          <a:p>
            <a:pPr lvl="1"/>
            <a:r>
              <a:rPr lang="en-US" dirty="0" smtClean="0"/>
              <a:t>reasonable bandwidth/IOPS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$VSC_SCRATCH</a:t>
            </a:r>
          </a:p>
          <a:p>
            <a:pPr lvl="1"/>
            <a:r>
              <a:rPr lang="en-US" dirty="0" smtClean="0"/>
              <a:t>optimized for performance</a:t>
            </a:r>
          </a:p>
          <a:p>
            <a:pPr lvl="1"/>
            <a:r>
              <a:rPr lang="en-US" dirty="0" smtClean="0"/>
              <a:t>high bandwidth</a:t>
            </a:r>
          </a:p>
          <a:p>
            <a:pPr lvl="1"/>
            <a:r>
              <a:rPr lang="en-US" dirty="0" smtClean="0"/>
              <a:t>reasonable IOPS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$VSC_SCRATCH_NODE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reasonable bandwidth/IOPS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data must be staged in/out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80112" y="1844824"/>
            <a:ext cx="3111019" cy="2664296"/>
            <a:chOff x="5724128" y="2060848"/>
            <a:chExt cx="3111019" cy="2664296"/>
          </a:xfrm>
        </p:grpSpPr>
        <p:sp>
          <p:nvSpPr>
            <p:cNvPr id="5" name="Right Brace 4"/>
            <p:cNvSpPr/>
            <p:nvPr/>
          </p:nvSpPr>
          <p:spPr>
            <a:xfrm>
              <a:off x="5724128" y="2060848"/>
              <a:ext cx="216024" cy="2664296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09849" y="2792831"/>
              <a:ext cx="272529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shared file system:</a:t>
              </a:r>
            </a:p>
            <a:p>
              <a:r>
                <a:rPr lang="en-US" sz="2400" dirty="0" smtClean="0">
                  <a:solidFill>
                    <a:srgbClr val="C00000"/>
                  </a:solidFill>
                </a:rPr>
                <a:t>if one users messes</a:t>
              </a:r>
            </a:p>
            <a:p>
              <a:r>
                <a:rPr lang="en-US" sz="2400" dirty="0" smtClean="0">
                  <a:solidFill>
                    <a:srgbClr val="C00000"/>
                  </a:solidFill>
                </a:rPr>
                <a:t>up, everyone suffers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72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62058" y="4241747"/>
            <a:ext cx="4471987" cy="1570317"/>
            <a:chOff x="1471613" y="4646333"/>
            <a:chExt cx="4471987" cy="1570317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471613" y="4648200"/>
              <a:ext cx="4471987" cy="15684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(TRUE)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[1])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[2])</a:t>
              </a:r>
            </a:p>
            <a:p>
              <a:pPr eaLnBrk="1" hangingPunct="1"/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&lt;- c(a, b,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print(result)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922167" y="4646333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running R</a:t>
            </a:r>
            <a:endParaRPr lang="nl-NL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 is not parallelized</a:t>
            </a:r>
          </a:p>
          <a:p>
            <a:pPr lvl="1"/>
            <a:r>
              <a:rPr lang="en-US" dirty="0" smtClean="0"/>
              <a:t>or, not efficiently</a:t>
            </a:r>
          </a:p>
          <a:p>
            <a:pPr eaLnBrk="1" hangingPunct="1"/>
            <a:r>
              <a:rPr lang="en-US" dirty="0" smtClean="0"/>
              <a:t>However, some usage </a:t>
            </a:r>
            <a:r>
              <a:rPr lang="en-US" dirty="0" err="1" smtClean="0"/>
              <a:t>scenario’s</a:t>
            </a:r>
            <a:r>
              <a:rPr lang="en-US" dirty="0" smtClean="0"/>
              <a:t> can be done in parallel, e.g.,</a:t>
            </a:r>
          </a:p>
          <a:p>
            <a:pPr lvl="1" eaLnBrk="1" hangingPunct="1"/>
            <a:r>
              <a:rPr lang="en-US" dirty="0" smtClean="0"/>
              <a:t>parameter exploration</a:t>
            </a:r>
            <a:endParaRPr lang="nl-NL" dirty="0" smtClean="0"/>
          </a:p>
        </p:txBody>
      </p:sp>
      <p:pic>
        <p:nvPicPr>
          <p:cNvPr id="9220" name="Picture 4" descr="MPj043316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554163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MPj043316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3276600"/>
            <a:ext cx="7318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955" y="4241747"/>
            <a:ext cx="4042411" cy="2554545"/>
            <a:chOff x="209955" y="4241747"/>
            <a:chExt cx="4042411" cy="2554545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09955" y="4241747"/>
              <a:ext cx="4042411" cy="25545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(a, b) in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{(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1.3, 5.7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2.7, 1.4),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3.4, 2.1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(4.1, 3.8),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{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&lt;- c(a, b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  }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2952010" y="6519293"/>
              <a:ext cx="1300356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program-</a:t>
              </a: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pe.r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226" name="Picture 10" descr="MCj043982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787456"/>
            <a:ext cx="7318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for disaster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I/O on many small files</a:t>
            </a:r>
          </a:p>
          <a:p>
            <a:r>
              <a:rPr lang="en-US" dirty="0" smtClean="0"/>
              <a:t>Many small read/write operations</a:t>
            </a:r>
          </a:p>
          <a:p>
            <a:r>
              <a:rPr lang="en-US" dirty="0" smtClean="0"/>
              <a:t>Sophisticated workflows with files as intermediate artefacts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smtClean="0"/>
              <a:t>Take I/O into account</a:t>
            </a:r>
            <a:r>
              <a:rPr lang="en-US" dirty="0" smtClean="0"/>
              <a:t> when planning jobs!</a:t>
            </a:r>
          </a:p>
          <a:p>
            <a:r>
              <a:rPr lang="en-US" dirty="0" smtClean="0"/>
              <a:t>Often implemented via I/O redirection in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88805" y="3513057"/>
            <a:ext cx="6263061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Exacerbated by using worker/</a:t>
            </a:r>
            <a:r>
              <a:rPr lang="en-US" sz="3200" dirty="0" err="1" smtClean="0">
                <a:solidFill>
                  <a:srgbClr val="C00000"/>
                </a:solidFill>
              </a:rPr>
              <a:t>atools</a:t>
            </a:r>
            <a:r>
              <a:rPr lang="en-US" sz="3200" dirty="0" smtClean="0">
                <a:solidFill>
                  <a:srgbClr val="C00000"/>
                </a:solidFill>
              </a:rPr>
              <a:t>!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07667" y="1683168"/>
            <a:ext cx="12791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Meta-data</a:t>
            </a:r>
            <a:br>
              <a:rPr lang="en-US" sz="2000" dirty="0" smtClean="0"/>
            </a:br>
            <a:r>
              <a:rPr lang="en-US" sz="2000" dirty="0" smtClean="0"/>
              <a:t>IOPS</a:t>
            </a:r>
            <a:endParaRPr lang="en-US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1115616" y="5211759"/>
            <a:ext cx="6848401" cy="1477328"/>
            <a:chOff x="1470336" y="3967896"/>
            <a:chExt cx="6848401" cy="1477328"/>
          </a:xfrm>
        </p:grpSpPr>
        <p:sp>
          <p:nvSpPr>
            <p:cNvPr id="9" name="TextBox 3"/>
            <p:cNvSpPr txBox="1">
              <a:spLocks noChangeArrowheads="1"/>
            </p:cNvSpPr>
            <p:nvPr/>
          </p:nvSpPr>
          <p:spPr bwMode="auto">
            <a:xfrm>
              <a:off x="1470336" y="3967896"/>
              <a:ext cx="684840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tool1 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 input1 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output1</a:t>
              </a: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tool2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--input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output1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output2</a:t>
              </a: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tool3  </a:t>
              </a:r>
              <a:r>
                <a:rPr lang="en-US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</a:t>
              </a:r>
              <a:r>
                <a:rPr lang="en-US" b="1" dirty="0" err="1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output2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--input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output1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smtClean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output3</a:t>
              </a: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47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datasink</a:t>
            </a:r>
            <a:endParaRPr lang="en-US" dirty="0" smtClean="0"/>
          </a:p>
          <a:p>
            <a:pPr lvl="1"/>
            <a:r>
              <a:rPr lang="en-US" dirty="0" smtClean="0"/>
              <a:t>simple to use</a:t>
            </a:r>
          </a:p>
          <a:p>
            <a:pPr lvl="1"/>
            <a:r>
              <a:rPr lang="en-US" dirty="0" smtClean="0"/>
              <a:t>based on Bash shell I/O redirection</a:t>
            </a:r>
          </a:p>
          <a:p>
            <a:pPr lvl="1"/>
            <a:r>
              <a:rPr lang="en-US" dirty="0" smtClean="0"/>
              <a:t>requires parallel file system</a:t>
            </a:r>
          </a:p>
          <a:p>
            <a:pPr lvl="1"/>
            <a:r>
              <a:rPr lang="en-US" dirty="0" smtClean="0"/>
              <a:t>quite fast</a:t>
            </a:r>
          </a:p>
          <a:p>
            <a:r>
              <a:rPr lang="en-US" dirty="0" err="1" smtClean="0"/>
              <a:t>mem_io</a:t>
            </a:r>
            <a:endParaRPr lang="en-US" dirty="0" smtClean="0"/>
          </a:p>
          <a:p>
            <a:pPr lvl="1"/>
            <a:r>
              <a:rPr lang="en-US" dirty="0" smtClean="0"/>
              <a:t>reasonably easy to use</a:t>
            </a:r>
          </a:p>
          <a:p>
            <a:pPr lvl="1"/>
            <a:r>
              <a:rPr lang="en-US" dirty="0" smtClean="0"/>
              <a:t>based on Bash shell I/O redirection</a:t>
            </a:r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redis</a:t>
            </a:r>
            <a:r>
              <a:rPr lang="en-US" dirty="0" smtClean="0"/>
              <a:t> in-memory database</a:t>
            </a:r>
          </a:p>
          <a:p>
            <a:pPr lvl="1"/>
            <a:r>
              <a:rPr lang="en-US" dirty="0" smtClean="0"/>
              <a:t>very fast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38933" y="3632348"/>
            <a:ext cx="37674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Pretty new: </a:t>
            </a:r>
            <a:r>
              <a:rPr lang="en-US" sz="2400" i="1" dirty="0" smtClean="0"/>
              <a:t>contact support!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3297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3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Lot of tools to support your workflow</a:t>
            </a:r>
          </a:p>
          <a:p>
            <a:r>
              <a:rPr lang="en-US" dirty="0" smtClean="0"/>
              <a:t>Designed to make</a:t>
            </a:r>
          </a:p>
          <a:p>
            <a:pPr lvl="1"/>
            <a:r>
              <a:rPr lang="en-US" dirty="0" smtClean="0"/>
              <a:t>simple tasks trivial</a:t>
            </a:r>
          </a:p>
          <a:p>
            <a:pPr lvl="1"/>
            <a:r>
              <a:rPr lang="en-US" dirty="0" smtClean="0"/>
              <a:t>somewhat tricky things easy</a:t>
            </a:r>
          </a:p>
          <a:p>
            <a:pPr lvl="1"/>
            <a:r>
              <a:rPr lang="en-US" dirty="0" smtClean="0"/>
              <a:t>hard stuff doable</a:t>
            </a:r>
          </a:p>
          <a:p>
            <a:r>
              <a:rPr lang="en-US" dirty="0" smtClean="0"/>
              <a:t>Actively supported</a:t>
            </a:r>
          </a:p>
          <a:p>
            <a:r>
              <a:rPr lang="en-US" dirty="0" smtClean="0"/>
              <a:t>Reasonable attempt at documentation</a:t>
            </a:r>
          </a:p>
          <a:p>
            <a:r>
              <a:rPr lang="en-US" dirty="0" smtClean="0"/>
              <a:t>Suggestions &amp; feature requests welcome!</a:t>
            </a:r>
          </a:p>
          <a:p>
            <a:pPr lvl="1"/>
            <a:r>
              <a:rPr lang="en-US" dirty="0" smtClean="0"/>
              <a:t>contact 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worker</a:t>
            </a:r>
          </a:p>
          <a:p>
            <a:pPr lvl="1"/>
            <a:r>
              <a:rPr lang="en-US" dirty="0" smtClean="0"/>
              <a:t>website: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github.com/gjbex/worker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documentation: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://worker.readthedocs.io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atools</a:t>
            </a:r>
            <a:endParaRPr lang="en-US" dirty="0" smtClean="0"/>
          </a:p>
          <a:p>
            <a:pPr lvl="1"/>
            <a:r>
              <a:rPr lang="en-US" dirty="0" smtClean="0"/>
              <a:t>website: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://github.com/gjbex/atools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documentation: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://atools.readthedocs.io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err="1" smtClean="0"/>
              <a:t>datasink</a:t>
            </a:r>
            <a:endParaRPr lang="en-US" dirty="0" smtClean="0"/>
          </a:p>
          <a:p>
            <a:pPr lvl="1"/>
            <a:r>
              <a:rPr lang="en-US" dirty="0" smtClean="0"/>
              <a:t>website: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github.com/gjbex/datasink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documentation: </a:t>
            </a:r>
            <a:r>
              <a:rPr lang="en-US" dirty="0">
                <a:hlinkClick r:id="rId7"/>
              </a:rPr>
              <a:t>http</a:t>
            </a:r>
            <a:r>
              <a:rPr lang="en-US" dirty="0" smtClean="0">
                <a:hlinkClick r:id="rId7"/>
              </a:rPr>
              <a:t>://datasink.readthedocs.io</a:t>
            </a:r>
            <a:r>
              <a:rPr lang="en-US" dirty="0">
                <a:hlinkClick r:id="rId7"/>
              </a:rPr>
              <a:t>/</a:t>
            </a:r>
            <a:endParaRPr lang="en-US" dirty="0" smtClean="0"/>
          </a:p>
          <a:p>
            <a:r>
              <a:rPr lang="en-US" dirty="0" err="1" smtClean="0"/>
              <a:t>mem_io</a:t>
            </a:r>
            <a:endParaRPr lang="en-US" dirty="0" smtClean="0"/>
          </a:p>
          <a:p>
            <a:pPr lvl="1"/>
            <a:r>
              <a:rPr lang="en-US" dirty="0" smtClean="0"/>
              <a:t>website: </a:t>
            </a:r>
            <a:r>
              <a:rPr lang="en-US" dirty="0"/>
              <a:t> </a:t>
            </a: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github.com/gjbex/mem_io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documentation: </a:t>
            </a:r>
            <a:r>
              <a:rPr lang="en-US" dirty="0">
                <a:hlinkClick r:id="rId9"/>
              </a:rPr>
              <a:t>http</a:t>
            </a:r>
            <a:r>
              <a:rPr lang="en-US" dirty="0" smtClean="0">
                <a:hlinkClick r:id="rId9"/>
              </a:rPr>
              <a:t>://mem_io.readthedocs.io</a:t>
            </a:r>
            <a:r>
              <a:rPr lang="en-US" dirty="0">
                <a:hlinkClick r:id="rId9"/>
              </a:rPr>
              <a:t>/</a:t>
            </a:r>
            <a:endParaRPr lang="en-US" dirty="0" smtClean="0"/>
          </a:p>
          <a:p>
            <a:r>
              <a:rPr lang="en-US" dirty="0" smtClean="0"/>
              <a:t>parameter-weaver</a:t>
            </a:r>
          </a:p>
          <a:p>
            <a:pPr lvl="1"/>
            <a:r>
              <a:rPr lang="en-US" dirty="0" smtClean="0"/>
              <a:t>website: </a:t>
            </a:r>
            <a:r>
              <a:rPr lang="en-US" dirty="0">
                <a:hlinkClick r:id="rId10"/>
              </a:rPr>
              <a:t>https://</a:t>
            </a:r>
            <a:r>
              <a:rPr lang="en-US" dirty="0" smtClean="0">
                <a:hlinkClick r:id="rId10"/>
              </a:rPr>
              <a:t>github.com/gjbex/parameter-weaver/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11"/>
              </a:rPr>
              <a:t>http://</a:t>
            </a:r>
            <a:r>
              <a:rPr lang="en-US" dirty="0" smtClean="0">
                <a:hlinkClick r:id="rId11"/>
              </a:rPr>
              <a:t>parameter-weaver.readthedocs.org/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worker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Perl 5.x scripts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 smtClean="0"/>
              <a:t> generate PBS scripts</a:t>
            </a:r>
          </a:p>
          <a:p>
            <a:r>
              <a:rPr lang="en-US" dirty="0" smtClean="0"/>
              <a:t>Back end: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en-US" dirty="0" smtClean="0"/>
              <a:t> application</a:t>
            </a:r>
          </a:p>
          <a:p>
            <a:pPr lvl="1"/>
            <a:r>
              <a:rPr lang="en-US" dirty="0" smtClean="0"/>
              <a:t>C + MPI</a:t>
            </a:r>
          </a:p>
          <a:p>
            <a:pPr lvl="1"/>
            <a:r>
              <a:rPr lang="en-US" dirty="0" smtClean="0"/>
              <a:t>can be used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6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 processing: informally</a:t>
            </a:r>
            <a:endParaRPr lang="nl-BE" smtClean="0"/>
          </a:p>
        </p:txBody>
      </p:sp>
      <p:sp>
        <p:nvSpPr>
          <p:cNvPr id="3" name="Can 2"/>
          <p:cNvSpPr/>
          <p:nvPr/>
        </p:nvSpPr>
        <p:spPr>
          <a:xfrm>
            <a:off x="571500" y="3284538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5" y="1643063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slave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5" y="4498975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slave</a:t>
            </a:r>
            <a:r>
              <a:rPr lang="en-US" i="1" baseline="-25000" dirty="0" err="1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4143375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314325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1435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863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6429375" y="2286000"/>
            <a:ext cx="224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queries for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6429375" y="2714625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6429375" y="3143250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notifies on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>
                <a:latin typeface="Calibri" pitchFamily="34" charset="0"/>
              </a:rPr>
              <a:t>for more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6429375" y="4059238"/>
            <a:ext cx="188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stop</a:t>
            </a:r>
            <a:endParaRPr lang="nl-BE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725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519" y="5501482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214313" y="53895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" name="Vergelijking" r:id="rId8" imgW="126780" imgH="164814" progId="Equation.3">
                  <p:embed/>
                </p:oleObj>
              </mc:Choice>
              <mc:Fallback>
                <p:oleObj name="Vergelijking" r:id="rId8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89563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5357813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486" name="Object 53"/>
          <p:cNvGraphicFramePr>
            <a:graphicFrameLocks noChangeAspect="1"/>
          </p:cNvGraphicFramePr>
          <p:nvPr/>
        </p:nvGraphicFramePr>
        <p:xfrm>
          <a:off x="5916613" y="5078413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" name="Vergelijking" r:id="rId12" imgW="837836" imgH="177723" progId="Equation.3">
                  <p:embed/>
                </p:oleObj>
              </mc:Choice>
              <mc:Fallback>
                <p:oleObj name="Vergelijking" r:id="rId12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5078413"/>
                        <a:ext cx="16557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1750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214563" y="3429000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019" y="5787231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62"/>
          <p:cNvSpPr txBox="1">
            <a:spLocks noChangeArrowheads="1"/>
          </p:cNvSpPr>
          <p:nvPr/>
        </p:nvSpPr>
        <p:spPr bwMode="auto">
          <a:xfrm>
            <a:off x="3857625" y="5426075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initialization &amp; operation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0486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0488" idx="2"/>
          </p:cNvCxnSpPr>
          <p:nvPr/>
        </p:nvCxnSpPr>
        <p:spPr>
          <a:xfrm rot="16200000" flipH="1">
            <a:off x="47783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0490" idx="2"/>
          </p:cNvCxnSpPr>
          <p:nvPr/>
        </p:nvCxnSpPr>
        <p:spPr>
          <a:xfrm rot="16200000" flipH="1">
            <a:off x="-650874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500"/>
            <a:ext cx="2714625" cy="787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557212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493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2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813" y="1928813"/>
            <a:ext cx="2714625" cy="1571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5"/>
          <p:cNvSpPr txBox="1">
            <a:spLocks noChangeArrowheads="1"/>
          </p:cNvSpPr>
          <p:nvPr/>
        </p:nvSpPr>
        <p:spPr bwMode="auto">
          <a:xfrm>
            <a:off x="2643188" y="20716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813" y="401478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35"/>
          <p:cNvSpPr txBox="1">
            <a:spLocks noChangeArrowheads="1"/>
          </p:cNvSpPr>
          <p:nvPr/>
        </p:nvSpPr>
        <p:spPr bwMode="auto">
          <a:xfrm>
            <a:off x="2428875" y="371475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scriptSize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813" y="4300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7"/>
          <p:cNvSpPr txBox="1">
            <a:spLocks noChangeArrowheads="1"/>
          </p:cNvSpPr>
          <p:nvPr/>
        </p:nvSpPr>
        <p:spPr bwMode="auto">
          <a:xfrm>
            <a:off x="2803525" y="40005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script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90244" y="3785394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extBox 43"/>
          <p:cNvSpPr txBox="1">
            <a:spLocks noChangeArrowheads="1"/>
          </p:cNvSpPr>
          <p:nvPr/>
        </p:nvSpPr>
        <p:spPr bwMode="auto">
          <a:xfrm>
            <a:off x="4775200" y="3424238"/>
            <a:ext cx="65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257" y="2070894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5"/>
          <p:cNvSpPr txBox="1">
            <a:spLocks noChangeArrowheads="1"/>
          </p:cNvSpPr>
          <p:nvPr/>
        </p:nvSpPr>
        <p:spPr bwMode="auto">
          <a:xfrm>
            <a:off x="3709988" y="185737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prolog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510" name="Group 55"/>
          <p:cNvGrpSpPr>
            <a:grpSpLocks/>
          </p:cNvGrpSpPr>
          <p:nvPr/>
        </p:nvGrpSpPr>
        <p:grpSpPr bwMode="auto">
          <a:xfrm>
            <a:off x="4643438" y="5773738"/>
            <a:ext cx="2714625" cy="655637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57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0" name="TextBox 59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2281" y="5501482"/>
            <a:ext cx="242887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4"/>
          <p:cNvSpPr txBox="1">
            <a:spLocks noChangeArrowheads="1"/>
          </p:cNvSpPr>
          <p:nvPr/>
        </p:nvSpPr>
        <p:spPr bwMode="auto">
          <a:xfrm>
            <a:off x="257175" y="51308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4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3137" y="6621463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6" name="TextBox 73"/>
          <p:cNvSpPr txBox="1">
            <a:spLocks noChangeArrowheads="1"/>
          </p:cNvSpPr>
          <p:nvPr/>
        </p:nvSpPr>
        <p:spPr bwMode="auto">
          <a:xfrm>
            <a:off x="7645400" y="641667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138" y="6108700"/>
            <a:ext cx="1214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extBox 62"/>
          <p:cNvSpPr txBox="1">
            <a:spLocks noChangeArrowheads="1"/>
          </p:cNvSpPr>
          <p:nvPr/>
        </p:nvSpPr>
        <p:spPr bwMode="auto">
          <a:xfrm>
            <a:off x="3714750" y="585787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epilog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termination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1510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1512" idx="2"/>
          </p:cNvCxnSpPr>
          <p:nvPr/>
        </p:nvCxnSpPr>
        <p:spPr>
          <a:xfrm rot="5400000">
            <a:off x="5383212" y="3552826"/>
            <a:ext cx="38957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1514" idx="2"/>
          </p:cNvCxnSpPr>
          <p:nvPr/>
        </p:nvCxnSpPr>
        <p:spPr>
          <a:xfrm rot="5400000">
            <a:off x="811212" y="2695576"/>
            <a:ext cx="21812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grpSp>
        <p:nvGrpSpPr>
          <p:cNvPr id="21515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226" y="2035175"/>
            <a:ext cx="785812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64"/>
          <p:cNvSpPr txBox="1">
            <a:spLocks noChangeArrowheads="1"/>
          </p:cNvSpPr>
          <p:nvPr/>
        </p:nvSpPr>
        <p:spPr bwMode="auto">
          <a:xfrm>
            <a:off x="257175" y="17732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8" y="20859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TextBox 47"/>
          <p:cNvSpPr txBox="1">
            <a:spLocks noChangeArrowheads="1"/>
          </p:cNvSpPr>
          <p:nvPr/>
        </p:nvSpPr>
        <p:spPr bwMode="auto">
          <a:xfrm>
            <a:off x="5000625" y="17859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663" y="22875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9"/>
          <p:cNvSpPr txBox="1">
            <a:spLocks noChangeArrowheads="1"/>
          </p:cNvSpPr>
          <p:nvPr/>
        </p:nvSpPr>
        <p:spPr bwMode="auto">
          <a:xfrm>
            <a:off x="3929063" y="2058988"/>
            <a:ext cx="474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856" y="185658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51"/>
          <p:cNvSpPr txBox="1">
            <a:spLocks noChangeArrowheads="1"/>
          </p:cNvSpPr>
          <p:nvPr/>
        </p:nvSpPr>
        <p:spPr bwMode="auto">
          <a:xfrm>
            <a:off x="7645400" y="157162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813" y="2430463"/>
            <a:ext cx="2714625" cy="998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5"/>
          <p:cNvSpPr txBox="1">
            <a:spLocks noChangeArrowheads="1"/>
          </p:cNvSpPr>
          <p:nvPr/>
        </p:nvSpPr>
        <p:spPr bwMode="auto">
          <a:xfrm>
            <a:off x="2143125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413" y="364013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8"/>
          <p:cNvSpPr txBox="1">
            <a:spLocks noChangeArrowheads="1"/>
          </p:cNvSpPr>
          <p:nvPr/>
        </p:nvSpPr>
        <p:spPr bwMode="auto">
          <a:xfrm>
            <a:off x="4786313" y="3429000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813" y="38004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70"/>
          <p:cNvSpPr txBox="1">
            <a:spLocks noChangeArrowheads="1"/>
          </p:cNvSpPr>
          <p:nvPr/>
        </p:nvSpPr>
        <p:spPr bwMode="auto">
          <a:xfrm>
            <a:off x="2679700" y="3500438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8" y="5443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76"/>
          <p:cNvSpPr txBox="1">
            <a:spLocks noChangeArrowheads="1"/>
          </p:cNvSpPr>
          <p:nvPr/>
        </p:nvSpPr>
        <p:spPr bwMode="auto">
          <a:xfrm>
            <a:off x="5394325" y="5143500"/>
            <a:ext cx="110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running R with worker</a:t>
            </a:r>
            <a:endParaRPr lang="nl-NL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R on your own computer: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For thinking, 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program_pe.pbs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the job:</a:t>
            </a:r>
            <a:endParaRPr lang="nl-NL" dirty="0" smtClean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93721" y="2108968"/>
            <a:ext cx="5125121" cy="30777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program 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1.3  5.7 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93721" y="5949280"/>
            <a:ext cx="5125121" cy="52322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worker/1.6.7-intel-2015a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wsub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batch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program_pe.pbs  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–data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93721" y="3517434"/>
            <a:ext cx="4392489" cy="1815882"/>
            <a:chOff x="1331640" y="3497263"/>
            <a:chExt cx="4392489" cy="1815882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331640" y="3497263"/>
              <a:ext cx="4392489" cy="1815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program_pe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walltime=1:00:00,nodes=2:ppn=20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237825" y="3497263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19705" y="3517434"/>
            <a:ext cx="2133600" cy="1384995"/>
            <a:chOff x="6012160" y="3497263"/>
            <a:chExt cx="2133600" cy="1384995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012160" y="3497263"/>
              <a:ext cx="2133600" cy="13849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1.3, 5.7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7217301" y="3497263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4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8197" grpId="0" animBg="1"/>
      <p:bldP spid="1024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</a:t>
            </a:r>
            <a:r>
              <a:rPr lang="en-US" dirty="0" err="1" smtClean="0"/>
              <a:t>atools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</a:t>
            </a:r>
          </a:p>
          <a:p>
            <a:pPr lvl="1"/>
            <a:r>
              <a:rPr lang="en-US" dirty="0" smtClean="0"/>
              <a:t>Bash scripts, wrappers around Python scripts</a:t>
            </a:r>
          </a:p>
          <a:p>
            <a:pPr lvl="1"/>
            <a:r>
              <a:rPr lang="en-US" dirty="0" smtClean="0"/>
              <a:t>Bash features in PBS scripts</a:t>
            </a:r>
          </a:p>
          <a:p>
            <a:r>
              <a:rPr lang="en-US" dirty="0" smtClean="0"/>
              <a:t>Back end</a:t>
            </a:r>
          </a:p>
          <a:p>
            <a:pPr lvl="1"/>
            <a:r>
              <a:rPr lang="en-US" dirty="0" smtClean="0"/>
              <a:t>Python 2.7.x scripts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789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feature 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Assigning result of command to variable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Creating file handle for command input from command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82</a:t>
            </a:fld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971601" y="2276689"/>
            <a:ext cx="7344815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71601" y="4532927"/>
            <a:ext cx="7344815" cy="1200329"/>
            <a:chOff x="973922" y="3967896"/>
            <a:chExt cx="7344815" cy="1200329"/>
          </a:xfrm>
        </p:grpSpPr>
        <p:sp>
          <p:nvSpPr>
            <p:cNvPr id="7" name="TextBox 3"/>
            <p:cNvSpPr txBox="1">
              <a:spLocks noChangeArrowheads="1"/>
            </p:cNvSpPr>
            <p:nvPr/>
          </p:nvSpPr>
          <p:spPr bwMode="auto">
            <a:xfrm>
              <a:off x="973922" y="3967896"/>
              <a:ext cx="7344814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source</a:t>
              </a:r>
              <a:r>
                <a:rPr lang="en-US" sz="2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</a:t>
              </a:r>
              <a:r>
                <a:rPr lang="en-US" sz="2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/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69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case: Torque job arrays</a:t>
            </a:r>
            <a:endParaRPr lang="nl-BE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3186</Words>
  <Application>Microsoft Office PowerPoint</Application>
  <PresentationFormat>On-screen Show (4:3)</PresentationFormat>
  <Paragraphs>1050</Paragraphs>
  <Slides>82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82</vt:i4>
      </vt:variant>
    </vt:vector>
  </HeadingPairs>
  <TitlesOfParts>
    <vt:vector size="93" baseType="lpstr">
      <vt:lpstr>Arial</vt:lpstr>
      <vt:lpstr>Calibri</vt:lpstr>
      <vt:lpstr>Cambria Math</vt:lpstr>
      <vt:lpstr>Courier New</vt:lpstr>
      <vt:lpstr>Script MT Bold</vt:lpstr>
      <vt:lpstr>Symbol</vt:lpstr>
      <vt:lpstr>Wingdings</vt:lpstr>
      <vt:lpstr>Office Theme</vt:lpstr>
      <vt:lpstr>Equation</vt:lpstr>
      <vt:lpstr>Vergelijking</vt:lpstr>
      <vt:lpstr>Microsoft Equation 3.0</vt:lpstr>
      <vt:lpstr>worker &amp; atools training session</vt:lpstr>
      <vt:lpstr>Introduction</vt:lpstr>
      <vt:lpstr>Scenario: parameter exploration</vt:lpstr>
      <vt:lpstr>Use case: parameter exploration  </vt:lpstr>
      <vt:lpstr>Solution: worker with -data</vt:lpstr>
      <vt:lpstr>Data exploration: steps</vt:lpstr>
      <vt:lpstr>Example: running R</vt:lpstr>
      <vt:lpstr>Example: running R with worker</vt:lpstr>
      <vt:lpstr>Use case: Torque job arrays</vt:lpstr>
      <vt:lpstr>Solution: worker with –t </vt:lpstr>
      <vt:lpstr>Scenario: MapReduce</vt:lpstr>
      <vt:lpstr>Use case: MapReduce</vt:lpstr>
      <vt:lpstr>Solution: -prolog &amp; -epilog</vt:lpstr>
      <vt:lpstr>worker features</vt:lpstr>
      <vt:lpstr>Monitoring jobs: wsummarize</vt:lpstr>
      <vt:lpstr>Resuming jobs: wresume</vt:lpstr>
      <vt:lpstr>Time limits: timedrun</vt:lpstr>
      <vt:lpstr>Data aggregation</vt:lpstr>
      <vt:lpstr>Aggregating text files: wcat</vt:lpstr>
      <vt:lpstr>Non-trivial aggregation: wreduce</vt:lpstr>
      <vt:lpstr>Example Python pickle reductor</vt:lpstr>
      <vt:lpstr>Work load analysis: wload</vt:lpstr>
      <vt:lpstr>Load balance</vt:lpstr>
      <vt:lpstr>wsub: multiple data sources</vt:lpstr>
      <vt:lpstr>Help on worker</vt:lpstr>
      <vt:lpstr>PowerPoint Presentation</vt:lpstr>
      <vt:lpstr>Interlude: parameter-weaver</vt:lpstr>
      <vt:lpstr>Motivation</vt:lpstr>
      <vt:lpstr>C example: code generation</vt:lpstr>
      <vt:lpstr>C example: code use</vt:lpstr>
      <vt:lpstr>Features</vt:lpstr>
      <vt:lpstr>worker tuning</vt:lpstr>
      <vt:lpstr>How to use worker well?</vt:lpstr>
      <vt:lpstr>worker &amp; conflicts</vt:lpstr>
      <vt:lpstr>worker &amp; multithreading</vt:lpstr>
      <vt:lpstr>Controlling number of threads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PowerPoint Presentation</vt:lpstr>
      <vt:lpstr>Scenario revisited: parameter exploration</vt:lpstr>
      <vt:lpstr>Use case: parameter exploration  </vt:lpstr>
      <vt:lpstr>Solution: aenv</vt:lpstr>
      <vt:lpstr>Data exploration: steps</vt:lpstr>
      <vt:lpstr>Torque job arrays</vt:lpstr>
      <vt:lpstr>And MapReduce?</vt:lpstr>
      <vt:lpstr>Job dependencies</vt:lpstr>
      <vt:lpstr>atools features</vt:lpstr>
      <vt:lpstr>Logging</vt:lpstr>
      <vt:lpstr>Logging: alog</vt:lpstr>
      <vt:lpstr>Monitoring: arange</vt:lpstr>
      <vt:lpstr>Resuming jobs: arange again</vt:lpstr>
      <vt:lpstr>Adapting PBS files: acreate</vt:lpstr>
      <vt:lpstr>Simple aggregations: areduce</vt:lpstr>
      <vt:lpstr>Non-trivial aggregations: areduce</vt:lpstr>
      <vt:lpstr>Job statistics: aload</vt:lpstr>
      <vt:lpstr>CSV formats</vt:lpstr>
      <vt:lpstr>Help on atools</vt:lpstr>
      <vt:lpstr>atools tuning</vt:lpstr>
      <vt:lpstr>How to use atools well?</vt:lpstr>
      <vt:lpstr>atools &amp; conflicts</vt:lpstr>
      <vt:lpstr>Comparison</vt:lpstr>
      <vt:lpstr>worker versus atools</vt:lpstr>
      <vt:lpstr>PowerPoint Presentation</vt:lpstr>
      <vt:lpstr>File system refresher</vt:lpstr>
      <vt:lpstr>Scenarios for disaster</vt:lpstr>
      <vt:lpstr>Tools to help</vt:lpstr>
      <vt:lpstr>Conclusions</vt:lpstr>
      <vt:lpstr>Conclusions</vt:lpstr>
      <vt:lpstr>References</vt:lpstr>
      <vt:lpstr>Appendix: worker implementation</vt:lpstr>
      <vt:lpstr>worker implementation</vt:lpstr>
      <vt:lpstr>worker processing: informally</vt:lpstr>
      <vt:lpstr>worker: initialization &amp; operation</vt:lpstr>
      <vt:lpstr>worker: termination</vt:lpstr>
      <vt:lpstr>Appendix: atools implementation</vt:lpstr>
      <vt:lpstr>atools implementation</vt:lpstr>
      <vt:lpstr>Bash feature refresher</vt:lpstr>
    </vt:vector>
  </TitlesOfParts>
  <Company>KULeuven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102</cp:revision>
  <dcterms:created xsi:type="dcterms:W3CDTF">2013-02-20T15:39:10Z</dcterms:created>
  <dcterms:modified xsi:type="dcterms:W3CDTF">2017-10-16T16:44:14Z</dcterms:modified>
</cp:coreProperties>
</file>