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7" r:id="rId2"/>
    <p:sldId id="258" r:id="rId3"/>
    <p:sldId id="270" r:id="rId4"/>
    <p:sldId id="261" r:id="rId5"/>
    <p:sldId id="262" r:id="rId6"/>
    <p:sldId id="263" r:id="rId7"/>
    <p:sldId id="264" r:id="rId8"/>
    <p:sldId id="265" r:id="rId9"/>
    <p:sldId id="271" r:id="rId10"/>
    <p:sldId id="266" r:id="rId11"/>
    <p:sldId id="267" r:id="rId12"/>
    <p:sldId id="268" r:id="rId13"/>
    <p:sldId id="269" r:id="rId14"/>
    <p:sldId id="272" r:id="rId15"/>
    <p:sldId id="273" r:id="rId16"/>
    <p:sldId id="274" r:id="rId17"/>
    <p:sldId id="275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4" autoAdjust="0"/>
    <p:restoredTop sz="94660"/>
  </p:normalViewPr>
  <p:slideViewPr>
    <p:cSldViewPr snapToGrid="0">
      <p:cViewPr varScale="1">
        <p:scale>
          <a:sx n="97" d="100"/>
          <a:sy n="97" d="100"/>
        </p:scale>
        <p:origin x="39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F1378B-C2AB-4698-A639-9C0E3F833333}" type="datetimeFigureOut">
              <a:rPr lang="en-US" smtClean="0"/>
              <a:t>2017-02-24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58AC32-B3E1-43F6-A93B-BFEE32E87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1498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6021F-A61E-4517-8760-BC87D1A92FA2}" type="datetime1">
              <a:rPr lang="en-US" smtClean="0"/>
              <a:t>2017-02-24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547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9E2CA-33D9-482F-BBF4-3C2EF9A11FD9}" type="datetime1">
              <a:rPr lang="en-US" smtClean="0"/>
              <a:t>2017-02-24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824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55842-D24D-4D96-893F-FC8253D498B3}" type="datetime1">
              <a:rPr lang="en-US" smtClean="0"/>
              <a:t>2017-02-24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10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A02C-CCD5-4EAA-AD62-6AF1BBBA5098}" type="datetime1">
              <a:rPr lang="en-US" smtClean="0"/>
              <a:t>2017-02-24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262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6106F-9685-4E44-9262-E438E92F03CD}" type="datetime1">
              <a:rPr lang="en-US" smtClean="0"/>
              <a:t>2017-02-24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294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4F6A0-DDD4-49C4-A22A-B3084067F398}" type="datetime1">
              <a:rPr lang="en-US" smtClean="0"/>
              <a:t>2017-02-24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8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42ADE-A4E3-4963-8866-B76841D074B7}" type="datetime1">
              <a:rPr lang="en-US" smtClean="0"/>
              <a:t>2017-02-24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939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63FB9-06BC-40F3-9571-396BEEB1EB3D}" type="datetime1">
              <a:rPr lang="en-US" smtClean="0"/>
              <a:t>2017-02-24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301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66F7D-06DD-44B0-8ACC-315F25A1E086}" type="datetime1">
              <a:rPr lang="en-US" smtClean="0"/>
              <a:t>2017-02-24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476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181A-4E09-4B9D-B55E-138F3038D59A}" type="datetime1">
              <a:rPr lang="en-US" smtClean="0"/>
              <a:t>2017-02-24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198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D2A41-686D-44E1-829D-0CDE584BAA73}" type="datetime1">
              <a:rPr lang="en-US" smtClean="0"/>
              <a:t>2017-02-24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953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CAA38F-FF33-40B5-8182-D4E420F5D6EB}" type="datetime1">
              <a:rPr lang="en-US" smtClean="0"/>
              <a:t>2017-02-24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8BA72C-5DC7-4014-AC42-C5F5AAAF9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434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publicdomain/zero/1.0/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Essential C++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Modularity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Geert Jan Bex</a:t>
            </a:r>
          </a:p>
          <a:p>
            <a:r>
              <a:rPr lang="en-US" dirty="0" smtClean="0"/>
              <a:t>(</a:t>
            </a:r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08409" y="5130312"/>
            <a:ext cx="6869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Commons, see</a:t>
            </a:r>
            <a:br>
              <a:rPr lang="en-US" dirty="0"/>
            </a:br>
            <a:r>
              <a:rPr lang="nl-BE" dirty="0">
                <a:hlinkClick r:id="rId3"/>
              </a:rPr>
              <a:t>http://creativecommons.org/publicdomain/zero/1.0/</a:t>
            </a:r>
            <a:r>
              <a:rPr lang="nl-BE" dirty="0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097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 file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10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28650" y="1825625"/>
            <a:ext cx="6672417" cy="3539430"/>
            <a:chOff x="628650" y="1825625"/>
            <a:chExt cx="6672417" cy="3539430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825625"/>
              <a:ext cx="6672417" cy="353943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CXX = g++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CXXFLAGS = -O2  -g  -Wall  -std=c++14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LIBS = -lm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all: particles.exe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particles.exe: particle.o main.o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	$(CXX)  $(CXXFLAGS)   -o $@  $^  $(LIBS)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%.o: %.cpp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$(CXX)  $(CXXFLAGS)  -c  -o $@  $^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clean: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rm -f particles.exe *.o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353808" y="1825625"/>
              <a:ext cx="928459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Makefile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995948" y="1133128"/>
            <a:ext cx="4640827" cy="830996"/>
            <a:chOff x="-964783" y="2790404"/>
            <a:chExt cx="4640827" cy="830996"/>
          </a:xfrm>
        </p:grpSpPr>
        <p:sp>
          <p:nvSpPr>
            <p:cNvPr id="8" name="TextBox 7"/>
            <p:cNvSpPr txBox="1"/>
            <p:nvPr/>
          </p:nvSpPr>
          <p:spPr>
            <a:xfrm>
              <a:off x="1748722" y="2790404"/>
              <a:ext cx="19273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compiler to use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>
              <a:off x="-964783" y="2990459"/>
              <a:ext cx="2713505" cy="63094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5338916" y="2237560"/>
            <a:ext cx="3176434" cy="413419"/>
            <a:chOff x="499610" y="2777095"/>
            <a:chExt cx="3176434" cy="413419"/>
          </a:xfrm>
        </p:grpSpPr>
        <p:sp>
          <p:nvSpPr>
            <p:cNvPr id="12" name="TextBox 11"/>
            <p:cNvSpPr txBox="1"/>
            <p:nvPr/>
          </p:nvSpPr>
          <p:spPr>
            <a:xfrm>
              <a:off x="1748722" y="2790404"/>
              <a:ext cx="19273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compiler options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499610" y="2777095"/>
              <a:ext cx="1249112" cy="2133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2084439" y="2524534"/>
            <a:ext cx="6430911" cy="672479"/>
            <a:chOff x="-2754867" y="2518035"/>
            <a:chExt cx="6430911" cy="672479"/>
          </a:xfrm>
        </p:grpSpPr>
        <p:sp>
          <p:nvSpPr>
            <p:cNvPr id="17" name="TextBox 16"/>
            <p:cNvSpPr txBox="1"/>
            <p:nvPr/>
          </p:nvSpPr>
          <p:spPr>
            <a:xfrm>
              <a:off x="1748722" y="2790404"/>
              <a:ext cx="19273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libraries to use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 flipV="1">
              <a:off x="-2754867" y="2518035"/>
              <a:ext cx="4503589" cy="4724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6588028" y="3781544"/>
            <a:ext cx="1927322" cy="533210"/>
            <a:chOff x="1748722" y="2676039"/>
            <a:chExt cx="1927322" cy="533210"/>
          </a:xfrm>
        </p:grpSpPr>
        <p:sp>
          <p:nvSpPr>
            <p:cNvPr id="21" name="TextBox 20"/>
            <p:cNvSpPr txBox="1"/>
            <p:nvPr/>
          </p:nvSpPr>
          <p:spPr>
            <a:xfrm>
              <a:off x="2762059" y="2809139"/>
              <a:ext cx="91398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linking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2" name="Straight Arrow Connector 21"/>
            <p:cNvCxnSpPr>
              <a:stCxn id="21" idx="1"/>
            </p:cNvCxnSpPr>
            <p:nvPr/>
          </p:nvCxnSpPr>
          <p:spPr>
            <a:xfrm flipH="1" flipV="1">
              <a:off x="1748722" y="2676039"/>
              <a:ext cx="1013337" cy="33315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6017342" y="4492521"/>
            <a:ext cx="2494214" cy="451386"/>
            <a:chOff x="1278509" y="2778348"/>
            <a:chExt cx="2494214" cy="451386"/>
          </a:xfrm>
        </p:grpSpPr>
        <p:sp>
          <p:nvSpPr>
            <p:cNvPr id="26" name="TextBox 25"/>
            <p:cNvSpPr txBox="1"/>
            <p:nvPr/>
          </p:nvSpPr>
          <p:spPr>
            <a:xfrm>
              <a:off x="2562234" y="2829624"/>
              <a:ext cx="121048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compiling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7" name="Straight Arrow Connector 26"/>
            <p:cNvCxnSpPr>
              <a:stCxn id="26" idx="1"/>
            </p:cNvCxnSpPr>
            <p:nvPr/>
          </p:nvCxnSpPr>
          <p:spPr>
            <a:xfrm flipH="1" flipV="1">
              <a:off x="1278509" y="2778348"/>
              <a:ext cx="1283725" cy="25133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4798142" y="5209887"/>
            <a:ext cx="3713414" cy="635697"/>
            <a:chOff x="59309" y="2594037"/>
            <a:chExt cx="3713414" cy="635697"/>
          </a:xfrm>
        </p:grpSpPr>
        <p:sp>
          <p:nvSpPr>
            <p:cNvPr id="31" name="TextBox 30"/>
            <p:cNvSpPr txBox="1"/>
            <p:nvPr/>
          </p:nvSpPr>
          <p:spPr>
            <a:xfrm>
              <a:off x="2562234" y="2829624"/>
              <a:ext cx="121048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clean up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2" name="Straight Arrow Connector 31"/>
            <p:cNvCxnSpPr>
              <a:stCxn id="31" idx="1"/>
            </p:cNvCxnSpPr>
            <p:nvPr/>
          </p:nvCxnSpPr>
          <p:spPr>
            <a:xfrm flipH="1" flipV="1">
              <a:off x="59309" y="2594037"/>
              <a:ext cx="2502925" cy="4356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6392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 rule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Recipe</a:t>
            </a:r>
          </a:p>
          <a:p>
            <a:pPr lvl="1"/>
            <a:r>
              <a:rPr lang="en-US" dirty="0" smtClean="0"/>
              <a:t>target: what to make</a:t>
            </a:r>
          </a:p>
          <a:p>
            <a:pPr lvl="1"/>
            <a:r>
              <a:rPr lang="en-US" dirty="0" smtClean="0"/>
              <a:t>dependency: what artifacts are required</a:t>
            </a:r>
          </a:p>
          <a:p>
            <a:pPr lvl="1"/>
            <a:r>
              <a:rPr lang="en-US" dirty="0" smtClean="0"/>
              <a:t>action: how to do it</a:t>
            </a:r>
          </a:p>
          <a:p>
            <a:r>
              <a:rPr lang="en-US" dirty="0" smtClean="0"/>
              <a:t>E.g., how to create object files?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11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847852" y="4903124"/>
            <a:ext cx="5487015" cy="5847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%.o: %.cpp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	$(CXX)  $(CXXFLAGS)  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-c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  -o $@  $^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335326" y="4021455"/>
            <a:ext cx="2073577" cy="953668"/>
            <a:chOff x="2762059" y="2809139"/>
            <a:chExt cx="2073577" cy="953668"/>
          </a:xfrm>
        </p:grpSpPr>
        <p:sp>
          <p:nvSpPr>
            <p:cNvPr id="9" name="TextBox 8"/>
            <p:cNvSpPr txBox="1"/>
            <p:nvPr/>
          </p:nvSpPr>
          <p:spPr>
            <a:xfrm>
              <a:off x="2762059" y="2809139"/>
              <a:ext cx="2073577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target = object file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2"/>
            </p:cNvCxnSpPr>
            <p:nvPr/>
          </p:nvCxnSpPr>
          <p:spPr>
            <a:xfrm>
              <a:off x="3798848" y="3209249"/>
              <a:ext cx="741820" cy="5535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2898871" y="4021455"/>
            <a:ext cx="3246289" cy="953668"/>
            <a:chOff x="2762058" y="2809139"/>
            <a:chExt cx="3246289" cy="953668"/>
          </a:xfrm>
        </p:grpSpPr>
        <p:sp>
          <p:nvSpPr>
            <p:cNvPr id="16" name="TextBox 15"/>
            <p:cNvSpPr txBox="1"/>
            <p:nvPr/>
          </p:nvSpPr>
          <p:spPr>
            <a:xfrm>
              <a:off x="2762058" y="2809139"/>
              <a:ext cx="324628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dependency = C++ source file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7" name="Straight Arrow Connector 16"/>
            <p:cNvCxnSpPr>
              <a:stCxn id="16" idx="2"/>
            </p:cNvCxnSpPr>
            <p:nvPr/>
          </p:nvCxnSpPr>
          <p:spPr>
            <a:xfrm flipH="1">
              <a:off x="2950517" y="3209249"/>
              <a:ext cx="1434686" cy="5535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5502178" y="5384703"/>
            <a:ext cx="2658596" cy="850472"/>
            <a:chOff x="2762059" y="2358777"/>
            <a:chExt cx="2658596" cy="850472"/>
          </a:xfrm>
        </p:grpSpPr>
        <p:sp>
          <p:nvSpPr>
            <p:cNvPr id="21" name="TextBox 20"/>
            <p:cNvSpPr txBox="1"/>
            <p:nvPr/>
          </p:nvSpPr>
          <p:spPr>
            <a:xfrm>
              <a:off x="2762059" y="2809139"/>
              <a:ext cx="265859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only compile, don't link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2" name="Straight Arrow Connector 21"/>
            <p:cNvCxnSpPr>
              <a:stCxn id="21" idx="0"/>
            </p:cNvCxnSpPr>
            <p:nvPr/>
          </p:nvCxnSpPr>
          <p:spPr>
            <a:xfrm flipH="1" flipV="1">
              <a:off x="2974883" y="2358777"/>
              <a:ext cx="1116474" cy="45036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245499" y="5584723"/>
            <a:ext cx="7738294" cy="1104104"/>
            <a:chOff x="245499" y="5584723"/>
            <a:chExt cx="7738294" cy="1104104"/>
          </a:xfrm>
        </p:grpSpPr>
        <p:sp>
          <p:nvSpPr>
            <p:cNvPr id="26" name="TextBox 25"/>
            <p:cNvSpPr txBox="1"/>
            <p:nvPr/>
          </p:nvSpPr>
          <p:spPr>
            <a:xfrm>
              <a:off x="245499" y="6350273"/>
              <a:ext cx="7738294" cy="33855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g++  -O2 -g -Wall -stc=c++11  -c  -o particle.o  particle.cpp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>
              <a:off x="3087330" y="5584723"/>
              <a:ext cx="0" cy="650452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868367" y="5665788"/>
              <a:ext cx="18837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for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particle.o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335326" y="4818487"/>
            <a:ext cx="2486532" cy="638195"/>
            <a:chOff x="1590282" y="3425217"/>
            <a:chExt cx="2486532" cy="638195"/>
          </a:xfrm>
        </p:grpSpPr>
        <p:sp>
          <p:nvSpPr>
            <p:cNvPr id="33" name="TextBox 32"/>
            <p:cNvSpPr txBox="1"/>
            <p:nvPr/>
          </p:nvSpPr>
          <p:spPr>
            <a:xfrm>
              <a:off x="1590282" y="3425217"/>
              <a:ext cx="56449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tab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160173" y="3782568"/>
              <a:ext cx="916641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Arrow Connector 34"/>
            <p:cNvCxnSpPr>
              <a:stCxn id="33" idx="3"/>
              <a:endCxn id="34" idx="1"/>
            </p:cNvCxnSpPr>
            <p:nvPr/>
          </p:nvCxnSpPr>
          <p:spPr>
            <a:xfrm>
              <a:off x="2154776" y="3625272"/>
              <a:ext cx="1005397" cy="29771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5200443" y="4014790"/>
            <a:ext cx="3186474" cy="1203807"/>
            <a:chOff x="1524018" y="2809139"/>
            <a:chExt cx="3186474" cy="1203807"/>
          </a:xfrm>
        </p:grpSpPr>
        <p:sp>
          <p:nvSpPr>
            <p:cNvPr id="47" name="TextBox 46"/>
            <p:cNvSpPr txBox="1"/>
            <p:nvPr/>
          </p:nvSpPr>
          <p:spPr>
            <a:xfrm>
              <a:off x="2762060" y="2809139"/>
              <a:ext cx="194843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action = compile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48" name="Straight Arrow Connector 47"/>
            <p:cNvCxnSpPr>
              <a:stCxn id="47" idx="2"/>
            </p:cNvCxnSpPr>
            <p:nvPr/>
          </p:nvCxnSpPr>
          <p:spPr>
            <a:xfrm flipH="1">
              <a:off x="1524018" y="3209249"/>
              <a:ext cx="2212258" cy="80369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25425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Linking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Default target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12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89090" y="3124013"/>
            <a:ext cx="6275155" cy="5847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particles.exe: particle.o main.o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	$(CXX)  $(CXXFLAGS)   -o $@  $^  $(LIBS)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64822" y="2364402"/>
            <a:ext cx="2270222" cy="755733"/>
            <a:chOff x="2762059" y="2809139"/>
            <a:chExt cx="2270222" cy="755733"/>
          </a:xfrm>
        </p:grpSpPr>
        <p:sp>
          <p:nvSpPr>
            <p:cNvPr id="7" name="TextBox 6"/>
            <p:cNvSpPr txBox="1"/>
            <p:nvPr/>
          </p:nvSpPr>
          <p:spPr>
            <a:xfrm>
              <a:off x="2762059" y="2809139"/>
              <a:ext cx="22702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target = executable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2"/>
            </p:cNvCxnSpPr>
            <p:nvPr/>
          </p:nvCxnSpPr>
          <p:spPr>
            <a:xfrm>
              <a:off x="3897170" y="3209249"/>
              <a:ext cx="562899" cy="3556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273627" y="2364402"/>
            <a:ext cx="2822374" cy="771642"/>
            <a:chOff x="2762059" y="2809139"/>
            <a:chExt cx="2822374" cy="771642"/>
          </a:xfrm>
        </p:grpSpPr>
        <p:sp>
          <p:nvSpPr>
            <p:cNvPr id="10" name="TextBox 9"/>
            <p:cNvSpPr txBox="1"/>
            <p:nvPr/>
          </p:nvSpPr>
          <p:spPr>
            <a:xfrm>
              <a:off x="2762059" y="2809139"/>
              <a:ext cx="282237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dependency = object files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1" name="Straight Arrow Connector 10"/>
            <p:cNvCxnSpPr>
              <a:stCxn id="10" idx="2"/>
            </p:cNvCxnSpPr>
            <p:nvPr/>
          </p:nvCxnSpPr>
          <p:spPr>
            <a:xfrm flipH="1">
              <a:off x="3932613" y="3209249"/>
              <a:ext cx="240633" cy="3715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1189090" y="3775918"/>
            <a:ext cx="6275155" cy="1302357"/>
            <a:chOff x="551860" y="5584723"/>
            <a:chExt cx="6275155" cy="1302357"/>
          </a:xfrm>
        </p:grpSpPr>
        <p:sp>
          <p:nvSpPr>
            <p:cNvPr id="13" name="TextBox 12"/>
            <p:cNvSpPr txBox="1"/>
            <p:nvPr/>
          </p:nvSpPr>
          <p:spPr>
            <a:xfrm>
              <a:off x="551860" y="6302305"/>
              <a:ext cx="6275155" cy="58477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g++  -O2 -g -Wall -stc=c++11  -o particles.exe \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particle.o main.o  -lm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3087330" y="5584723"/>
              <a:ext cx="0" cy="650452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/>
          <p:nvPr/>
        </p:nvSpPr>
        <p:spPr>
          <a:xfrm>
            <a:off x="1189089" y="5884575"/>
            <a:ext cx="6275155" cy="3385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all: particles.exe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5931706" y="2364402"/>
            <a:ext cx="2101249" cy="976103"/>
            <a:chOff x="2125286" y="2809139"/>
            <a:chExt cx="2101249" cy="976103"/>
          </a:xfrm>
        </p:grpSpPr>
        <p:sp>
          <p:nvSpPr>
            <p:cNvPr id="21" name="TextBox 20"/>
            <p:cNvSpPr txBox="1"/>
            <p:nvPr/>
          </p:nvSpPr>
          <p:spPr>
            <a:xfrm>
              <a:off x="2762060" y="2809139"/>
              <a:ext cx="146447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action = link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2" name="Straight Arrow Connector 21"/>
            <p:cNvCxnSpPr>
              <a:stCxn id="21" idx="2"/>
            </p:cNvCxnSpPr>
            <p:nvPr/>
          </p:nvCxnSpPr>
          <p:spPr>
            <a:xfrm flipH="1">
              <a:off x="2125286" y="3209249"/>
              <a:ext cx="1369012" cy="57599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69703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make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 executable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Only execute targets with modified dependencies</a:t>
            </a:r>
          </a:p>
          <a:p>
            <a:pPr lvl="1"/>
            <a:r>
              <a:rPr lang="en-US" dirty="0" smtClean="0"/>
              <a:t>dependency tracking</a:t>
            </a:r>
          </a:p>
          <a:p>
            <a:pPr lvl="1"/>
            <a:r>
              <a:rPr lang="en-US" dirty="0" smtClean="0"/>
              <a:t>saves lots of time on large projects</a:t>
            </a:r>
          </a:p>
          <a:p>
            <a:r>
              <a:rPr lang="en-US" dirty="0" smtClean="0"/>
              <a:t>Clean all build artifacts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13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445341" y="2458063"/>
            <a:ext cx="2114681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make</a:t>
            </a:r>
            <a:endParaRPr lang="en-US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45342" y="5245506"/>
            <a:ext cx="2114681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make  clean</a:t>
            </a:r>
            <a:endParaRPr lang="en-US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7809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162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handling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 for preconditions</a:t>
            </a:r>
          </a:p>
          <a:p>
            <a:pPr lvl="1"/>
            <a:r>
              <a:rPr lang="en-US" dirty="0" smtClean="0"/>
              <a:t>valid arguments for functions?</a:t>
            </a:r>
          </a:p>
          <a:p>
            <a:r>
              <a:rPr lang="en-US" dirty="0" smtClean="0"/>
              <a:t>Invariants</a:t>
            </a:r>
          </a:p>
          <a:p>
            <a:pPr lvl="1"/>
            <a:r>
              <a:rPr lang="en-US" dirty="0" smtClean="0"/>
              <a:t>valid state of object?</a:t>
            </a:r>
          </a:p>
          <a:p>
            <a:r>
              <a:rPr lang="en-US" dirty="0" smtClean="0"/>
              <a:t>Signal problems</a:t>
            </a:r>
          </a:p>
          <a:p>
            <a:pPr lvl="1"/>
            <a:r>
              <a:rPr lang="en-US" dirty="0" smtClean="0"/>
              <a:t>don't fail silently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15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048000" y="5132439"/>
            <a:ext cx="286982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Throw exceptions!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67174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Throw exception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16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680704" y="1894981"/>
            <a:ext cx="6971685" cy="403187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nn-NO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exception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using namespace std;</a:t>
            </a:r>
          </a:p>
          <a:p>
            <a:endParaRPr lang="nn-NO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int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fac(int n)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if (n &lt; 0)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string msg("fac argument ");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msg += to_string(n) + ", must be positive";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throw invalid_argument(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msg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} else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int result = 1;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for (int i = 2; i &lt;= n; i++)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    result *= i;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return result;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824751" y="2108763"/>
            <a:ext cx="2989006" cy="929405"/>
            <a:chOff x="1995658" y="2809139"/>
            <a:chExt cx="2989006" cy="929405"/>
          </a:xfrm>
        </p:grpSpPr>
        <p:sp>
          <p:nvSpPr>
            <p:cNvPr id="6" name="TextBox 5"/>
            <p:cNvSpPr txBox="1"/>
            <p:nvPr/>
          </p:nvSpPr>
          <p:spPr>
            <a:xfrm>
              <a:off x="2762059" y="2809139"/>
              <a:ext cx="222260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check precondition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2"/>
            </p:cNvCxnSpPr>
            <p:nvPr/>
          </p:nvCxnSpPr>
          <p:spPr>
            <a:xfrm flipH="1">
              <a:off x="1995658" y="3209249"/>
              <a:ext cx="1877704" cy="52929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5166546" y="3910918"/>
            <a:ext cx="3716902" cy="608652"/>
            <a:chOff x="1267762" y="2600597"/>
            <a:chExt cx="3716902" cy="608652"/>
          </a:xfrm>
        </p:grpSpPr>
        <p:sp>
          <p:nvSpPr>
            <p:cNvPr id="11" name="TextBox 10"/>
            <p:cNvSpPr txBox="1"/>
            <p:nvPr/>
          </p:nvSpPr>
          <p:spPr>
            <a:xfrm>
              <a:off x="2762059" y="2809139"/>
              <a:ext cx="222260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standard exception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 flipV="1">
              <a:off x="1267762" y="2600597"/>
              <a:ext cx="1494297" cy="40859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181228" y="3038168"/>
            <a:ext cx="2502978" cy="707886"/>
            <a:chOff x="181228" y="3038168"/>
            <a:chExt cx="2502978" cy="707886"/>
          </a:xfrm>
        </p:grpSpPr>
        <p:sp>
          <p:nvSpPr>
            <p:cNvPr id="16" name="TextBox 15"/>
            <p:cNvSpPr txBox="1"/>
            <p:nvPr/>
          </p:nvSpPr>
          <p:spPr>
            <a:xfrm>
              <a:off x="181228" y="3038168"/>
              <a:ext cx="1785224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returns control</a:t>
              </a:r>
              <a:br>
                <a:rPr lang="en-US" sz="2000" dirty="0" smtClean="0"/>
              </a:br>
              <a:r>
                <a:rPr lang="en-US" sz="2000" dirty="0" smtClean="0"/>
                <a:t>to caller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7" name="Straight Arrow Connector 16"/>
            <p:cNvCxnSpPr>
              <a:stCxn id="16" idx="3"/>
            </p:cNvCxnSpPr>
            <p:nvPr/>
          </p:nvCxnSpPr>
          <p:spPr>
            <a:xfrm>
              <a:off x="1966452" y="3392111"/>
              <a:ext cx="717754" cy="35394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28283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Catch exception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17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680704" y="1894981"/>
            <a:ext cx="6971685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nn-NO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try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cout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&lt;&lt; fac(n) &lt;&lt; endl;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} 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catch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(invalid_argument e)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cerr &lt;&lt; "# error: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"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&lt;&lt; e.what() &lt;&lt; endl;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terminate();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9936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193194" y="2423057"/>
            <a:ext cx="3404137" cy="16927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Presentation based on:</a:t>
            </a:r>
            <a:br>
              <a:rPr lang="en-US" dirty="0"/>
            </a:br>
            <a:r>
              <a:rPr lang="en-US" sz="2800" i="1" dirty="0"/>
              <a:t>A tour of C++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Bjarne </a:t>
            </a:r>
            <a:r>
              <a:rPr lang="en-US" sz="2800" dirty="0" err="1"/>
              <a:t>Stroustrup</a:t>
            </a:r>
            <a:endParaRPr lang="en-US" sz="2800" dirty="0"/>
          </a:p>
          <a:p>
            <a:r>
              <a:rPr lang="en-US" sz="2800" dirty="0"/>
              <a:t>Addison-Wesley, 2014</a:t>
            </a:r>
          </a:p>
        </p:txBody>
      </p:sp>
    </p:spTree>
    <p:extLst>
      <p:ext uri="{BB962C8B-B14F-4D97-AF65-F5344CB8AC3E}">
        <p14:creationId xmlns:p14="http://schemas.microsoft.com/office/powerpoint/2010/main" val="711127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Separate compilation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943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Large files</a:t>
            </a:r>
          </a:p>
          <a:p>
            <a:pPr lvl="1"/>
            <a:r>
              <a:rPr lang="en-US" dirty="0" smtClean="0"/>
              <a:t>difficult to maintain</a:t>
            </a:r>
          </a:p>
          <a:p>
            <a:pPr lvl="1"/>
            <a:r>
              <a:rPr lang="en-US" dirty="0" smtClean="0"/>
              <a:t>discourage reuse</a:t>
            </a:r>
          </a:p>
          <a:p>
            <a:r>
              <a:rPr lang="en-US" dirty="0" smtClean="0"/>
              <a:t>Small files</a:t>
            </a:r>
          </a:p>
          <a:p>
            <a:pPr lvl="1"/>
            <a:r>
              <a:rPr lang="en-US" dirty="0" smtClean="0"/>
              <a:t>files have single concern</a:t>
            </a:r>
          </a:p>
          <a:p>
            <a:pPr lvl="1"/>
            <a:r>
              <a:rPr lang="en-US" dirty="0" smtClean="0"/>
              <a:t>can be compiled separately</a:t>
            </a:r>
          </a:p>
          <a:p>
            <a:r>
              <a:rPr lang="en-US" dirty="0" smtClean="0"/>
              <a:t>Header files </a:t>
            </a:r>
            <a:r>
              <a:rPr lang="en-US" dirty="0" smtClean="0">
                <a:cs typeface="Courier New" panose="02070309020205020404" pitchFamily="49" charset="0"/>
              </a:rPr>
              <a:t>(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.h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declarations</a:t>
            </a:r>
          </a:p>
          <a:p>
            <a:pPr lvl="1"/>
            <a:r>
              <a:rPr lang="en-US" dirty="0" smtClean="0"/>
              <a:t>very short definitions (one liners)</a:t>
            </a:r>
          </a:p>
          <a:p>
            <a:pPr lvl="1"/>
            <a:r>
              <a:rPr lang="en-US" dirty="0" smtClean="0"/>
              <a:t>(typically) used from various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cpp</a:t>
            </a:r>
            <a:r>
              <a:rPr lang="en-US" dirty="0" smtClean="0"/>
              <a:t> files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596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declaration: header file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628650" y="1825625"/>
            <a:ext cx="6672417" cy="3785652"/>
            <a:chOff x="628650" y="1825625"/>
            <a:chExt cx="6672417" cy="3785652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825625"/>
              <a:ext cx="6672417" cy="378565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class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Particle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private: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_x, _y, _z;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_mass;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public: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Particle(double x, double y, double z,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double mass)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_x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{x}, _y {y}, _z {z}, _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mass {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mass}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{};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x() const { return _x;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};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double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y()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const { return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_y;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};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double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z()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const { return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_z; };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double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mass() const {return _mass; }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void move(double dx, double dy, double dz);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dist(const Particle&amp; other) const;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};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186659" y="1825625"/>
              <a:ext cx="1114408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particle.h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17772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methods definition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628650" y="1825625"/>
            <a:ext cx="6672417" cy="4524315"/>
            <a:chOff x="628650" y="1825625"/>
            <a:chExt cx="6672417" cy="4524315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825625"/>
              <a:ext cx="6672417" cy="452431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&lt;cmath&gt;</a:t>
              </a:r>
            </a:p>
            <a:p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include "particle.h"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using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namespace std;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inline double sqr(double x)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{ return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x*x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; }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void Particle::move(double dx, double dy, double dz)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_x += dx;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_y += dy;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_z += dz;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double Particle::dist(const Particle&amp; other) const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return sqrt(sqr(_x - other.x()) + 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sqr(_y - other.y()) +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sqr(_z - other.z()));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999849" y="1825625"/>
              <a:ext cx="1300356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particle.cpp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333138" y="2275903"/>
            <a:ext cx="3254476" cy="406521"/>
            <a:chOff x="421568" y="2783993"/>
            <a:chExt cx="3254476" cy="406521"/>
          </a:xfrm>
        </p:grpSpPr>
        <p:sp>
          <p:nvSpPr>
            <p:cNvPr id="9" name="TextBox 8"/>
            <p:cNvSpPr txBox="1"/>
            <p:nvPr/>
          </p:nvSpPr>
          <p:spPr>
            <a:xfrm>
              <a:off x="1748722" y="2790404"/>
              <a:ext cx="19273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class declaration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1" name="Straight Arrow Connector 10"/>
            <p:cNvCxnSpPr>
              <a:stCxn id="9" idx="1"/>
            </p:cNvCxnSpPr>
            <p:nvPr/>
          </p:nvCxnSpPr>
          <p:spPr>
            <a:xfrm flipH="1" flipV="1">
              <a:off x="421568" y="2783993"/>
              <a:ext cx="1327154" cy="20646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45432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the class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28650" y="1825625"/>
            <a:ext cx="6672417" cy="2800767"/>
            <a:chOff x="628650" y="1825625"/>
            <a:chExt cx="6672417" cy="2800767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825625"/>
              <a:ext cx="6672417" cy="280076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#include &lt;iostream&gt;</a:t>
              </a:r>
            </a:p>
            <a:p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include "particle.h"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using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namespace std;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int main()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Particle p(0.0, 0.0, 0.0, 1.0);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p.move(0.3, 0.5, 0.7);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cout &lt;&lt; p.x() &lt;&lt; ", " &lt;&lt; p.y() &lt;&lt; ", "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&lt;&lt; p.z() 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return 0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353808" y="1825625"/>
              <a:ext cx="928459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main.cpp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333138" y="2275903"/>
            <a:ext cx="3254476" cy="406521"/>
            <a:chOff x="421568" y="2783993"/>
            <a:chExt cx="3254476" cy="406521"/>
          </a:xfrm>
        </p:grpSpPr>
        <p:sp>
          <p:nvSpPr>
            <p:cNvPr id="8" name="TextBox 7"/>
            <p:cNvSpPr txBox="1"/>
            <p:nvPr/>
          </p:nvSpPr>
          <p:spPr>
            <a:xfrm>
              <a:off x="1748722" y="2790404"/>
              <a:ext cx="19273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class declaration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 flipV="1">
              <a:off x="421568" y="2783993"/>
              <a:ext cx="1327154" cy="20646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05856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Preprocessing</a:t>
            </a:r>
          </a:p>
          <a:p>
            <a:pPr lvl="1"/>
            <a:r>
              <a:rPr lang="en-US" dirty="0" smtClean="0"/>
              <a:t>processes, 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…</a:t>
            </a:r>
          </a:p>
          <a:p>
            <a:pPr lvl="1"/>
            <a:r>
              <a:rPr lang="en-US" dirty="0" smtClean="0"/>
              <a:t>called  by compiler</a:t>
            </a:r>
          </a:p>
          <a:p>
            <a:endParaRPr lang="en-US" dirty="0" smtClean="0"/>
          </a:p>
          <a:p>
            <a:r>
              <a:rPr lang="en-US" dirty="0" smtClean="0"/>
              <a:t>Compilation</a:t>
            </a:r>
          </a:p>
          <a:p>
            <a:pPr lvl="1"/>
            <a:r>
              <a:rPr lang="en-US" dirty="0" smtClean="0"/>
              <a:t>create object file</a:t>
            </a:r>
          </a:p>
          <a:p>
            <a:pPr lvl="1"/>
            <a:endParaRPr lang="en-US" dirty="0"/>
          </a:p>
          <a:p>
            <a:endParaRPr lang="en-US" dirty="0" smtClean="0"/>
          </a:p>
          <a:p>
            <a:r>
              <a:rPr lang="en-US" dirty="0" smtClean="0"/>
              <a:t>Linking</a:t>
            </a:r>
          </a:p>
          <a:p>
            <a:pPr lvl="1"/>
            <a:r>
              <a:rPr lang="en-US" dirty="0" smtClean="0"/>
              <a:t>create executable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8</a:t>
            </a:fld>
            <a:endParaRPr lang="en-US"/>
          </a:p>
        </p:txBody>
      </p:sp>
      <p:grpSp>
        <p:nvGrpSpPr>
          <p:cNvPr id="49" name="Group 48"/>
          <p:cNvGrpSpPr/>
          <p:nvPr/>
        </p:nvGrpSpPr>
        <p:grpSpPr>
          <a:xfrm>
            <a:off x="5533138" y="1083025"/>
            <a:ext cx="3359015" cy="2333265"/>
            <a:chOff x="5533138" y="1083025"/>
            <a:chExt cx="3359015" cy="2333265"/>
          </a:xfrm>
        </p:grpSpPr>
        <p:grpSp>
          <p:nvGrpSpPr>
            <p:cNvPr id="7" name="Group 6"/>
            <p:cNvGrpSpPr/>
            <p:nvPr/>
          </p:nvGrpSpPr>
          <p:grpSpPr>
            <a:xfrm>
              <a:off x="5533138" y="1651817"/>
              <a:ext cx="1047082" cy="790269"/>
              <a:chOff x="1452743" y="2458065"/>
              <a:chExt cx="1047082" cy="790269"/>
            </a:xfrm>
          </p:grpSpPr>
          <p:sp>
            <p:nvSpPr>
              <p:cNvPr id="5" name="Folded Corner 4"/>
              <p:cNvSpPr/>
              <p:nvPr/>
            </p:nvSpPr>
            <p:spPr>
              <a:xfrm>
                <a:off x="1789471" y="2458065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1452743" y="2940557"/>
                <a:ext cx="104708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particle.cpp</a:t>
                </a:r>
                <a:endParaRPr lang="en-US" sz="1400" dirty="0"/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6803927" y="1083025"/>
              <a:ext cx="877163" cy="799390"/>
              <a:chOff x="1452743" y="2448944"/>
              <a:chExt cx="877163" cy="799390"/>
            </a:xfrm>
          </p:grpSpPr>
          <p:sp>
            <p:nvSpPr>
              <p:cNvPr id="9" name="Folded Corner 8"/>
              <p:cNvSpPr/>
              <p:nvPr/>
            </p:nvSpPr>
            <p:spPr>
              <a:xfrm>
                <a:off x="1704511" y="2448944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1452743" y="2940557"/>
                <a:ext cx="87716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 smtClean="0"/>
                  <a:t>particle.h</a:t>
                </a:r>
                <a:endParaRPr lang="en-US" sz="1400" dirty="0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5626912" y="2617060"/>
              <a:ext cx="859531" cy="797754"/>
              <a:chOff x="1461558" y="2448944"/>
              <a:chExt cx="859531" cy="797754"/>
            </a:xfrm>
          </p:grpSpPr>
          <p:sp>
            <p:nvSpPr>
              <p:cNvPr id="12" name="Folded Corner 11"/>
              <p:cNvSpPr/>
              <p:nvPr/>
            </p:nvSpPr>
            <p:spPr>
              <a:xfrm>
                <a:off x="1704511" y="2448944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1461558" y="2938921"/>
                <a:ext cx="85953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main.cpp</a:t>
                </a:r>
                <a:endParaRPr lang="en-US" sz="1400" dirty="0"/>
              </a:p>
            </p:txBody>
          </p:sp>
        </p:grpSp>
        <p:cxnSp>
          <p:nvCxnSpPr>
            <p:cNvPr id="15" name="Straight Arrow Connector 14"/>
            <p:cNvCxnSpPr>
              <a:stCxn id="9" idx="1"/>
              <a:endCxn id="5" idx="3"/>
            </p:cNvCxnSpPr>
            <p:nvPr/>
          </p:nvCxnSpPr>
          <p:spPr>
            <a:xfrm flipH="1">
              <a:off x="6243492" y="1333748"/>
              <a:ext cx="812203" cy="56879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9" idx="1"/>
              <a:endCxn id="12" idx="3"/>
            </p:cNvCxnSpPr>
            <p:nvPr/>
          </p:nvCxnSpPr>
          <p:spPr>
            <a:xfrm flipH="1">
              <a:off x="6243491" y="1333748"/>
              <a:ext cx="812204" cy="153403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Group 19"/>
            <p:cNvGrpSpPr/>
            <p:nvPr/>
          </p:nvGrpSpPr>
          <p:grpSpPr>
            <a:xfrm>
              <a:off x="7804996" y="1653293"/>
              <a:ext cx="1087157" cy="790269"/>
              <a:chOff x="1452743" y="2458065"/>
              <a:chExt cx="1087157" cy="790269"/>
            </a:xfrm>
          </p:grpSpPr>
          <p:sp>
            <p:nvSpPr>
              <p:cNvPr id="21" name="Folded Corner 20"/>
              <p:cNvSpPr/>
              <p:nvPr/>
            </p:nvSpPr>
            <p:spPr>
              <a:xfrm>
                <a:off x="1789471" y="2458065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1452743" y="2940557"/>
                <a:ext cx="10871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particle.cpp'</a:t>
                </a:r>
                <a:endParaRPr lang="en-US" sz="1400" dirty="0"/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7898770" y="2618536"/>
              <a:ext cx="899605" cy="797754"/>
              <a:chOff x="1461558" y="2448944"/>
              <a:chExt cx="899605" cy="797754"/>
            </a:xfrm>
          </p:grpSpPr>
          <p:sp>
            <p:nvSpPr>
              <p:cNvPr id="24" name="Folded Corner 23"/>
              <p:cNvSpPr/>
              <p:nvPr/>
            </p:nvSpPr>
            <p:spPr>
              <a:xfrm>
                <a:off x="1704511" y="2448944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1461558" y="2938921"/>
                <a:ext cx="89960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main.cpp'</a:t>
                </a:r>
                <a:endParaRPr lang="en-US" sz="1400" dirty="0"/>
              </a:p>
            </p:txBody>
          </p:sp>
        </p:grpSp>
        <p:cxnSp>
          <p:nvCxnSpPr>
            <p:cNvPr id="27" name="Straight Arrow Connector 26"/>
            <p:cNvCxnSpPr/>
            <p:nvPr/>
          </p:nvCxnSpPr>
          <p:spPr>
            <a:xfrm>
              <a:off x="7012497" y="2124725"/>
              <a:ext cx="668593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>
              <a:off x="7012497" y="2971606"/>
              <a:ext cx="668593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/>
          <p:cNvGrpSpPr/>
          <p:nvPr/>
        </p:nvGrpSpPr>
        <p:grpSpPr>
          <a:xfrm>
            <a:off x="5514609" y="3530362"/>
            <a:ext cx="3149021" cy="1764473"/>
            <a:chOff x="5514609" y="3530362"/>
            <a:chExt cx="3149021" cy="1764473"/>
          </a:xfrm>
        </p:grpSpPr>
        <p:grpSp>
          <p:nvGrpSpPr>
            <p:cNvPr id="29" name="Group 28"/>
            <p:cNvGrpSpPr/>
            <p:nvPr/>
          </p:nvGrpSpPr>
          <p:grpSpPr>
            <a:xfrm>
              <a:off x="5514609" y="3530362"/>
              <a:ext cx="1087157" cy="790269"/>
              <a:chOff x="1452743" y="2458065"/>
              <a:chExt cx="1087157" cy="790269"/>
            </a:xfrm>
          </p:grpSpPr>
          <p:sp>
            <p:nvSpPr>
              <p:cNvPr id="30" name="Folded Corner 29"/>
              <p:cNvSpPr/>
              <p:nvPr/>
            </p:nvSpPr>
            <p:spPr>
              <a:xfrm>
                <a:off x="1789471" y="2458065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1452743" y="2940557"/>
                <a:ext cx="10871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particle.cpp'</a:t>
                </a:r>
                <a:endParaRPr lang="en-US" sz="1400" dirty="0"/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5608383" y="4495605"/>
              <a:ext cx="899605" cy="797754"/>
              <a:chOff x="1461558" y="2448944"/>
              <a:chExt cx="899605" cy="797754"/>
            </a:xfrm>
          </p:grpSpPr>
          <p:sp>
            <p:nvSpPr>
              <p:cNvPr id="33" name="Folded Corner 32"/>
              <p:cNvSpPr/>
              <p:nvPr/>
            </p:nvSpPr>
            <p:spPr>
              <a:xfrm>
                <a:off x="1704511" y="2448944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1461558" y="2938921"/>
                <a:ext cx="89960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main.cpp'</a:t>
                </a:r>
                <a:endParaRPr lang="en-US" sz="1400" dirty="0"/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7786467" y="3551226"/>
              <a:ext cx="877163" cy="770881"/>
              <a:chOff x="1452743" y="2477453"/>
              <a:chExt cx="877163" cy="770881"/>
            </a:xfrm>
          </p:grpSpPr>
          <p:sp>
            <p:nvSpPr>
              <p:cNvPr id="36" name="Folded Corner 35"/>
              <p:cNvSpPr/>
              <p:nvPr/>
            </p:nvSpPr>
            <p:spPr>
              <a:xfrm>
                <a:off x="1650188" y="2477453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1452743" y="2940557"/>
                <a:ext cx="87716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 smtClean="0"/>
                  <a:t>particle.o</a:t>
                </a:r>
                <a:endParaRPr lang="en-US" sz="1400" dirty="0"/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7880241" y="4466899"/>
              <a:ext cx="689612" cy="827936"/>
              <a:chOff x="1461558" y="2418762"/>
              <a:chExt cx="689612" cy="827936"/>
            </a:xfrm>
          </p:grpSpPr>
          <p:sp>
            <p:nvSpPr>
              <p:cNvPr id="39" name="Folded Corner 38"/>
              <p:cNvSpPr/>
              <p:nvPr/>
            </p:nvSpPr>
            <p:spPr>
              <a:xfrm>
                <a:off x="1639258" y="2418762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1461558" y="2938921"/>
                <a:ext cx="68961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 smtClean="0"/>
                  <a:t>main.o</a:t>
                </a:r>
                <a:endParaRPr lang="en-US" sz="1400" dirty="0"/>
              </a:p>
            </p:txBody>
          </p:sp>
        </p:grpSp>
        <p:cxnSp>
          <p:nvCxnSpPr>
            <p:cNvPr id="41" name="Straight Arrow Connector 40"/>
            <p:cNvCxnSpPr/>
            <p:nvPr/>
          </p:nvCxnSpPr>
          <p:spPr>
            <a:xfrm>
              <a:off x="6993968" y="4003270"/>
              <a:ext cx="668593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>
              <a:off x="6993968" y="4850151"/>
              <a:ext cx="668593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oup 54"/>
          <p:cNvGrpSpPr/>
          <p:nvPr/>
        </p:nvGrpSpPr>
        <p:grpSpPr>
          <a:xfrm>
            <a:off x="4785209" y="5564409"/>
            <a:ext cx="4051314" cy="860732"/>
            <a:chOff x="4785209" y="5564409"/>
            <a:chExt cx="4051314" cy="860732"/>
          </a:xfrm>
        </p:grpSpPr>
        <p:grpSp>
          <p:nvGrpSpPr>
            <p:cNvPr id="43" name="Group 42"/>
            <p:cNvGrpSpPr/>
            <p:nvPr/>
          </p:nvGrpSpPr>
          <p:grpSpPr>
            <a:xfrm>
              <a:off x="4785209" y="5634388"/>
              <a:ext cx="877163" cy="770881"/>
              <a:chOff x="1452743" y="2477453"/>
              <a:chExt cx="877163" cy="770881"/>
            </a:xfrm>
          </p:grpSpPr>
          <p:sp>
            <p:nvSpPr>
              <p:cNvPr id="44" name="Folded Corner 43"/>
              <p:cNvSpPr/>
              <p:nvPr/>
            </p:nvSpPr>
            <p:spPr>
              <a:xfrm>
                <a:off x="1650188" y="2477453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1452743" y="2940557"/>
                <a:ext cx="87716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 smtClean="0"/>
                  <a:t>particle.o</a:t>
                </a:r>
                <a:endParaRPr lang="en-US" sz="1400" dirty="0"/>
              </a:p>
            </p:txBody>
          </p:sp>
        </p:grpSp>
        <p:grpSp>
          <p:nvGrpSpPr>
            <p:cNvPr id="46" name="Group 45"/>
            <p:cNvGrpSpPr/>
            <p:nvPr/>
          </p:nvGrpSpPr>
          <p:grpSpPr>
            <a:xfrm>
              <a:off x="5839909" y="5634388"/>
              <a:ext cx="689612" cy="790753"/>
              <a:chOff x="1489454" y="2418762"/>
              <a:chExt cx="689612" cy="790753"/>
            </a:xfrm>
          </p:grpSpPr>
          <p:sp>
            <p:nvSpPr>
              <p:cNvPr id="47" name="Folded Corner 46"/>
              <p:cNvSpPr/>
              <p:nvPr/>
            </p:nvSpPr>
            <p:spPr>
              <a:xfrm>
                <a:off x="1639258" y="2418762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1489454" y="2901738"/>
                <a:ext cx="68961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 smtClean="0"/>
                  <a:t>main.o</a:t>
                </a:r>
                <a:endParaRPr lang="en-US" sz="1400" dirty="0"/>
              </a:p>
            </p:txBody>
          </p:sp>
        </p:grpSp>
        <p:cxnSp>
          <p:nvCxnSpPr>
            <p:cNvPr id="51" name="Straight Arrow Connector 50"/>
            <p:cNvCxnSpPr/>
            <p:nvPr/>
          </p:nvCxnSpPr>
          <p:spPr>
            <a:xfrm>
              <a:off x="6993967" y="5885110"/>
              <a:ext cx="668593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2" name="Group 51"/>
            <p:cNvGrpSpPr/>
            <p:nvPr/>
          </p:nvGrpSpPr>
          <p:grpSpPr>
            <a:xfrm>
              <a:off x="7732759" y="5564409"/>
              <a:ext cx="1103764" cy="790753"/>
              <a:chOff x="1341972" y="2418762"/>
              <a:chExt cx="1103764" cy="790753"/>
            </a:xfrm>
          </p:grpSpPr>
          <p:sp>
            <p:nvSpPr>
              <p:cNvPr id="53" name="Folded Corner 52"/>
              <p:cNvSpPr/>
              <p:nvPr/>
            </p:nvSpPr>
            <p:spPr>
              <a:xfrm>
                <a:off x="1639258" y="2418762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1341972" y="2901738"/>
                <a:ext cx="110376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particles.exe</a:t>
                </a:r>
                <a:endParaRPr lang="en-US" sz="14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363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 files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662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2397</TotalTime>
  <Words>754</Words>
  <Application>Microsoft Office PowerPoint</Application>
  <PresentationFormat>On-screen Show (4:3)</PresentationFormat>
  <Paragraphs>211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Courier New</vt:lpstr>
      <vt:lpstr>Office Theme</vt:lpstr>
      <vt:lpstr>Essential C++ Modularity</vt:lpstr>
      <vt:lpstr>PowerPoint Presentation</vt:lpstr>
      <vt:lpstr>Separate compilation</vt:lpstr>
      <vt:lpstr>Motivation</vt:lpstr>
      <vt:lpstr>Class declaration: header file</vt:lpstr>
      <vt:lpstr>Class methods definition</vt:lpstr>
      <vt:lpstr>Using the class</vt:lpstr>
      <vt:lpstr>Build process</vt:lpstr>
      <vt:lpstr>Make files</vt:lpstr>
      <vt:lpstr>Make file</vt:lpstr>
      <vt:lpstr>Make rule</vt:lpstr>
      <vt:lpstr>More rules</vt:lpstr>
      <vt:lpstr>Using make</vt:lpstr>
      <vt:lpstr>Exceptions</vt:lpstr>
      <vt:lpstr>Error handling</vt:lpstr>
      <vt:lpstr>Throw exception</vt:lpstr>
      <vt:lpstr>Catch exception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Essential C++ User defined types</dc:title>
  <dc:creator>Geert Jan Bex</dc:creator>
  <cp:lastModifiedBy>Geert Jan Bex</cp:lastModifiedBy>
  <cp:revision>61</cp:revision>
  <dcterms:created xsi:type="dcterms:W3CDTF">2017-02-14T14:17:37Z</dcterms:created>
  <dcterms:modified xsi:type="dcterms:W3CDTF">2017-02-24T07:21:43Z</dcterms:modified>
</cp:coreProperties>
</file>