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9" r:id="rId3"/>
    <p:sldId id="277" r:id="rId4"/>
    <p:sldId id="257" r:id="rId5"/>
    <p:sldId id="258" r:id="rId6"/>
    <p:sldId id="260" r:id="rId7"/>
    <p:sldId id="261" r:id="rId8"/>
    <p:sldId id="280" r:id="rId9"/>
    <p:sldId id="274" r:id="rId10"/>
    <p:sldId id="264" r:id="rId11"/>
    <p:sldId id="265" r:id="rId12"/>
    <p:sldId id="266" r:id="rId13"/>
    <p:sldId id="267" r:id="rId14"/>
    <p:sldId id="268" r:id="rId15"/>
    <p:sldId id="262" r:id="rId16"/>
    <p:sldId id="263" r:id="rId17"/>
    <p:sldId id="269" r:id="rId18"/>
    <p:sldId id="278" r:id="rId19"/>
    <p:sldId id="271" r:id="rId20"/>
    <p:sldId id="270" r:id="rId21"/>
    <p:sldId id="273" r:id="rId22"/>
    <p:sldId id="272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rt\Documents\Data\GitHub\training-material\CPlusPlus\Tbb\tim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ert\Documents\Data\GitHub\training-material\CPlusPlus\Tbb\tim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469816272965886E-2"/>
          <c:y val="0.30076443569553807"/>
          <c:w val="0.89019685039370078"/>
          <c:h val="0.6149843248760571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julia_set!$C$1</c:f>
              <c:strCache>
                <c:ptCount val="1"/>
                <c:pt idx="0">
                  <c:v>omp 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julia_set!$C$2:$C$14</c:f>
              <c:numCache>
                <c:formatCode>General</c:formatCode>
                <c:ptCount val="13"/>
                <c:pt idx="0">
                  <c:v>8.3984771573604071</c:v>
                </c:pt>
                <c:pt idx="1">
                  <c:v>7.7676056338028179</c:v>
                </c:pt>
                <c:pt idx="2">
                  <c:v>7.320796460176993</c:v>
                </c:pt>
                <c:pt idx="3">
                  <c:v>5.9729241877256323</c:v>
                </c:pt>
                <c:pt idx="4">
                  <c:v>4.5204918032786887</c:v>
                </c:pt>
                <c:pt idx="5">
                  <c:v>4.0902348578491967</c:v>
                </c:pt>
                <c:pt idx="6">
                  <c:v>3.1335227272727275</c:v>
                </c:pt>
                <c:pt idx="7">
                  <c:v>2.3926247288503255</c:v>
                </c:pt>
                <c:pt idx="8">
                  <c:v>2.0824417872876024</c:v>
                </c:pt>
                <c:pt idx="9">
                  <c:v>1.9138230190861774</c:v>
                </c:pt>
                <c:pt idx="10">
                  <c:v>1.900631820792648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7D-4C7A-8A6D-A45907440B9B}"/>
            </c:ext>
          </c:extLst>
        </c:ser>
        <c:ser>
          <c:idx val="1"/>
          <c:order val="1"/>
          <c:tx>
            <c:strRef>
              <c:f>julia_set!$F$1</c:f>
              <c:strCache>
                <c:ptCount val="1"/>
                <c:pt idx="0">
                  <c:v>tbb speedup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julia_set!$F$2:$F$14</c:f>
              <c:numCache>
                <c:formatCode>General</c:formatCode>
                <c:ptCount val="13"/>
                <c:pt idx="0">
                  <c:v>23.805755395683459</c:v>
                </c:pt>
                <c:pt idx="1">
                  <c:v>22.060000000000002</c:v>
                </c:pt>
                <c:pt idx="2">
                  <c:v>21.348387096774196</c:v>
                </c:pt>
                <c:pt idx="3">
                  <c:v>17.234375000000004</c:v>
                </c:pt>
                <c:pt idx="4">
                  <c:v>13.236000000000001</c:v>
                </c:pt>
                <c:pt idx="5">
                  <c:v>12.076642335766424</c:v>
                </c:pt>
                <c:pt idx="6">
                  <c:v>9.7899408284023686</c:v>
                </c:pt>
                <c:pt idx="7">
                  <c:v>7.0254777070063703</c:v>
                </c:pt>
                <c:pt idx="8">
                  <c:v>5.3370967741935491</c:v>
                </c:pt>
                <c:pt idx="9">
                  <c:v>3.6362637362637367</c:v>
                </c:pt>
                <c:pt idx="10">
                  <c:v>1.8897772701313535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47D-4C7A-8A6D-A45907440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705672"/>
        <c:axId val="531698784"/>
      </c:scatterChart>
      <c:valAx>
        <c:axId val="531705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98784"/>
        <c:crosses val="autoZero"/>
        <c:crossBetween val="midCat"/>
      </c:valAx>
      <c:valAx>
        <c:axId val="5316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705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julia_set!$D$1</c:f>
              <c:strCache>
                <c:ptCount val="1"/>
                <c:pt idx="0">
                  <c:v>omp 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julia_set!$D$2:$D$14</c:f>
              <c:numCache>
                <c:formatCode>General</c:formatCode>
                <c:ptCount val="13"/>
                <c:pt idx="0">
                  <c:v>0.23329103214890021</c:v>
                </c:pt>
                <c:pt idx="1">
                  <c:v>0.24273767605633806</c:v>
                </c:pt>
                <c:pt idx="2">
                  <c:v>0.24402654867256643</c:v>
                </c:pt>
                <c:pt idx="3">
                  <c:v>0.24887184115523467</c:v>
                </c:pt>
                <c:pt idx="4">
                  <c:v>0.25113843351548271</c:v>
                </c:pt>
                <c:pt idx="5">
                  <c:v>0.25563967861557479</c:v>
                </c:pt>
                <c:pt idx="6">
                  <c:v>0.26112689393939398</c:v>
                </c:pt>
                <c:pt idx="7">
                  <c:v>0.29907809110629069</c:v>
                </c:pt>
                <c:pt idx="8">
                  <c:v>0.34707363121460039</c:v>
                </c:pt>
                <c:pt idx="9">
                  <c:v>0.47845575477154434</c:v>
                </c:pt>
                <c:pt idx="10">
                  <c:v>0.95031591039632402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ED-435B-B432-369E8E7995D2}"/>
            </c:ext>
          </c:extLst>
        </c:ser>
        <c:ser>
          <c:idx val="1"/>
          <c:order val="1"/>
          <c:tx>
            <c:strRef>
              <c:f>julia_set!$G$1</c:f>
              <c:strCache>
                <c:ptCount val="1"/>
                <c:pt idx="0">
                  <c:v>tbb efficiency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julia_set!$A$2:$A$14</c:f>
              <c:numCache>
                <c:formatCode>General</c:formatCode>
                <c:ptCount val="13"/>
                <c:pt idx="0">
                  <c:v>36</c:v>
                </c:pt>
                <c:pt idx="1">
                  <c:v>32</c:v>
                </c:pt>
                <c:pt idx="2">
                  <c:v>30</c:v>
                </c:pt>
                <c:pt idx="3">
                  <c:v>24</c:v>
                </c:pt>
                <c:pt idx="4">
                  <c:v>18</c:v>
                </c:pt>
                <c:pt idx="5">
                  <c:v>16</c:v>
                </c:pt>
                <c:pt idx="6">
                  <c:v>12</c:v>
                </c:pt>
                <c:pt idx="7">
                  <c:v>8</c:v>
                </c:pt>
                <c:pt idx="8">
                  <c:v>6</c:v>
                </c:pt>
                <c:pt idx="9">
                  <c:v>4</c:v>
                </c:pt>
                <c:pt idx="10">
                  <c:v>2</c:v>
                </c:pt>
                <c:pt idx="11">
                  <c:v>1</c:v>
                </c:pt>
              </c:numCache>
            </c:numRef>
          </c:xVal>
          <c:yVal>
            <c:numRef>
              <c:f>julia_set!$G$2:$G$14</c:f>
              <c:numCache>
                <c:formatCode>General</c:formatCode>
                <c:ptCount val="13"/>
                <c:pt idx="0">
                  <c:v>0.66127098321342936</c:v>
                </c:pt>
                <c:pt idx="1">
                  <c:v>0.68937500000000007</c:v>
                </c:pt>
                <c:pt idx="2">
                  <c:v>0.7116129032258065</c:v>
                </c:pt>
                <c:pt idx="3">
                  <c:v>0.71809895833333348</c:v>
                </c:pt>
                <c:pt idx="4">
                  <c:v>0.73533333333333339</c:v>
                </c:pt>
                <c:pt idx="5">
                  <c:v>0.75479014598540151</c:v>
                </c:pt>
                <c:pt idx="6">
                  <c:v>0.81582840236686405</c:v>
                </c:pt>
                <c:pt idx="7">
                  <c:v>0.87818471337579629</c:v>
                </c:pt>
                <c:pt idx="8">
                  <c:v>0.88951612903225818</c:v>
                </c:pt>
                <c:pt idx="9">
                  <c:v>0.90906593406593417</c:v>
                </c:pt>
                <c:pt idx="10">
                  <c:v>0.94488863506567677</c:v>
                </c:pt>
                <c:pt idx="1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ED-435B-B432-369E8E799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746576"/>
        <c:axId val="535743624"/>
      </c:scatterChart>
      <c:valAx>
        <c:axId val="535746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43624"/>
        <c:crosses val="autoZero"/>
        <c:crossBetween val="midCat"/>
      </c:valAx>
      <c:valAx>
        <c:axId val="5357436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746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fibonacci!$B$1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fibonacci!$B$2:$B$13</c:f>
              <c:numCache>
                <c:formatCode>General</c:formatCode>
                <c:ptCount val="12"/>
                <c:pt idx="0">
                  <c:v>20.030633000000002</c:v>
                </c:pt>
                <c:pt idx="1">
                  <c:v>10.648066999999999</c:v>
                </c:pt>
                <c:pt idx="2">
                  <c:v>5.3506999999999998</c:v>
                </c:pt>
                <c:pt idx="3">
                  <c:v>3.659367</c:v>
                </c:pt>
                <c:pt idx="4">
                  <c:v>2.7399269999999998</c:v>
                </c:pt>
                <c:pt idx="5">
                  <c:v>1.986737</c:v>
                </c:pt>
                <c:pt idx="6">
                  <c:v>1.5236529999999999</c:v>
                </c:pt>
                <c:pt idx="7">
                  <c:v>1.376293</c:v>
                </c:pt>
                <c:pt idx="8">
                  <c:v>1.0624830000000001</c:v>
                </c:pt>
                <c:pt idx="9">
                  <c:v>0.99292999999999998</c:v>
                </c:pt>
                <c:pt idx="10">
                  <c:v>0.89115</c:v>
                </c:pt>
                <c:pt idx="11">
                  <c:v>0.75756999999999997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DB-4E72-A1E3-AE9AE8D15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984024"/>
        <c:axId val="367987632"/>
      </c:scatterChart>
      <c:valAx>
        <c:axId val="367984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87632"/>
        <c:crosses val="autoZero"/>
        <c:crossBetween val="midCat"/>
      </c:valAx>
      <c:valAx>
        <c:axId val="367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984024"/>
        <c:crosses val="autoZero"/>
        <c:crossBetween val="midCat"/>
      </c:valAx>
      <c:spPr>
        <a:noFill/>
        <a:ln>
          <a:solidFill>
            <a:schemeClr val="accent2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fibonacci!$C$2:$C$13</c:f>
              <c:numCache>
                <c:formatCode>General</c:formatCode>
                <c:ptCount val="12"/>
                <c:pt idx="0">
                  <c:v>1</c:v>
                </c:pt>
                <c:pt idx="1">
                  <c:v>1.8811520438404457</c:v>
                </c:pt>
                <c:pt idx="2">
                  <c:v>3.7435537406320671</c:v>
                </c:pt>
                <c:pt idx="3">
                  <c:v>5.4737972441681855</c:v>
                </c:pt>
                <c:pt idx="4">
                  <c:v>7.3106447726527035</c:v>
                </c:pt>
                <c:pt idx="5">
                  <c:v>10.082176453149058</c:v>
                </c:pt>
                <c:pt idx="6">
                  <c:v>13.146453293499244</c:v>
                </c:pt>
                <c:pt idx="7">
                  <c:v>14.554046994353675</c:v>
                </c:pt>
                <c:pt idx="8">
                  <c:v>18.852662113182046</c:v>
                </c:pt>
                <c:pt idx="9">
                  <c:v>20.173257933590488</c:v>
                </c:pt>
                <c:pt idx="10">
                  <c:v>22.477285529933233</c:v>
                </c:pt>
                <c:pt idx="11">
                  <c:v>26.440636508837471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70-4FEC-9B36-399F43498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2241768"/>
        <c:axId val="492243080"/>
      </c:scatterChart>
      <c:valAx>
        <c:axId val="492241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43080"/>
        <c:crosses val="autoZero"/>
        <c:crossBetween val="midCat"/>
      </c:valAx>
      <c:valAx>
        <c:axId val="49224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241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fibonacci!$D$1</c:f>
              <c:strCache>
                <c:ptCount val="1"/>
                <c:pt idx="0">
                  <c:v>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fibonacci!$A$2:$A$13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fibonacci!$D$2:$D$13</c:f>
              <c:numCache>
                <c:formatCode>General</c:formatCode>
                <c:ptCount val="12"/>
                <c:pt idx="0">
                  <c:v>1</c:v>
                </c:pt>
                <c:pt idx="1">
                  <c:v>0.94057602192022283</c:v>
                </c:pt>
                <c:pt idx="2">
                  <c:v>0.93588843515801678</c:v>
                </c:pt>
                <c:pt idx="3">
                  <c:v>0.91229954069469754</c:v>
                </c:pt>
                <c:pt idx="4">
                  <c:v>0.91383059658158794</c:v>
                </c:pt>
                <c:pt idx="5">
                  <c:v>0.84018137109575486</c:v>
                </c:pt>
                <c:pt idx="6">
                  <c:v>0.82165333084370273</c:v>
                </c:pt>
                <c:pt idx="7">
                  <c:v>0.80855816635298194</c:v>
                </c:pt>
                <c:pt idx="8">
                  <c:v>0.78552758804925193</c:v>
                </c:pt>
                <c:pt idx="9">
                  <c:v>0.67244193111968298</c:v>
                </c:pt>
                <c:pt idx="10">
                  <c:v>0.70241517281041355</c:v>
                </c:pt>
                <c:pt idx="11">
                  <c:v>0.73446212524548526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93-47DC-885C-C39E84BC0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225704"/>
        <c:axId val="499226360"/>
      </c:scatterChart>
      <c:valAx>
        <c:axId val="499225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6360"/>
        <c:crosses val="autoZero"/>
        <c:crossBetween val="midCat"/>
      </c:valAx>
      <c:valAx>
        <c:axId val="499226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25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trees!$B$1</c:f>
              <c:strCache>
                <c:ptCount val="1"/>
                <c:pt idx="0">
                  <c:v>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trees!$B$2:$B$13</c:f>
              <c:numCache>
                <c:formatCode>General</c:formatCode>
                <c:ptCount val="12"/>
                <c:pt idx="0">
                  <c:v>1.1018669999999999</c:v>
                </c:pt>
                <c:pt idx="1">
                  <c:v>0.54954999999999998</c:v>
                </c:pt>
                <c:pt idx="2">
                  <c:v>0.28401100000000001</c:v>
                </c:pt>
                <c:pt idx="3">
                  <c:v>0.19414600000000001</c:v>
                </c:pt>
                <c:pt idx="4">
                  <c:v>0.14652299999999999</c:v>
                </c:pt>
                <c:pt idx="5">
                  <c:v>0.102962</c:v>
                </c:pt>
                <c:pt idx="6">
                  <c:v>8.3775000000000002E-2</c:v>
                </c:pt>
                <c:pt idx="7">
                  <c:v>7.9021999999999995E-2</c:v>
                </c:pt>
                <c:pt idx="8">
                  <c:v>0.16186800000000001</c:v>
                </c:pt>
                <c:pt idx="9">
                  <c:v>0.13520199999999999</c:v>
                </c:pt>
                <c:pt idx="10">
                  <c:v>0.13769300000000001</c:v>
                </c:pt>
                <c:pt idx="11">
                  <c:v>0.102128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1C3-4561-A35C-BC8FC99FE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292544"/>
        <c:axId val="1451291888"/>
      </c:scatterChart>
      <c:valAx>
        <c:axId val="145129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291888"/>
        <c:crosses val="autoZero"/>
        <c:crossBetween val="midCat"/>
      </c:valAx>
      <c:valAx>
        <c:axId val="145129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129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trees!$C$2:$C$13</c:f>
              <c:numCache>
                <c:formatCode>General</c:formatCode>
                <c:ptCount val="12"/>
                <c:pt idx="0">
                  <c:v>1</c:v>
                </c:pt>
                <c:pt idx="1">
                  <c:v>2.0050350286598126</c:v>
                </c:pt>
                <c:pt idx="2">
                  <c:v>3.8796631116400415</c:v>
                </c:pt>
                <c:pt idx="3">
                  <c:v>5.6754555849721333</c:v>
                </c:pt>
                <c:pt idx="4">
                  <c:v>7.520095821133884</c:v>
                </c:pt>
                <c:pt idx="5">
                  <c:v>10.701686058934364</c:v>
                </c:pt>
                <c:pt idx="6">
                  <c:v>13.152694717994628</c:v>
                </c:pt>
                <c:pt idx="7">
                  <c:v>13.943800460631216</c:v>
                </c:pt>
                <c:pt idx="8">
                  <c:v>6.8071947512788187</c:v>
                </c:pt>
                <c:pt idx="9">
                  <c:v>8.1497832872294786</c:v>
                </c:pt>
                <c:pt idx="10">
                  <c:v>8.0023457982613486</c:v>
                </c:pt>
                <c:pt idx="11">
                  <c:v>10.789078411405296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8AC-4FAE-8983-D3667DF6C9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5666216"/>
        <c:axId val="495663920"/>
      </c:scatterChart>
      <c:valAx>
        <c:axId val="495666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63920"/>
        <c:crosses val="autoZero"/>
        <c:crossBetween val="midCat"/>
      </c:valAx>
      <c:valAx>
        <c:axId val="49566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666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trees!$D$1</c:f>
              <c:strCache>
                <c:ptCount val="1"/>
                <c:pt idx="0">
                  <c:v>efficiency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18</c:v>
                </c:pt>
                <c:pt idx="8">
                  <c:v>24</c:v>
                </c:pt>
                <c:pt idx="9">
                  <c:v>30</c:v>
                </c:pt>
                <c:pt idx="10">
                  <c:v>32</c:v>
                </c:pt>
                <c:pt idx="11">
                  <c:v>36</c:v>
                </c:pt>
              </c:numCache>
            </c:numRef>
          </c:xVal>
          <c:yVal>
            <c:numRef>
              <c:f>trees!$D$2:$D$13</c:f>
              <c:numCache>
                <c:formatCode>General</c:formatCode>
                <c:ptCount val="12"/>
                <c:pt idx="0">
                  <c:v>1</c:v>
                </c:pt>
                <c:pt idx="1">
                  <c:v>1.0025175143299063</c:v>
                </c:pt>
                <c:pt idx="2">
                  <c:v>0.96991577791001038</c:v>
                </c:pt>
                <c:pt idx="3">
                  <c:v>0.94590926416202226</c:v>
                </c:pt>
                <c:pt idx="4">
                  <c:v>0.9400119776417355</c:v>
                </c:pt>
                <c:pt idx="5">
                  <c:v>0.8918071715778636</c:v>
                </c:pt>
                <c:pt idx="6">
                  <c:v>0.82204341987466423</c:v>
                </c:pt>
                <c:pt idx="7">
                  <c:v>0.77465558114617872</c:v>
                </c:pt>
                <c:pt idx="8">
                  <c:v>0.28363311463661744</c:v>
                </c:pt>
                <c:pt idx="9">
                  <c:v>0.27165944290764926</c:v>
                </c:pt>
                <c:pt idx="10">
                  <c:v>0.25007330619566714</c:v>
                </c:pt>
                <c:pt idx="11">
                  <c:v>0.29969662253903601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0C-493A-915E-F8B80B353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487"/>
        <c:axId val="439159"/>
      </c:scatterChart>
      <c:valAx>
        <c:axId val="439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59"/>
        <c:crosses val="autoZero"/>
        <c:crossBetween val="midCat"/>
      </c:valAx>
      <c:valAx>
        <c:axId val="439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559F6-5B7D-4313-A416-AF59A4E6891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BC49-73FB-490E-90F7-6ADF8B61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A852-CFF9-48BA-A628-AE9DB7CB9A88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B819-3E52-43A1-8A40-2B7C4C434AEB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8FA6-5F9F-4ECF-8918-25AD07791A8E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E8BA1A0E-364C-4183-A995-0F7F3E7596BF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74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5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8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FBB2-602E-4B42-A747-9CF7EF118304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8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4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22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93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3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4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213C-A76D-4936-9EE8-1986AC361683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7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9407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B339-1FD7-4DAE-BB11-806F6BD9CFA9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55F6-D9C4-4241-908D-398DED6EBAB1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5E62-F774-4F65-B3A2-2213C25A5AEA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0878-CF1B-49ED-AD4E-5ED3D953F768}" type="datetime1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334-80A3-4CEF-85FC-5DDF56E1E7C0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4258-DD8C-4FD4-A6A9-83DE392C6C3F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3226-38AF-4D55-9F51-5A04A4858D36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72FA-F273-424C-AEFD-E3BF6973D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blob/master/CPlusPlus/Tbb/tbb.pptx" TargetMode="External"/><Relationship Id="rId2" Type="http://schemas.openxmlformats.org/officeDocument/2006/relationships/hyperlink" Target="https://www.threadingbuildingblock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training-material/tree/master/CPlusPlus/Tb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Shared memory programming in C++ with Threading Building </a:t>
            </a:r>
            <a:r>
              <a:rPr lang="en-BE" dirty="0" smtClean="0"/>
              <a:t>Blocks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2800" dirty="0" smtClean="0"/>
              <a:t>Geert Jan </a:t>
            </a:r>
            <a:r>
              <a:rPr lang="en-BE" sz="2800" dirty="0" smtClean="0"/>
              <a:t>Bex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email: geertjan.bex@uhasselt.be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9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 over C++ STL</a:t>
            </a:r>
            <a:br>
              <a:rPr lang="en-US" dirty="0" smtClean="0"/>
            </a:br>
            <a:r>
              <a:rPr lang="en-US" dirty="0" smtClean="0"/>
              <a:t>containers, e.g.,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cbegin</a:t>
            </a:r>
            <a:r>
              <a:rPr lang="en-US" dirty="0" smtClean="0"/>
              <a:t>: iterator to first element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cend</a:t>
            </a:r>
            <a:r>
              <a:rPr lang="en-US" dirty="0" smtClean="0"/>
              <a:t>: iterator to last element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it</a:t>
            </a:r>
            <a:r>
              <a:rPr lang="en-US" dirty="0" smtClean="0"/>
              <a:t>: iterator pointing to current</a:t>
            </a:r>
            <a:br>
              <a:rPr lang="en-US" dirty="0" smtClean="0"/>
            </a:br>
            <a:r>
              <a:rPr lang="en-US" dirty="0" smtClean="0"/>
              <a:t>value (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r>
              <a:rPr lang="en-US" dirty="0" smtClean="0"/>
              <a:t> iterators: </a:t>
            </a:r>
            <a:r>
              <a:rPr lang="en-US" dirty="0" smtClean="0">
                <a:latin typeface="Consolas" panose="020B0609020204030204" pitchFamily="49" charset="0"/>
              </a:rPr>
              <a:t>begin</a:t>
            </a:r>
            <a:r>
              <a:rPr lang="en-US" dirty="0" smtClean="0"/>
              <a:t>/</a:t>
            </a:r>
            <a:r>
              <a:rPr lang="en-US" dirty="0" smtClean="0">
                <a:latin typeface="Consolas" panose="020B0609020204030204" pitchFamily="49" charset="0"/>
              </a:rPr>
              <a:t>end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1915" y="1690688"/>
            <a:ext cx="6019597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v;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v.push_back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v.cend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</a:t>
            </a:r>
            <a:r>
              <a:rPr lang="en-US" sz="1600" dirty="0">
                <a:latin typeface="Consolas" panose="020B0609020204030204" pitchFamily="49" charset="0"/>
              </a:rPr>
              <a:t>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auto it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it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*it = (*it)*(*it);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10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479665" y="4771503"/>
            <a:ext cx="2780607" cy="293718"/>
            <a:chOff x="1479665" y="4771503"/>
            <a:chExt cx="2780607" cy="293718"/>
          </a:xfrm>
        </p:grpSpPr>
        <p:sp>
          <p:nvSpPr>
            <p:cNvPr id="6" name="Rectangle 5"/>
            <p:cNvSpPr/>
            <p:nvPr/>
          </p:nvSpPr>
          <p:spPr>
            <a:xfrm>
              <a:off x="1479665" y="477981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844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92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4065" y="4779817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45872" y="4782588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0672" y="4779816"/>
              <a:ext cx="307571" cy="282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52701" y="4779816"/>
              <a:ext cx="307571" cy="28263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701636" y="4771503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18954" y="5062449"/>
              <a:ext cx="6442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7324" y="5062451"/>
            <a:ext cx="1451038" cy="1208917"/>
            <a:chOff x="407324" y="5062451"/>
            <a:chExt cx="1451038" cy="1208917"/>
          </a:xfrm>
        </p:grpSpPr>
        <p:sp>
          <p:nvSpPr>
            <p:cNvPr id="21" name="TextBox 20"/>
            <p:cNvSpPr txBox="1"/>
            <p:nvPr/>
          </p:nvSpPr>
          <p:spPr>
            <a:xfrm>
              <a:off x="407324" y="5902036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v.cbegin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/>
            <p:cNvCxnSpPr>
              <a:endCxn id="6" idx="2"/>
            </p:cNvCxnSpPr>
            <p:nvPr/>
          </p:nvCxnSpPr>
          <p:spPr>
            <a:xfrm flipV="1">
              <a:off x="1130531" y="5062451"/>
              <a:ext cx="502920" cy="831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6075" y="5062449"/>
            <a:ext cx="1197764" cy="1208919"/>
            <a:chOff x="3606075" y="5062449"/>
            <a:chExt cx="1197764" cy="1208919"/>
          </a:xfrm>
        </p:grpSpPr>
        <p:sp>
          <p:nvSpPr>
            <p:cNvPr id="26" name="TextBox 25"/>
            <p:cNvSpPr txBox="1"/>
            <p:nvPr/>
          </p:nvSpPr>
          <p:spPr>
            <a:xfrm>
              <a:off x="3606075" y="5902036"/>
              <a:ext cx="1197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v.cend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16" idx="2"/>
            </p:cNvCxnSpPr>
            <p:nvPr/>
          </p:nvCxnSpPr>
          <p:spPr>
            <a:xfrm flipH="1" flipV="1">
              <a:off x="4106487" y="5062449"/>
              <a:ext cx="98470" cy="8395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938251" y="5062450"/>
            <a:ext cx="878481" cy="1208918"/>
            <a:chOff x="3595358" y="5062450"/>
            <a:chExt cx="878481" cy="1208918"/>
          </a:xfrm>
        </p:grpSpPr>
        <p:sp>
          <p:nvSpPr>
            <p:cNvPr id="35" name="TextBox 34"/>
            <p:cNvSpPr txBox="1"/>
            <p:nvPr/>
          </p:nvSpPr>
          <p:spPr>
            <a:xfrm>
              <a:off x="3988461" y="5902036"/>
              <a:ext cx="485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it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0"/>
              <a:endCxn id="7" idx="2"/>
            </p:cNvCxnSpPr>
            <p:nvPr/>
          </p:nvCxnSpPr>
          <p:spPr>
            <a:xfrm flipH="1" flipV="1">
              <a:off x="3595358" y="5062450"/>
              <a:ext cx="635792" cy="839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874932" y="46931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6217" y="1690688"/>
            <a:ext cx="826380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a</a:t>
            </a:r>
            <a:r>
              <a:rPr lang="en-US" sz="1600" dirty="0" smtClean="0">
                <a:latin typeface="Consolas" panose="020B0609020204030204" pitchFamily="49" charset="0"/>
              </a:rPr>
              <a:t>_, b_, c_;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(double a, double b, double c) </a:t>
            </a:r>
            <a:r>
              <a:rPr lang="en-US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a</a:t>
            </a:r>
            <a:r>
              <a:rPr lang="en-US" sz="1600" dirty="0">
                <a:latin typeface="Consolas" panose="020B0609020204030204" pitchFamily="49" charset="0"/>
              </a:rPr>
              <a:t>_ {a}, b_ {b}, c_ {c}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double operator()(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double x)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(a_*x + b_)*x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_;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f1(1.0, 0.0, -1.0);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QuadraticFunction</a:t>
            </a:r>
            <a:r>
              <a:rPr lang="en-US" sz="1600" dirty="0">
                <a:latin typeface="Consolas" panose="020B0609020204030204" pitchFamily="49" charset="0"/>
              </a:rPr>
              <a:t> f2(-1.0, 3.0, 0.0);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f1(x)</a:t>
            </a:r>
            <a:r>
              <a:rPr lang="en-US" sz="1600" dirty="0">
                <a:latin typeface="Consolas" panose="020B0609020204030204" pitchFamily="49" charset="0"/>
              </a:rPr>
              <a:t> &lt;&lt; " " &lt;&lt;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f2(x)</a:t>
            </a:r>
            <a:r>
              <a:rPr lang="en-US" sz="16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8231" y="3426902"/>
                <a:ext cx="1417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426902"/>
                <a:ext cx="1417055" cy="276999"/>
              </a:xfrm>
              <a:prstGeom prst="rect">
                <a:avLst/>
              </a:prstGeom>
              <a:blipFill>
                <a:blip r:embed="rId2"/>
                <a:stretch>
                  <a:fillRect l="-7725" t="-28261" r="-429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8231" y="3952845"/>
                <a:ext cx="1725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952845"/>
                <a:ext cx="1725922" cy="276999"/>
              </a:xfrm>
              <a:prstGeom prst="rect">
                <a:avLst/>
              </a:prstGeom>
              <a:blipFill>
                <a:blip r:embed="rId3"/>
                <a:stretch>
                  <a:fillRect l="-6360" t="-28261" r="-318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for_each</a:t>
            </a:r>
            <a:r>
              <a:rPr lang="en-US" dirty="0" smtClean="0"/>
              <a:t> modifies</a:t>
            </a:r>
            <a:br>
              <a:rPr lang="en-US" dirty="0" smtClean="0"/>
            </a:br>
            <a:r>
              <a:rPr lang="en-US" dirty="0" smtClean="0"/>
              <a:t>container element in-place</a:t>
            </a:r>
          </a:p>
          <a:p>
            <a:r>
              <a:rPr lang="en-US" dirty="0"/>
              <a:t>Here,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i="1" dirty="0" smtClean="0">
                <a:sym typeface="Symbol" panose="05050102010706020507" pitchFamily="18" charset="2"/>
              </a:rPr>
              <a:t>x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endParaRPr lang="en-US" dirty="0" smtClean="0"/>
          </a:p>
          <a:p>
            <a:r>
              <a:rPr lang="en-US" dirty="0" smtClean="0"/>
              <a:t>Lambda function = unnamed</a:t>
            </a:r>
            <a:br>
              <a:rPr lang="en-US" dirty="0" smtClean="0"/>
            </a:br>
            <a:r>
              <a:rPr lang="en-US" dirty="0" smtClean="0"/>
              <a:t>function, used once</a:t>
            </a:r>
          </a:p>
          <a:p>
            <a:r>
              <a:rPr lang="en-US" dirty="0" smtClean="0"/>
              <a:t>Return type: often deduced</a:t>
            </a:r>
            <a:endParaRPr lang="en-US" dirty="0"/>
          </a:p>
          <a:p>
            <a:r>
              <a:rPr lang="en-US" dirty="0" smtClean="0"/>
              <a:t>General form: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[ … ] ( … ) -&gt; </a:t>
            </a:r>
            <a:r>
              <a:rPr lang="en-US" dirty="0" err="1" smtClean="0">
                <a:latin typeface="Consolas" panose="020B0609020204030204" pitchFamily="49" charset="0"/>
              </a:rPr>
              <a:t>return_type</a:t>
            </a:r>
            <a:r>
              <a:rPr lang="en-US" dirty="0" smtClean="0">
                <a:latin typeface="Consolas" panose="020B0609020204030204" pitchFamily="49" charset="0"/>
              </a:rPr>
              <a:t> { … }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99574" y="1385509"/>
            <a:ext cx="6131807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#include </a:t>
            </a:r>
            <a:r>
              <a:rPr lang="en-US" sz="1600" dirty="0">
                <a:latin typeface="Consolas" panose="020B0609020204030204" pitchFamily="49" charset="0"/>
              </a:rPr>
              <a:t>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v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0.5, 0.75, 1.0, 1.5, 3.5</a:t>
            </a:r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v.end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(double&amp; x) { x *= x; }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(auto x: v)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2442" y="616958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context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87966" y="5511567"/>
            <a:ext cx="934452" cy="658013"/>
            <a:chOff x="1187966" y="5511567"/>
            <a:chExt cx="934452" cy="658013"/>
          </a:xfrm>
        </p:grpSpPr>
        <p:sp>
          <p:nvSpPr>
            <p:cNvPr id="6" name="Left Brace 5"/>
            <p:cNvSpPr/>
            <p:nvPr/>
          </p:nvSpPr>
          <p:spPr>
            <a:xfrm rot="16200000">
              <a:off x="1610688" y="5088845"/>
              <a:ext cx="89008" cy="934452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6" idx="1"/>
              <a:endCxn id="9" idx="0"/>
            </p:cNvCxnSpPr>
            <p:nvPr/>
          </p:nvCxnSpPr>
          <p:spPr>
            <a:xfrm>
              <a:off x="1655192" y="5600575"/>
              <a:ext cx="0" cy="56900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94454" y="5511567"/>
            <a:ext cx="1189300" cy="1027345"/>
            <a:chOff x="2194454" y="5511567"/>
            <a:chExt cx="1189300" cy="1027345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744600" y="5088845"/>
              <a:ext cx="89008" cy="934452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4454" y="6169580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arguments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1"/>
              <a:endCxn id="10" idx="0"/>
            </p:cNvCxnSpPr>
            <p:nvPr/>
          </p:nvCxnSpPr>
          <p:spPr>
            <a:xfrm>
              <a:off x="2789104" y="5600575"/>
              <a:ext cx="0" cy="5690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163139" y="5512417"/>
            <a:ext cx="1492716" cy="1014818"/>
            <a:chOff x="6163139" y="5512417"/>
            <a:chExt cx="1492716" cy="1014818"/>
          </a:xfrm>
        </p:grpSpPr>
        <p:sp>
          <p:nvSpPr>
            <p:cNvPr id="8" name="Left Brace 7"/>
            <p:cNvSpPr/>
            <p:nvPr/>
          </p:nvSpPr>
          <p:spPr>
            <a:xfrm rot="16200000">
              <a:off x="6864993" y="5089695"/>
              <a:ext cx="89008" cy="934452"/>
            </a:xfrm>
            <a:prstGeom prst="lef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63139" y="6157903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function body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Connector 18"/>
            <p:cNvCxnSpPr>
              <a:stCxn id="8" idx="1"/>
              <a:endCxn id="11" idx="0"/>
            </p:cNvCxnSpPr>
            <p:nvPr/>
          </p:nvCxnSpPr>
          <p:spPr>
            <a:xfrm>
              <a:off x="6909497" y="5601425"/>
              <a:ext cx="0" cy="556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2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&amp;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[]</a:t>
            </a:r>
            <a:r>
              <a:rPr lang="en-US" dirty="0" smtClean="0"/>
              <a:t>: nothing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value</a:t>
            </a:r>
            <a:br>
              <a:rPr lang="en-US" dirty="0" smtClean="0"/>
            </a:br>
            <a:r>
              <a:rPr lang="en-US" dirty="0" smtClean="0"/>
              <a:t>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[&amp;]</a:t>
            </a:r>
            <a:r>
              <a:rPr lang="en-US" dirty="0" smtClean="0"/>
              <a:t>: everything in</a:t>
            </a:r>
            <a:br>
              <a:rPr lang="en-US" dirty="0" smtClean="0"/>
            </a:br>
            <a:r>
              <a:rPr lang="en-US" dirty="0" smtClean="0"/>
              <a:t>scope by reference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[=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 value (copy)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[&amp;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  <a:r>
              <a:rPr lang="en-US" dirty="0" smtClean="0"/>
              <a:t>: variable </a:t>
            </a:r>
            <a:r>
              <a:rPr lang="en-US" dirty="0" err="1" smtClean="0">
                <a:latin typeface="Consolas" panose="020B0609020204030204" pitchFamily="49" charset="0"/>
              </a:rPr>
              <a:t>var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1800" y="1335175"/>
            <a:ext cx="6805068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(double x = -3.0; x &lt;= 3.0; x += 0.2)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x_vals.push_back</a:t>
            </a:r>
            <a:r>
              <a:rPr lang="en-US" sz="1600" dirty="0"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a {-11.0};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b {3.0};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double c {1.5};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::vector&lt;double&gt;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::transform(</a:t>
            </a:r>
            <a:r>
              <a:rPr lang="en-US" sz="1600" dirty="0" err="1">
                <a:latin typeface="Consolas" panose="020B0609020204030204" pitchFamily="49" charset="0"/>
              </a:rPr>
              <a:t>x_vals.begin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latin typeface="Consolas" panose="020B0609020204030204" pitchFamily="49" charset="0"/>
              </a:rPr>
              <a:t>x_vals.end</a:t>
            </a:r>
            <a:r>
              <a:rPr lang="en-US" sz="1600" dirty="0" smtClean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back_inserter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[&amp;a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&amp;c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(double&amp; x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return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(a*x + b)*x + c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;});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x_vals.size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x_vals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 " &lt;&lt; </a:t>
            </a:r>
            <a:r>
              <a:rPr lang="en-US" sz="1600" dirty="0" err="1">
                <a:latin typeface="Consolas" panose="020B0609020204030204" pitchFamily="49" charset="0"/>
              </a:rPr>
              <a:t>y_vals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&lt;&lt; 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75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for_each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[] 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data.sum</a:t>
            </a:r>
            <a:r>
              <a:rPr lang="en-US" sz="1600" dirty="0" smtClean="0">
                <a:latin typeface="Consolas" panose="020B0609020204030204" pitchFamily="49" charset="0"/>
              </a:rPr>
              <a:t>()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3914" y="3927879"/>
            <a:ext cx="202343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work automatically</a:t>
            </a:r>
            <a:br>
              <a:rPr lang="en-US" dirty="0" smtClean="0"/>
            </a:br>
            <a:r>
              <a:rPr lang="en-US" dirty="0" smtClean="0"/>
              <a:t>divided over thread</a:t>
            </a:r>
            <a:br>
              <a:rPr lang="en-US" dirty="0" smtClean="0"/>
            </a:br>
            <a:r>
              <a:rPr lang="en-US" dirty="0" smtClean="0"/>
              <a:t>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more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2949" y="1478243"/>
            <a:ext cx="961032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r>
              <a:rPr lang="en-US" sz="1600" dirty="0" smtClean="0">
                <a:latin typeface="Consolas" panose="020B0609020204030204" pitchFamily="49" charset="0"/>
              </a:rPr>
              <a:t> {1000};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parallel_for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),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[&amp;data]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tbb:blocked_range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&gt;&amp; range)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for 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  data[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 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]*data[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 });</a:t>
            </a:r>
          </a:p>
          <a:p>
            <a:endParaRPr lang="en-US" sz="1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67787" y="5532271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5623" y="5249638"/>
            <a:ext cx="644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21625" y="526226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08812" y="5249638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33944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712023" y="525795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999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620142" y="5266572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267151" y="5257951"/>
            <a:ext cx="647009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000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936767" y="5547665"/>
            <a:ext cx="793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14603" y="5265032"/>
            <a:ext cx="705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22719" y="5538120"/>
            <a:ext cx="2386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00555" y="5255487"/>
            <a:ext cx="240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60308" y="5162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42107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3035" y="51712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38796" y="5628015"/>
            <a:ext cx="1920236" cy="788186"/>
            <a:chOff x="1438796" y="5628015"/>
            <a:chExt cx="1920236" cy="788186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3085" y="6046869"/>
              <a:ext cx="1131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range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59032" y="5628015"/>
            <a:ext cx="1920236" cy="728335"/>
            <a:chOff x="1438796" y="5628015"/>
            <a:chExt cx="1920236" cy="728335"/>
          </a:xfrm>
        </p:grpSpPr>
        <p:sp>
          <p:nvSpPr>
            <p:cNvPr id="49" name="Left Brace 48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337" y="5987018"/>
              <a:ext cx="143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 range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8627" y="5628015"/>
            <a:ext cx="1920236" cy="788186"/>
            <a:chOff x="1438796" y="5628015"/>
            <a:chExt cx="1920236" cy="788186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2301313" y="4765498"/>
              <a:ext cx="195201" cy="1920236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9711" y="6046869"/>
              <a:ext cx="109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last range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73312" y="4486682"/>
            <a:ext cx="264244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blocked ranges divided</a:t>
            </a:r>
            <a:br>
              <a:rPr lang="en-US" dirty="0" smtClean="0"/>
            </a:br>
            <a:r>
              <a:rPr lang="en-US" dirty="0" smtClean="0"/>
              <a:t>over thread pool, rule of thumb: 10,000 cycles per blocked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parallel_for</a:t>
            </a:r>
            <a:r>
              <a:rPr lang="en-US" dirty="0" smtClean="0"/>
              <a:t>: Julia 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14" y="593777"/>
            <a:ext cx="2925096" cy="2193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998" y="1558128"/>
            <a:ext cx="702883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::complex&lt;double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&gt;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) {</a:t>
            </a:r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::complex&lt;double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&gt; z(x, y);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while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::abs(z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) &lt; 2.0 &amp;&amp; n++ &lt;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&lt;&lt; x &lt;&lt; " " &lt;&lt; y &lt;&lt; " " &lt;&lt; n &lt;&lt; 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itchFamily="49" charset="0"/>
              </a:rPr>
              <a:t>   }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226949"/>
              </p:ext>
            </p:extLst>
          </p:nvPr>
        </p:nvGraphicFramePr>
        <p:xfrm>
          <a:off x="7464828" y="361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610608"/>
              </p:ext>
            </p:extLst>
          </p:nvPr>
        </p:nvGraphicFramePr>
        <p:xfrm>
          <a:off x="1664413" y="41126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74956" y="3173211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16384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16384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simplest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58843" y="1478243"/>
            <a:ext cx="8937062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&lt;numeric&gt;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tbb.h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main()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grain_size</a:t>
            </a:r>
            <a:r>
              <a:rPr lang="en-US" sz="1600" dirty="0">
                <a:latin typeface="Consolas" panose="020B0609020204030204" pitchFamily="49" charset="0"/>
              </a:rPr>
              <a:t> {1000};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valarray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smtClean="0">
                <a:latin typeface="Consolas" panose="020B0609020204030204" pitchFamily="49" charset="0"/>
              </a:rPr>
              <a:t>data(10000);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::iota(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::begin(data),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::end(data), 0);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sum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parallel_reduce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&gt;(0ul,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data.size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grain_size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), 0,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[&amp;data]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range,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for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range.end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+= data[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},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[]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y) { return x + y; 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239699" y="2969703"/>
            <a:ext cx="3913702" cy="889233"/>
            <a:chOff x="7239699" y="2969703"/>
            <a:chExt cx="3913702" cy="889233"/>
          </a:xfrm>
        </p:grpSpPr>
        <p:sp>
          <p:nvSpPr>
            <p:cNvPr id="3" name="TextBox 2"/>
            <p:cNvSpPr txBox="1"/>
            <p:nvPr/>
          </p:nvSpPr>
          <p:spPr>
            <a:xfrm>
              <a:off x="8388990" y="2969703"/>
              <a:ext cx="276441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3" idx="1"/>
            </p:cNvCxnSpPr>
            <p:nvPr/>
          </p:nvCxnSpPr>
          <p:spPr>
            <a:xfrm flipH="1">
              <a:off x="7239699" y="3154369"/>
              <a:ext cx="1149291" cy="704567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39699" y="5430459"/>
            <a:ext cx="3913701" cy="646331"/>
            <a:chOff x="7239699" y="5430459"/>
            <a:chExt cx="391370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8388989" y="5430459"/>
              <a:ext cx="2764411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reduction of </a:t>
              </a:r>
              <a:r>
                <a:rPr lang="en-US" dirty="0" err="1" smtClean="0"/>
                <a:t>blocked_range</a:t>
              </a:r>
              <a:r>
                <a:rPr lang="en-US" dirty="0" smtClean="0"/>
                <a:t> results</a:t>
              </a:r>
            </a:p>
          </p:txBody>
        </p: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 flipV="1">
              <a:off x="7239699" y="5623034"/>
              <a:ext cx="1149290" cy="13059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3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parallel_reduce</a:t>
            </a:r>
            <a:r>
              <a:rPr lang="en-US" dirty="0" smtClean="0"/>
              <a:t>: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4717" y="1394353"/>
            <a:ext cx="10395795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Stats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Vector*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data_;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sum</a:t>
            </a:r>
            <a:r>
              <a:rPr lang="en-US" sz="1600" dirty="0" smtClean="0">
                <a:latin typeface="Consolas" panose="020B0609020204030204" pitchFamily="49" charset="0"/>
              </a:rPr>
              <a:t>_, sum2_;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Stats(Vector* data) : data_ {data}, n_ {data-&gt;size()}, sum_ {0.0}, sum2_ {0.0</a:t>
            </a:r>
            <a:r>
              <a:rPr lang="en-US" sz="1600" dirty="0" smtClean="0">
                <a:latin typeface="Consolas" panose="020B0609020204030204" pitchFamily="49" charset="0"/>
              </a:rPr>
              <a:t>} {}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Stats(Stats&amp; stats,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::split) : Stats(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stats.data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_) {}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operator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blocked_range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&gt;&amp; r)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for (auto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r.begin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r.end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 ++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double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(*data_)[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];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val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void join(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Stats&amp; stats) {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sum_ +=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stats.sum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sum2_ += stats.sum2_;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double </a:t>
            </a:r>
            <a:r>
              <a:rPr lang="en-US" sz="1600" dirty="0">
                <a:latin typeface="Consolas" panose="020B0609020204030204" pitchFamily="49" charset="0"/>
              </a:rPr>
              <a:t>mean()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sum_/n_;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double </a:t>
            </a:r>
            <a:r>
              <a:rPr lang="en-US" sz="1600" dirty="0" err="1">
                <a:latin typeface="Consolas" panose="020B0609020204030204" pitchFamily="49" charset="0"/>
              </a:rPr>
              <a:t>stddev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{…};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96228" y="4058129"/>
            <a:ext cx="45608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Vector data = …;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Stats </a:t>
            </a:r>
            <a:r>
              <a:rPr lang="en-US" sz="1600" dirty="0">
                <a:latin typeface="Consolas" panose="020B0609020204030204" pitchFamily="49" charset="0"/>
              </a:rPr>
              <a:t>stats(&amp;data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blocked_range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&gt; ranges(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0ul, </a:t>
            </a:r>
            <a:r>
              <a:rPr lang="en-US" sz="1600" dirty="0" err="1">
                <a:latin typeface="Consolas" panose="020B0609020204030204" pitchFamily="49" charset="0"/>
              </a:rPr>
              <a:t>data.size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 err="1" smtClean="0">
                <a:latin typeface="Consolas" panose="020B0609020204030204" pitchFamily="49" charset="0"/>
              </a:rPr>
              <a:t>grain_size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parallel_reduce</a:t>
            </a:r>
            <a:r>
              <a:rPr lang="en-US" sz="1600" dirty="0" smtClean="0">
                <a:latin typeface="Consolas" panose="020B0609020204030204" pitchFamily="49" charset="0"/>
              </a:rPr>
              <a:t>(ranges, </a:t>
            </a:r>
            <a:r>
              <a:rPr lang="en-US" sz="1600" dirty="0">
                <a:latin typeface="Consolas" panose="020B0609020204030204" pitchFamily="49" charset="0"/>
              </a:rPr>
              <a:t>stats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&lt;&lt; </a:t>
            </a:r>
            <a:r>
              <a:rPr lang="en-US" sz="1600" dirty="0" err="1" smtClean="0">
                <a:latin typeface="Consolas" panose="020B0609020204030204" pitchFamily="49" charset="0"/>
              </a:rPr>
              <a:t>stats.mean</a:t>
            </a:r>
            <a:r>
              <a:rPr lang="en-US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4717" y="1286284"/>
            <a:ext cx="9610323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long* result_;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(long n, long* result) : n_ {n}, result_ {result} {}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::task* execute()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if (n_ &lt; 2)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*result_ =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} else {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    long </a:t>
            </a:r>
            <a:r>
              <a:rPr lang="en-US" sz="1600" dirty="0">
                <a:latin typeface="Consolas" panose="020B0609020204030204" pitchFamily="49" charset="0"/>
              </a:rPr>
              <a:t>result_n_1;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            long </a:t>
            </a:r>
            <a:r>
              <a:rPr lang="en-US" sz="1600" dirty="0">
                <a:latin typeface="Consolas" panose="020B0609020204030204" pitchFamily="49" charset="0"/>
              </a:rPr>
              <a:t>result_n_2;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task_list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list;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allocate_child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(n_ - 1, &amp;result_n_1));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allocate_child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(n_ - 2, &amp;result_n_2));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set_ref_count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spawn_and_wait_for_all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(list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            *</a:t>
            </a:r>
            <a:r>
              <a:rPr lang="en-US" sz="1600" dirty="0">
                <a:latin typeface="Consolas" panose="020B0609020204030204" pitchFamily="49" charset="0"/>
              </a:rPr>
              <a:t>result_ = result_n_1 + result_n_2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return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nullptr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7966" y="1408052"/>
            <a:ext cx="7366119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GB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auto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task = new(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::task::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allocate_root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()) 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FibTask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(n, &amp;result);</a:t>
            </a:r>
          </a:p>
          <a:p>
            <a:r>
              <a:rPr lang="en-GB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::task::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spawn_root_and_wait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(*task</a:t>
            </a:r>
            <a:r>
              <a:rPr lang="en-GB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1343" y="5486400"/>
            <a:ext cx="26387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However, task granularity!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36723" y="346532"/>
            <a:ext cx="3277564" cy="695248"/>
            <a:chOff x="7036723" y="346532"/>
            <a:chExt cx="3277564" cy="6952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36723" y="346532"/>
                  <a:ext cx="3277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23" y="346532"/>
                  <a:ext cx="327756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72" t="-2222" r="-111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58288" y="764781"/>
                  <a:ext cx="1946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fib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288" y="764781"/>
                  <a:ext cx="194610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8" r="-21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spawning: granularity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3727" y="1951306"/>
            <a:ext cx="7702750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tbb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::task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 n_;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long* result_;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FibTask</a:t>
            </a:r>
            <a:r>
              <a:rPr lang="en-US" sz="1600" dirty="0">
                <a:latin typeface="Consolas" panose="020B0609020204030204" pitchFamily="49" charset="0"/>
              </a:rPr>
              <a:t>(long n, long* result) : n_ {n}, result_ {result} {}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tbb</a:t>
            </a:r>
            <a:r>
              <a:rPr lang="en-US" sz="1600" dirty="0">
                <a:latin typeface="Consolas" panose="020B0609020204030204" pitchFamily="49" charset="0"/>
              </a:rPr>
              <a:t>::task* execute()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if (n_ &lt; 10)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*result_ = </a:t>
            </a:r>
            <a:r>
              <a:rPr lang="en-US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sequential_fib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(n_);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} else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</a:t>
            </a:r>
            <a:r>
              <a:rPr 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     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95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spawning: timings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093481"/>
              </p:ext>
            </p:extLst>
          </p:nvPr>
        </p:nvGraphicFramePr>
        <p:xfrm>
          <a:off x="838200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627481"/>
              </p:ext>
            </p:extLst>
          </p:nvPr>
        </p:nvGraphicFramePr>
        <p:xfrm>
          <a:off x="6553200" y="8603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061959"/>
              </p:ext>
            </p:extLst>
          </p:nvPr>
        </p:nvGraphicFramePr>
        <p:xfrm>
          <a:off x="5746866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45425" y="53533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=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304137"/>
              </p:ext>
            </p:extLst>
          </p:nvPr>
        </p:nvGraphicFramePr>
        <p:xfrm>
          <a:off x="838200" y="18329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978060"/>
              </p:ext>
            </p:extLst>
          </p:nvPr>
        </p:nvGraphicFramePr>
        <p:xfrm>
          <a:off x="6324600" y="7523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565"/>
              </p:ext>
            </p:extLst>
          </p:nvPr>
        </p:nvGraphicFramePr>
        <p:xfrm>
          <a:off x="5738552" y="379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8720" y="5892581"/>
            <a:ext cx="231941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dual Intel Xeon </a:t>
            </a:r>
            <a:r>
              <a:rPr lang="en-US" dirty="0" err="1" smtClean="0"/>
              <a:t>skylake</a:t>
            </a:r>
            <a:endParaRPr lang="en-US" dirty="0"/>
          </a:p>
          <a:p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18 cores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4931" y="480504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54,899,183 nodes</a:t>
            </a:r>
          </a:p>
        </p:txBody>
      </p:sp>
    </p:spTree>
    <p:extLst>
      <p:ext uri="{BB962C8B-B14F-4D97-AF65-F5344CB8AC3E}">
        <p14:creationId xmlns:p14="http://schemas.microsoft.com/office/powerpoint/2010/main" val="26755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Why for shared memory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149" y="1775291"/>
            <a:ext cx="10515600" cy="4351338"/>
          </a:xfrm>
        </p:spPr>
        <p:txBody>
          <a:bodyPr/>
          <a:lstStyle/>
          <a:p>
            <a:r>
              <a:rPr lang="en-BE" dirty="0" smtClean="0"/>
              <a:t>All CPUs have multiple cores</a:t>
            </a:r>
          </a:p>
          <a:p>
            <a:r>
              <a:rPr lang="en-BE" dirty="0" smtClean="0"/>
              <a:t>Cores have vector registers</a:t>
            </a:r>
          </a:p>
          <a:p>
            <a:r>
              <a:rPr lang="en-BE" dirty="0" smtClean="0"/>
              <a:t>Accelerators</a:t>
            </a:r>
          </a:p>
          <a:p>
            <a:pPr lvl="1"/>
            <a:r>
              <a:rPr lang="en-BE" dirty="0" smtClean="0"/>
              <a:t>GPGPUs</a:t>
            </a:r>
          </a:p>
          <a:p>
            <a:pPr lvl="1"/>
            <a:r>
              <a:rPr lang="en-BE" dirty="0" smtClean="0"/>
              <a:t>FPGAs</a:t>
            </a:r>
          </a:p>
          <a:p>
            <a:pPr lvl="1"/>
            <a:r>
              <a:rPr lang="en-BE" dirty="0" smtClean="0"/>
              <a:t>...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9347" y="1775290"/>
            <a:ext cx="4760106" cy="2662485"/>
            <a:chOff x="5679347" y="1775290"/>
            <a:chExt cx="4760106" cy="2662485"/>
          </a:xfrm>
        </p:grpSpPr>
        <p:sp>
          <p:nvSpPr>
            <p:cNvPr id="4" name="TextBox 3"/>
            <p:cNvSpPr txBox="1"/>
            <p:nvPr/>
          </p:nvSpPr>
          <p:spPr>
            <a:xfrm>
              <a:off x="6230224" y="2835479"/>
              <a:ext cx="4209229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800" dirty="0" smtClean="0"/>
                <a:t>Various levels of parallelism</a:t>
              </a:r>
              <a:endParaRPr lang="en-US" sz="2800" dirty="0"/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679347" y="1775290"/>
              <a:ext cx="218114" cy="2662485"/>
            </a:xfrm>
            <a:prstGeom prst="rightBrac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Options for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pthreads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C++ threads</a:t>
            </a:r>
          </a:p>
          <a:p>
            <a:pPr lvl="1"/>
            <a:r>
              <a:rPr lang="en-BE" dirty="0" smtClean="0"/>
              <a:t>advantages: part of C++ standard</a:t>
            </a:r>
          </a:p>
          <a:p>
            <a:pPr lvl="1"/>
            <a:r>
              <a:rPr lang="en-BE" dirty="0" smtClean="0"/>
              <a:t>disadvantages: programming model not really suited for scientic programming</a:t>
            </a:r>
            <a:endParaRPr lang="en-BE" dirty="0"/>
          </a:p>
          <a:p>
            <a:r>
              <a:rPr lang="en-BE" dirty="0" smtClean="0"/>
              <a:t>OpenMP</a:t>
            </a:r>
          </a:p>
          <a:p>
            <a:pPr lvl="1"/>
            <a:r>
              <a:rPr lang="en-BE" dirty="0" smtClean="0"/>
              <a:t>advantages: de facto standard in scientific computing; standard supported by "all" compilers; standard for C and Fortran</a:t>
            </a:r>
          </a:p>
          <a:p>
            <a:pPr lvl="1"/>
            <a:r>
              <a:rPr lang="en-BE" dirty="0" smtClean="0"/>
              <a:t>disadvantages: multilevel parallelization is tricky</a:t>
            </a:r>
            <a:endParaRPr lang="en-BE" dirty="0"/>
          </a:p>
          <a:p>
            <a:r>
              <a:rPr lang="en-BE" dirty="0" smtClean="0"/>
              <a:t>Threading Building Blocks (TBB)</a:t>
            </a:r>
          </a:p>
          <a:p>
            <a:pPr lvl="1"/>
            <a:r>
              <a:rPr lang="en-BE" dirty="0" smtClean="0"/>
              <a:t>advantages: multilevel parallelism is easier; integrates well with modern C++</a:t>
            </a:r>
          </a:p>
          <a:p>
            <a:pPr lvl="1"/>
            <a:r>
              <a:rPr lang="en-BE" dirty="0" smtClean="0"/>
              <a:t>disadvantages: no standard, C++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Whence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History</a:t>
            </a:r>
          </a:p>
          <a:p>
            <a:pPr lvl="1"/>
            <a:r>
              <a:rPr lang="en-BE" dirty="0" smtClean="0"/>
              <a:t>199</a:t>
            </a:r>
            <a:r>
              <a:rPr lang="en-US" dirty="0" smtClean="0"/>
              <a:t>5</a:t>
            </a:r>
            <a:r>
              <a:rPr lang="en-BE" dirty="0" smtClean="0"/>
              <a:t>-2006: MIT Cilk</a:t>
            </a:r>
          </a:p>
          <a:p>
            <a:pPr lvl="1"/>
            <a:r>
              <a:rPr lang="en-BE" dirty="0" smtClean="0"/>
              <a:t>2006-2009: Cilk++</a:t>
            </a:r>
          </a:p>
          <a:p>
            <a:pPr lvl="1"/>
            <a:r>
              <a:rPr lang="en-BE" dirty="0" smtClean="0"/>
              <a:t>2009-...: Intel Cilk Plus</a:t>
            </a:r>
          </a:p>
          <a:p>
            <a:pPr lvl="1"/>
            <a:r>
              <a:rPr lang="en-BE" dirty="0" smtClean="0"/>
              <a:t>2006-...: Intel Threading Building Blocks</a:t>
            </a:r>
          </a:p>
          <a:p>
            <a:pPr lvl="2"/>
            <a:r>
              <a:rPr lang="en-BE" dirty="0" smtClean="0"/>
              <a:t>optimized for Intel hardware</a:t>
            </a:r>
          </a:p>
          <a:p>
            <a:pPr lvl="1"/>
            <a:r>
              <a:rPr lang="en-BE" dirty="0" smtClean="0"/>
              <a:t>2016-...: Threading building blocks open source</a:t>
            </a:r>
          </a:p>
          <a:p>
            <a:pPr lvl="2"/>
            <a:r>
              <a:rPr lang="en-US" dirty="0" smtClean="0">
                <a:hlinkClick r:id="rId2"/>
              </a:rPr>
              <a:t>https://www.threadingbuildingblocks.org/</a:t>
            </a:r>
            <a:endParaRPr lang="en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TBB?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parallel_for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parallel_reduce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parallel_scan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parallel_do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pipeline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Tasks &amp; flow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Concurrent containers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concurrent_queue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concurrent_vector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concurrent_hash_map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info?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TBB website:</a:t>
            </a:r>
            <a:br>
              <a:rPr lang="en-US" dirty="0" smtClean="0"/>
            </a:b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://www.threadingbuildingblocks.org</a:t>
            </a:r>
            <a:r>
              <a:rPr lang="en-US" sz="2600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Documentation: see website</a:t>
            </a:r>
          </a:p>
          <a:p>
            <a:r>
              <a:rPr lang="en-US" dirty="0" smtClean="0"/>
              <a:t>Book:</a:t>
            </a:r>
            <a:br>
              <a:rPr lang="en-US" dirty="0" smtClean="0"/>
            </a:br>
            <a:r>
              <a:rPr lang="en-US" i="1" dirty="0" smtClean="0"/>
              <a:t>Intel Threading Building Blocks: outfitting C++ for multi-core parallelism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James </a:t>
            </a:r>
            <a:r>
              <a:rPr lang="en-US" dirty="0" err="1" smtClean="0"/>
              <a:t>Reinders</a:t>
            </a:r>
            <a:r>
              <a:rPr lang="en-US" dirty="0" smtClean="0"/>
              <a:t>, 2010, O'Reilly</a:t>
            </a:r>
            <a:endParaRPr lang="en-US" dirty="0"/>
          </a:p>
          <a:p>
            <a:r>
              <a:rPr lang="en-US" dirty="0" smtClean="0"/>
              <a:t>Slides</a:t>
            </a:r>
            <a:br>
              <a:rPr lang="en-US" dirty="0" smtClean="0"/>
            </a:b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github.com/gjbex/training-material/blob/master/CPlusPlus/Tbb/tbb.pptx</a:t>
            </a:r>
            <a:endParaRPr lang="en-US" dirty="0" smtClean="0"/>
          </a:p>
          <a:p>
            <a:r>
              <a:rPr lang="en-US" dirty="0" smtClean="0"/>
              <a:t>Sample code</a:t>
            </a:r>
            <a:br>
              <a:rPr lang="en-US" dirty="0" smtClean="0"/>
            </a:br>
            <a:r>
              <a:rPr lang="en-US" sz="2600" dirty="0">
                <a:hlinkClick r:id="rId4"/>
              </a:rPr>
              <a:t>https://github.com/gjbex/training-material/tree/master/CPlusPlus/Tbb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refresher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</a:p>
          <a:p>
            <a:r>
              <a:rPr lang="en-US" dirty="0" smtClean="0"/>
              <a:t>Classes/</a:t>
            </a:r>
            <a:r>
              <a:rPr lang="en-US" dirty="0" err="1" smtClean="0"/>
              <a:t>structs</a:t>
            </a:r>
            <a:r>
              <a:rPr lang="en-US" dirty="0" smtClean="0"/>
              <a:t> defining </a:t>
            </a:r>
            <a:r>
              <a:rPr lang="en-US" dirty="0" smtClean="0">
                <a:latin typeface="Consolas" panose="020B0609020204030204" pitchFamily="49" charset="0"/>
              </a:rPr>
              <a:t>operator()</a:t>
            </a:r>
          </a:p>
          <a:p>
            <a:r>
              <a:rPr lang="en-US" dirty="0"/>
              <a:t>L</a:t>
            </a:r>
            <a:r>
              <a:rPr lang="en-US" dirty="0" smtClean="0"/>
              <a:t>ambda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772FA-F273-424C-AEFD-E3BF6973D6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Microsoft Office PowerPoint</Application>
  <PresentationFormat>Widescreen</PresentationFormat>
  <Paragraphs>355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Courier New</vt:lpstr>
      <vt:lpstr>FlandersArtSans-Bold</vt:lpstr>
      <vt:lpstr>FlandersArtSans-Medium</vt:lpstr>
      <vt:lpstr>FlandersArtSans-Regular</vt:lpstr>
      <vt:lpstr>Symbol</vt:lpstr>
      <vt:lpstr>Office Theme</vt:lpstr>
      <vt:lpstr>1_Office Theme</vt:lpstr>
      <vt:lpstr>Shared memory programming in C++ with Threading Building Blocks</vt:lpstr>
      <vt:lpstr>Introduction &amp; motivation</vt:lpstr>
      <vt:lpstr>Why for shared memory programming?</vt:lpstr>
      <vt:lpstr>Options for C++?</vt:lpstr>
      <vt:lpstr>Whence TBB?</vt:lpstr>
      <vt:lpstr>What is TBB?</vt:lpstr>
      <vt:lpstr>Where to find info?</vt:lpstr>
      <vt:lpstr>C++ refresher</vt:lpstr>
      <vt:lpstr>C++ prerequisites</vt:lpstr>
      <vt:lpstr>Iterators</vt:lpstr>
      <vt:lpstr>Classes/structs defining operator()</vt:lpstr>
      <vt:lpstr>Lambda functions</vt:lpstr>
      <vt:lpstr>Lambda functions &amp; context</vt:lpstr>
      <vt:lpstr>TBB algorithms</vt:lpstr>
      <vt:lpstr>parallel_for: simplest form</vt:lpstr>
      <vt:lpstr>parallel_for: more control</vt:lpstr>
      <vt:lpstr>parallel_for: Julia sets</vt:lpstr>
      <vt:lpstr>parallel_reduce: simplest form</vt:lpstr>
      <vt:lpstr>parallel_reduce: class</vt:lpstr>
      <vt:lpstr>TBB tasks</vt:lpstr>
      <vt:lpstr>Task spawning</vt:lpstr>
      <vt:lpstr>Task spawning: granularity</vt:lpstr>
      <vt:lpstr>Task spawning: timings</vt:lpstr>
      <vt:lpstr>Tree traversal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programming in C++ with Threading Building Blocks (TBB)</dc:title>
  <dc:creator>Geert Jan Bex</dc:creator>
  <cp:lastModifiedBy>Geert Jan Bex</cp:lastModifiedBy>
  <cp:revision>52</cp:revision>
  <dcterms:created xsi:type="dcterms:W3CDTF">2019-05-21T08:01:34Z</dcterms:created>
  <dcterms:modified xsi:type="dcterms:W3CDTF">2019-05-29T21:27:03Z</dcterms:modified>
</cp:coreProperties>
</file>