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9"/>
  </p:notesMasterIdLst>
  <p:sldIdLst>
    <p:sldId id="256" r:id="rId2"/>
    <p:sldId id="259" r:id="rId3"/>
    <p:sldId id="358" r:id="rId4"/>
    <p:sldId id="359" r:id="rId5"/>
    <p:sldId id="360" r:id="rId6"/>
    <p:sldId id="361" r:id="rId7"/>
    <p:sldId id="439" r:id="rId8"/>
    <p:sldId id="257" r:id="rId9"/>
    <p:sldId id="362" r:id="rId10"/>
    <p:sldId id="363" r:id="rId11"/>
    <p:sldId id="364" r:id="rId12"/>
    <p:sldId id="365" r:id="rId13"/>
    <p:sldId id="366" r:id="rId14"/>
    <p:sldId id="423" r:id="rId15"/>
    <p:sldId id="422" r:id="rId16"/>
    <p:sldId id="430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2" r:id="rId27"/>
    <p:sldId id="463" r:id="rId28"/>
    <p:sldId id="461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425" r:id="rId38"/>
    <p:sldId id="426" r:id="rId39"/>
    <p:sldId id="427" r:id="rId40"/>
    <p:sldId id="42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431" r:id="rId60"/>
    <p:sldId id="434" r:id="rId61"/>
    <p:sldId id="432" r:id="rId62"/>
    <p:sldId id="433" r:id="rId63"/>
    <p:sldId id="438" r:id="rId64"/>
    <p:sldId id="435" r:id="rId65"/>
    <p:sldId id="436" r:id="rId66"/>
    <p:sldId id="437" r:id="rId67"/>
    <p:sldId id="393" r:id="rId68"/>
    <p:sldId id="394" r:id="rId69"/>
    <p:sldId id="395" r:id="rId70"/>
    <p:sldId id="396" r:id="rId71"/>
    <p:sldId id="397" r:id="rId72"/>
    <p:sldId id="398" r:id="rId73"/>
    <p:sldId id="260" r:id="rId74"/>
    <p:sldId id="261" r:id="rId75"/>
    <p:sldId id="262" r:id="rId76"/>
    <p:sldId id="263" r:id="rId77"/>
    <p:sldId id="264" r:id="rId78"/>
    <p:sldId id="265" r:id="rId79"/>
    <p:sldId id="266" r:id="rId80"/>
    <p:sldId id="267" r:id="rId81"/>
    <p:sldId id="268" r:id="rId82"/>
    <p:sldId id="269" r:id="rId83"/>
    <p:sldId id="270" r:id="rId84"/>
    <p:sldId id="271" r:id="rId85"/>
    <p:sldId id="272" r:id="rId86"/>
    <p:sldId id="273" r:id="rId87"/>
    <p:sldId id="274" r:id="rId88"/>
    <p:sldId id="275" r:id="rId89"/>
    <p:sldId id="276" r:id="rId90"/>
    <p:sldId id="277" r:id="rId91"/>
    <p:sldId id="278" r:id="rId92"/>
    <p:sldId id="279" r:id="rId93"/>
    <p:sldId id="280" r:id="rId94"/>
    <p:sldId id="281" r:id="rId95"/>
    <p:sldId id="282" r:id="rId96"/>
    <p:sldId id="283" r:id="rId97"/>
    <p:sldId id="284" r:id="rId98"/>
    <p:sldId id="285" r:id="rId99"/>
    <p:sldId id="286" r:id="rId100"/>
    <p:sldId id="287" r:id="rId101"/>
    <p:sldId id="288" r:id="rId102"/>
    <p:sldId id="289" r:id="rId103"/>
    <p:sldId id="290" r:id="rId104"/>
    <p:sldId id="291" r:id="rId105"/>
    <p:sldId id="428" r:id="rId106"/>
    <p:sldId id="292" r:id="rId107"/>
    <p:sldId id="293" r:id="rId108"/>
    <p:sldId id="294" r:id="rId109"/>
    <p:sldId id="295" r:id="rId110"/>
    <p:sldId id="296" r:id="rId111"/>
    <p:sldId id="297" r:id="rId112"/>
    <p:sldId id="298" r:id="rId113"/>
    <p:sldId id="299" r:id="rId114"/>
    <p:sldId id="300" r:id="rId115"/>
    <p:sldId id="301" r:id="rId116"/>
    <p:sldId id="302" r:id="rId117"/>
    <p:sldId id="303" r:id="rId118"/>
    <p:sldId id="304" r:id="rId119"/>
    <p:sldId id="305" r:id="rId120"/>
    <p:sldId id="306" r:id="rId121"/>
    <p:sldId id="307" r:id="rId122"/>
    <p:sldId id="308" r:id="rId123"/>
    <p:sldId id="309" r:id="rId124"/>
    <p:sldId id="310" r:id="rId125"/>
    <p:sldId id="311" r:id="rId126"/>
    <p:sldId id="312" r:id="rId127"/>
    <p:sldId id="313" r:id="rId128"/>
    <p:sldId id="314" r:id="rId129"/>
    <p:sldId id="440" r:id="rId130"/>
    <p:sldId id="441" r:id="rId131"/>
    <p:sldId id="442" r:id="rId132"/>
    <p:sldId id="443" r:id="rId133"/>
    <p:sldId id="444" r:id="rId134"/>
    <p:sldId id="445" r:id="rId135"/>
    <p:sldId id="446" r:id="rId136"/>
    <p:sldId id="447" r:id="rId137"/>
    <p:sldId id="448" r:id="rId138"/>
    <p:sldId id="449" r:id="rId139"/>
    <p:sldId id="450" r:id="rId140"/>
    <p:sldId id="451" r:id="rId141"/>
    <p:sldId id="315" r:id="rId142"/>
    <p:sldId id="316" r:id="rId143"/>
    <p:sldId id="317" r:id="rId144"/>
    <p:sldId id="318" r:id="rId145"/>
    <p:sldId id="319" r:id="rId146"/>
    <p:sldId id="320" r:id="rId147"/>
    <p:sldId id="321" r:id="rId148"/>
    <p:sldId id="322" r:id="rId149"/>
    <p:sldId id="323" r:id="rId150"/>
    <p:sldId id="324" r:id="rId151"/>
    <p:sldId id="325" r:id="rId152"/>
    <p:sldId id="326" r:id="rId153"/>
    <p:sldId id="327" r:id="rId154"/>
    <p:sldId id="328" r:id="rId155"/>
    <p:sldId id="329" r:id="rId156"/>
    <p:sldId id="330" r:id="rId157"/>
    <p:sldId id="331" r:id="rId158"/>
    <p:sldId id="332" r:id="rId159"/>
    <p:sldId id="333" r:id="rId160"/>
    <p:sldId id="334" r:id="rId161"/>
    <p:sldId id="335" r:id="rId162"/>
    <p:sldId id="336" r:id="rId163"/>
    <p:sldId id="337" r:id="rId164"/>
    <p:sldId id="338" r:id="rId165"/>
    <p:sldId id="339" r:id="rId166"/>
    <p:sldId id="340" r:id="rId167"/>
    <p:sldId id="341" r:id="rId168"/>
    <p:sldId id="342" r:id="rId169"/>
    <p:sldId id="343" r:id="rId170"/>
    <p:sldId id="344" r:id="rId171"/>
    <p:sldId id="345" r:id="rId172"/>
    <p:sldId id="346" r:id="rId173"/>
    <p:sldId id="347" r:id="rId174"/>
    <p:sldId id="348" r:id="rId175"/>
    <p:sldId id="349" r:id="rId176"/>
    <p:sldId id="350" r:id="rId177"/>
    <p:sldId id="351" r:id="rId178"/>
    <p:sldId id="352" r:id="rId179"/>
    <p:sldId id="353" r:id="rId180"/>
    <p:sldId id="354" r:id="rId181"/>
    <p:sldId id="355" r:id="rId182"/>
    <p:sldId id="356" r:id="rId183"/>
    <p:sldId id="357" r:id="rId184"/>
    <p:sldId id="399" r:id="rId185"/>
    <p:sldId id="400" r:id="rId186"/>
    <p:sldId id="401" r:id="rId187"/>
    <p:sldId id="402" r:id="rId188"/>
    <p:sldId id="403" r:id="rId189"/>
    <p:sldId id="404" r:id="rId190"/>
    <p:sldId id="405" r:id="rId191"/>
    <p:sldId id="406" r:id="rId192"/>
    <p:sldId id="407" r:id="rId193"/>
    <p:sldId id="408" r:id="rId194"/>
    <p:sldId id="409" r:id="rId195"/>
    <p:sldId id="410" r:id="rId196"/>
    <p:sldId id="411" r:id="rId197"/>
    <p:sldId id="412" r:id="rId198"/>
    <p:sldId id="413" r:id="rId199"/>
    <p:sldId id="414" r:id="rId200"/>
    <p:sldId id="415" r:id="rId201"/>
    <p:sldId id="416" r:id="rId202"/>
    <p:sldId id="417" r:id="rId203"/>
    <p:sldId id="418" r:id="rId204"/>
    <p:sldId id="419" r:id="rId205"/>
    <p:sldId id="420" r:id="rId206"/>
    <p:sldId id="421" r:id="rId207"/>
    <p:sldId id="429" r:id="rId20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114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theme" Target="theme/theme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382704"/>
        <c:axId val="381379176"/>
      </c:scatterChart>
      <c:valAx>
        <c:axId val="38138270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81379176"/>
        <c:crosses val="autoZero"/>
        <c:crossBetween val="midCat"/>
        <c:majorUnit val="4"/>
      </c:valAx>
      <c:valAx>
        <c:axId val="381379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13827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385840"/>
        <c:axId val="381385448"/>
      </c:scatterChart>
      <c:valAx>
        <c:axId val="38138584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81385448"/>
        <c:crosses val="autoZero"/>
        <c:crossBetween val="midCat"/>
        <c:majorUnit val="4"/>
      </c:valAx>
      <c:valAx>
        <c:axId val="38138544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8138584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944360"/>
        <c:axId val="384943968"/>
      </c:scatterChart>
      <c:valAx>
        <c:axId val="38494436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84943968"/>
        <c:crosses val="autoZero"/>
        <c:crossBetween val="midCat"/>
        <c:majorUnit val="4"/>
      </c:valAx>
      <c:valAx>
        <c:axId val="384943968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49443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941616"/>
        <c:axId val="384940832"/>
      </c:scatterChart>
      <c:valAx>
        <c:axId val="38494161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84940832"/>
        <c:crosses val="autoZero"/>
        <c:crossBetween val="midCat"/>
        <c:majorUnit val="4"/>
      </c:valAx>
      <c:valAx>
        <c:axId val="384940832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8494161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941224"/>
        <c:axId val="384942008"/>
      </c:scatterChart>
      <c:valAx>
        <c:axId val="38494122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42008"/>
        <c:crosses val="autoZero"/>
        <c:crossBetween val="midCat"/>
      </c:valAx>
      <c:valAx>
        <c:axId val="38494200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41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2017-08-11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11/08/2017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11/08/2017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11/08/2017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ultiprocessing" TargetMode="Externa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yth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nterfacing_C_C++_Fortran" TargetMode="Externa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f2py3 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github.com/gjbex/training-material/tree/master/Python/Multiprocessing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set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 smtClean="0">
                <a:solidFill>
                  <a:srgbClr val="C00000"/>
                </a:solidFill>
              </a:rPr>
              <a:t> for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       default value is 1!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argument per process, so default </a:t>
            </a:r>
            <a:r>
              <a:rPr lang="en-US" dirty="0" err="1" smtClean="0"/>
              <a:t>chunksize</a:t>
            </a:r>
            <a:r>
              <a:rPr lang="en-US" dirty="0" smtClean="0"/>
              <a:t> is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/>
              <a:t> </a:t>
            </a:r>
            <a:r>
              <a:rPr lang="en-US" dirty="0" smtClean="0"/>
              <a:t>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github.com/gjbex/training-material/tree/master/Python/Dask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sets can be very large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files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files</a:t>
            </a:r>
          </a:p>
          <a:p>
            <a:pPr lvl="1"/>
            <a:r>
              <a:rPr lang="en-US" dirty="0" smtClean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Computation can be decomposed into graph of subtasks</a:t>
            </a:r>
          </a:p>
          <a:p>
            <a:pPr lvl="1"/>
            <a:r>
              <a:rPr lang="en-US" dirty="0" smtClean="0"/>
              <a:t>some (maybe many) subtasks can be done in parallel</a:t>
            </a:r>
          </a:p>
          <a:p>
            <a:pPr lvl="1"/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time series in CSV files</a:t>
            </a:r>
          </a:p>
          <a:p>
            <a:pPr lvl="1"/>
            <a:r>
              <a:rPr lang="en-US" dirty="0" smtClean="0"/>
              <a:t>time stamp + 100 variables</a:t>
            </a:r>
          </a:p>
          <a:p>
            <a:pPr lvl="1"/>
            <a:r>
              <a:rPr lang="en-US" dirty="0" smtClean="0"/>
              <a:t>200000 measurements/file</a:t>
            </a:r>
          </a:p>
          <a:p>
            <a:pPr lvl="1"/>
            <a:r>
              <a:rPr lang="en-US" dirty="0" smtClean="0"/>
              <a:t>800 files</a:t>
            </a:r>
          </a:p>
          <a:p>
            <a:pPr lvl="1"/>
            <a:r>
              <a:rPr lang="en-US" dirty="0" smtClean="0"/>
              <a:t>data spans 12 months period</a:t>
            </a:r>
          </a:p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289 GB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memory!</a:t>
            </a:r>
            <a:endParaRPr lang="en-US" sz="2800" i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Trivial using pandas, but…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Entire computation decomposed</a:t>
            </a:r>
            <a:br>
              <a:rPr lang="en-US" sz="2000" dirty="0" smtClean="0"/>
            </a:br>
            <a:r>
              <a:rPr lang="en-US" sz="2000" dirty="0" smtClean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done in parallel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800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7.29s = 5832s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 hour, 37 minutes</a:t>
            </a:r>
          </a:p>
          <a:p>
            <a:pPr lvl="1"/>
            <a:r>
              <a:rPr lang="pt-BR" dirty="0"/>
              <a:t>Intel E5-2680v2 @ 2.80GHz, </a:t>
            </a:r>
            <a:r>
              <a:rPr lang="pt-BR" dirty="0" smtClean="0"/>
              <a:t>1 core</a:t>
            </a:r>
            <a:endParaRPr lang="en-US" dirty="0" smtClean="0"/>
          </a:p>
          <a:p>
            <a:r>
              <a:rPr lang="en-US" dirty="0" err="1" smtClean="0"/>
              <a:t>Dask</a:t>
            </a:r>
            <a:endParaRPr lang="en-US" dirty="0"/>
          </a:p>
          <a:p>
            <a:pPr lvl="1"/>
            <a:r>
              <a:rPr lang="en-US" dirty="0" smtClean="0"/>
              <a:t>16 minutes</a:t>
            </a:r>
          </a:p>
          <a:p>
            <a:pPr lvl="1"/>
            <a:r>
              <a:rPr lang="en-US" dirty="0" smtClean="0"/>
              <a:t>dual socket </a:t>
            </a:r>
            <a:r>
              <a:rPr lang="pt-BR" dirty="0" smtClean="0"/>
              <a:t>Intel E5-2680v2 </a:t>
            </a:r>
            <a:r>
              <a:rPr lang="pt-BR" dirty="0"/>
              <a:t>@ </a:t>
            </a:r>
            <a:r>
              <a:rPr lang="pt-BR" dirty="0" smtClean="0"/>
              <a:t>2.80GHz, 20 cores</a:t>
            </a:r>
          </a:p>
          <a:p>
            <a:r>
              <a:rPr lang="pt-BR" dirty="0" smtClean="0"/>
              <a:t>Speedup: 6 times</a:t>
            </a:r>
          </a:p>
          <a:p>
            <a:pPr lvl="1"/>
            <a:r>
              <a:rPr lang="pt-BR" dirty="0" smtClean="0"/>
              <a:t>parallel efficiency: 30 %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 great, but I/O bound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CSV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HDF5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 smtClean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 smtClean="0"/>
              <a:t>: parts to be composed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: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 graph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workers on different</a:t>
            </a:r>
            <a:br>
              <a:rPr lang="en-US" sz="2400" dirty="0" smtClean="0"/>
            </a:br>
            <a:r>
              <a:rPr lang="en-US" sz="2400" dirty="0" smtClean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&amp; executing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&amp;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has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-like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return x**2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 smtClean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out-of-core computations</a:t>
            </a:r>
          </a:p>
          <a:p>
            <a:pPr lvl="1"/>
            <a:r>
              <a:rPr lang="en-US" dirty="0" smtClean="0"/>
              <a:t>distributed computations</a:t>
            </a:r>
          </a:p>
          <a:p>
            <a:r>
              <a:rPr lang="en-US" dirty="0" smtClean="0"/>
              <a:t>Good integration with/similarity to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concurrent.futures</a:t>
            </a:r>
            <a:endParaRPr lang="en-US" dirty="0" smtClean="0"/>
          </a:p>
          <a:p>
            <a:r>
              <a:rPr lang="en-US" dirty="0" smtClean="0"/>
              <a:t>Relatively easy to deploy</a:t>
            </a:r>
          </a:p>
          <a:p>
            <a:r>
              <a:rPr lang="en-US" dirty="0" smtClean="0"/>
              <a:t>Performance: if you know what you're doing…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documentation: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https://dask.pydata.org/en/latest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Dask.distributed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distributed.readthedocs.io/en/latest/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github.com/gjbex/training-material/tree/master/Python/Mpi4py</a:t>
            </a:r>
            <a:endParaRPr lang="nl-BE" sz="1400" dirty="0" smtClean="0"/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github.com/gjbex/training-material/tree/master/Python/SentenceCounter</a:t>
            </a:r>
            <a:r>
              <a:rPr lang="nl-BE" sz="1400" dirty="0" smtClean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Python functions with decorators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transparent</a:t>
            </a:r>
          </a:p>
          <a:p>
            <a:r>
              <a:rPr lang="en-US" dirty="0" smtClean="0"/>
              <a:t>For better performance, provide type information</a:t>
            </a:r>
          </a:p>
          <a:p>
            <a:r>
              <a:rPr lang="en-US" dirty="0" smtClean="0"/>
              <a:t>Can generate code for GPGPUs</a:t>
            </a:r>
          </a:p>
          <a:p>
            <a:pPr lvl="1"/>
            <a:r>
              <a:rPr lang="en-US" dirty="0" smtClean="0"/>
              <a:t>but you'd have to know some CUDA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np.zeros(1000)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That was</a:t>
            </a:r>
            <a:br>
              <a:rPr lang="en-US" sz="2000" dirty="0" smtClean="0"/>
            </a:br>
            <a:r>
              <a:rPr lang="en-US" sz="2000" i="1" dirty="0" smtClean="0"/>
              <a:t>trivial!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  <a:endParaRPr lang="nl-BE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Minor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change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10 loops each)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1.2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is just slightly faster,</a:t>
            </a:r>
            <a:br>
              <a:rPr lang="en-US" sz="2400" dirty="0" smtClean="0"/>
            </a:br>
            <a:r>
              <a:rPr lang="en-US" sz="2400" dirty="0" smtClean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Function signature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specification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2195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912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2.4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numba</a:t>
                      </a:r>
                      <a:r>
                        <a:rPr lang="en-US" dirty="0" smtClean="0"/>
                        <a:t>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complex32,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2732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</a:t>
            </a:r>
            <a:r>
              <a:rPr lang="en-US" sz="2400" dirty="0" err="1" smtClean="0"/>
              <a:t>numba</a:t>
            </a:r>
            <a:r>
              <a:rPr lang="en-US" sz="2400" dirty="0" smtClean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element-wise on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support reduction, accumulation, broadcasting</a:t>
            </a:r>
          </a:p>
          <a:p>
            <a:pPr lvl="1"/>
            <a:r>
              <a:rPr lang="en-US" dirty="0" smtClean="0"/>
              <a:t>can be written in C/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2"/>
            <a:r>
              <a:rPr lang="en-US" dirty="0" smtClean="0"/>
              <a:t>cumbersome</a:t>
            </a:r>
          </a:p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vectorize</a:t>
            </a:r>
            <a:r>
              <a:rPr lang="en-US" dirty="0" smtClean="0"/>
              <a:t>: create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guvectorize</a:t>
            </a:r>
            <a:r>
              <a:rPr lang="en-US" dirty="0" smtClean="0"/>
              <a:t>: create generalized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ufunc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void, int32, float64, complex128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max_iters,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max_iters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z.real**2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z.imag**2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julia_set(domain, max_norm, max_iters)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79468" y="5575412"/>
            <a:ext cx="3386183" cy="1061775"/>
            <a:chOff x="2807250" y="-317096"/>
            <a:chExt cx="3386183" cy="1061775"/>
          </a:xfrm>
        </p:grpSpPr>
        <p:sp>
          <p:nvSpPr>
            <p:cNvPr id="15" name="TextBox 14"/>
            <p:cNvSpPr txBox="1"/>
            <p:nvPr/>
          </p:nvSpPr>
          <p:spPr>
            <a:xfrm>
              <a:off x="2807250" y="375347"/>
              <a:ext cx="338618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2D arrays: automatic broadcasting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3481453" y="-317096"/>
              <a:ext cx="1018889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2572560" y="5575412"/>
            <a:ext cx="955567" cy="692443"/>
          </a:xfrm>
          <a:prstGeom prst="straightConnector1">
            <a:avLst/>
          </a:prstGeom>
          <a:ln w="127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Don't forget!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4857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1680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Very simple to use</a:t>
            </a:r>
          </a:p>
          <a:p>
            <a:pPr lvl="2"/>
            <a:r>
              <a:rPr lang="en-US" dirty="0" smtClean="0"/>
              <a:t>Offers excellent speedups when </a:t>
            </a:r>
            <a:r>
              <a:rPr lang="en-US" dirty="0" smtClean="0"/>
              <a:t>applicable</a:t>
            </a:r>
          </a:p>
          <a:p>
            <a:pPr lvl="2"/>
            <a:r>
              <a:rPr lang="en-US" dirty="0" smtClean="0"/>
              <a:t>Easy to create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Black box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numba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Features not covered here:</a:t>
            </a:r>
          </a:p>
          <a:p>
            <a:pPr lvl="1"/>
            <a:r>
              <a:rPr lang="en-US" dirty="0" smtClean="0"/>
              <a:t>Automatic parallelization: </a:t>
            </a:r>
            <a:r>
              <a:rPr lang="en-US" dirty="0" smtClean="0"/>
              <a:t>experimental</a:t>
            </a:r>
            <a:endParaRPr lang="en-US" dirty="0" smtClean="0"/>
          </a:p>
          <a:p>
            <a:pPr lvl="1"/>
            <a:r>
              <a:rPr lang="en-US" dirty="0" smtClean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github.com/gjbex/training-material/tree/master/Python/Cython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github.com/gjbex/training-material/tree/master/Python/Interfacing_C_C%2B%2B_Fortran</a:t>
            </a:r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$(OBJS)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.o: %.cxx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4284</TotalTime>
  <Words>9758</Words>
  <Application>Microsoft Office PowerPoint</Application>
  <PresentationFormat>On-screen Show (4:3)</PresentationFormat>
  <Paragraphs>2621</Paragraphs>
  <Slides>207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207</vt:i4>
      </vt:variant>
    </vt:vector>
  </HeadingPairs>
  <TitlesOfParts>
    <vt:vector size="216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Motivation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103</cp:revision>
  <dcterms:created xsi:type="dcterms:W3CDTF">2016-03-16T14:21:03Z</dcterms:created>
  <dcterms:modified xsi:type="dcterms:W3CDTF">2017-08-11T12:59:50Z</dcterms:modified>
</cp:coreProperties>
</file>