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73" r:id="rId15"/>
    <p:sldId id="274" r:id="rId16"/>
    <p:sldId id="275" r:id="rId17"/>
    <p:sldId id="276" r:id="rId18"/>
    <p:sldId id="277" r:id="rId19"/>
    <p:sldId id="278" r:id="rId20"/>
    <p:sldId id="286" r:id="rId21"/>
    <p:sldId id="283" r:id="rId22"/>
    <p:sldId id="269" r:id="rId23"/>
    <p:sldId id="279" r:id="rId24"/>
    <p:sldId id="280" r:id="rId25"/>
    <p:sldId id="281" r:id="rId26"/>
    <p:sldId id="285" r:id="rId27"/>
    <p:sldId id="284" r:id="rId28"/>
    <p:sldId id="271" r:id="rId2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880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93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22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50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7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1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237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20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816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7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48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5C77-BEE1-4DA0-9A20-2DDFB0AE2DEB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3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programming</a:t>
            </a:r>
            <a:br>
              <a:rPr lang="en-US" dirty="0" smtClean="0"/>
            </a:br>
            <a:r>
              <a:rPr lang="en-US" dirty="0" smtClean="0"/>
              <a:t>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geertjan.bex@uhasselt.be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02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455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</a:t>
            </a:r>
            <a:r>
              <a:rPr lang="en-US" dirty="0" smtClean="0"/>
              <a:t>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132856"/>
            <a:ext cx="42625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…</a:t>
            </a:r>
          </a:p>
          <a:p>
            <a:r>
              <a:rPr lang="nl-BE" dirty="0" err="1" smtClean="0"/>
              <a:t>comm</a:t>
            </a:r>
            <a:r>
              <a:rPr lang="nl-BE" dirty="0" smtClean="0"/>
              <a:t> = MPI.COMM_WORLD</a:t>
            </a:r>
          </a:p>
          <a:p>
            <a:r>
              <a:rPr lang="en-US" dirty="0" smtClean="0"/>
              <a:t>rank = </a:t>
            </a:r>
            <a:r>
              <a:rPr lang="en-US" dirty="0" err="1" smtClean="0"/>
              <a:t>comm.Get_rank</a:t>
            </a:r>
            <a:r>
              <a:rPr lang="en-US" dirty="0" smtClean="0"/>
              <a:t>()</a:t>
            </a:r>
            <a:endParaRPr lang="en-US" dirty="0" smtClean="0"/>
          </a:p>
          <a:p>
            <a:r>
              <a:rPr lang="en-US" dirty="0" smtClean="0"/>
              <a:t>sender = 1</a:t>
            </a:r>
          </a:p>
          <a:p>
            <a:r>
              <a:rPr lang="en-US" dirty="0" smtClean="0"/>
              <a:t>receiver = 2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if rank == sender: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send_buffer</a:t>
            </a:r>
            <a:r>
              <a:rPr lang="en-US" dirty="0" smtClean="0"/>
              <a:t> = 101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comm.send</a:t>
            </a:r>
            <a:r>
              <a:rPr lang="en-US" dirty="0" smtClean="0"/>
              <a:t>(</a:t>
            </a:r>
            <a:r>
              <a:rPr lang="en-US" dirty="0" err="1" smtClean="0"/>
              <a:t>send_buffer</a:t>
            </a:r>
            <a:r>
              <a:rPr lang="en-US" dirty="0" smtClean="0"/>
              <a:t>, </a:t>
            </a:r>
            <a:r>
              <a:rPr lang="en-US" dirty="0" err="1" smtClean="0"/>
              <a:t>dest</a:t>
            </a:r>
            <a:r>
              <a:rPr lang="en-US" dirty="0" smtClean="0"/>
              <a:t>=</a:t>
            </a:r>
            <a:r>
              <a:rPr lang="en-US" dirty="0" err="1" smtClean="0"/>
              <a:t>reciever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elif</a:t>
            </a:r>
            <a:r>
              <a:rPr lang="en-US" dirty="0" smtClean="0"/>
              <a:t> rank == receiver: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recv_buffer</a:t>
            </a:r>
            <a:r>
              <a:rPr lang="en-US" dirty="0" smtClean="0"/>
              <a:t> = </a:t>
            </a:r>
            <a:r>
              <a:rPr lang="en-US" dirty="0" err="1" smtClean="0"/>
              <a:t>comm.recv</a:t>
            </a:r>
            <a:r>
              <a:rPr lang="en-US" dirty="0" smtClean="0"/>
              <a:t>(source=sender)</a:t>
            </a:r>
            <a:endParaRPr lang="nl-BE" dirty="0"/>
          </a:p>
          <a:p>
            <a:r>
              <a:rPr lang="nl-BE" dirty="0" smtClean="0"/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3645024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sends to process 2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445224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2 receives from process 2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978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032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</p:spTree>
    <p:extLst>
      <p:ext uri="{BB962C8B-B14F-4D97-AF65-F5344CB8AC3E}">
        <p14:creationId xmlns:p14="http://schemas.microsoft.com/office/powerpoint/2010/main" val="70113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</a:t>
            </a:r>
            <a:r>
              <a:rPr lang="en-US" dirty="0" smtClean="0"/>
              <a:t>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</a:t>
            </a:r>
            <a:r>
              <a:rPr lang="en-US" dirty="0" smtClean="0"/>
              <a:t>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5940569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461880" y="2165955"/>
            <a:ext cx="25026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/>
              <a:t>potential for</a:t>
            </a:r>
            <a:br>
              <a:rPr lang="en-US" sz="2400" dirty="0" smtClean="0"/>
            </a:br>
            <a:r>
              <a:rPr lang="en-US" sz="2400" dirty="0" smtClean="0"/>
              <a:t>           </a:t>
            </a:r>
            <a:r>
              <a:rPr lang="en-US" sz="2400" dirty="0" smtClean="0"/>
              <a:t>deadlocks!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6961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ather</a:t>
            </a:r>
            <a:r>
              <a:rPr lang="en-US" dirty="0" smtClean="0"/>
              <a:t>: root </a:t>
            </a:r>
            <a:r>
              <a:rPr lang="en-US" dirty="0" smtClean="0"/>
              <a:t>retrieves </a:t>
            </a:r>
            <a:r>
              <a:rPr lang="en-US" dirty="0" smtClean="0"/>
              <a:t>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  <a:endParaRPr lang="en-US" dirty="0" smtClean="0"/>
          </a:p>
          <a:p>
            <a:r>
              <a:rPr lang="en-US" dirty="0" smtClean="0"/>
              <a:t>Synchronizes processes (MPI-2.2)</a:t>
            </a:r>
          </a:p>
          <a:p>
            <a:r>
              <a:rPr lang="en-US" dirty="0" smtClean="0"/>
              <a:t>Optimization opportunities for library </a:t>
            </a:r>
            <a:r>
              <a:rPr lang="en-US" dirty="0" smtClean="0"/>
              <a:t>implementations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390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</a:t>
            </a:r>
            <a:r>
              <a:rPr lang="en-US" dirty="0" err="1" smtClean="0"/>
              <a:t>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0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</a:t>
            </a:r>
            <a:r>
              <a:rPr lang="en-US" dirty="0" err="1" smtClean="0"/>
              <a:t>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963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</a:t>
            </a:r>
            <a:r>
              <a:rPr lang="en-US" dirty="0" err="1" smtClean="0"/>
              <a:t>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3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</a:t>
            </a:r>
            <a:r>
              <a:rPr lang="en-US" dirty="0" err="1" smtClean="0"/>
              <a:t>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30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</a:t>
            </a:r>
            <a:r>
              <a:rPr lang="en-US" dirty="0" err="1" smtClean="0"/>
              <a:t>educe</a:t>
            </a:r>
            <a:r>
              <a:rPr lang="en-US" dirty="0" smtClean="0"/>
              <a:t> </a:t>
            </a:r>
            <a:r>
              <a:rPr lang="en-US" dirty="0" smtClean="0"/>
              <a:t>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</p:spTree>
    <p:extLst>
      <p:ext uri="{BB962C8B-B14F-4D97-AF65-F5344CB8AC3E}">
        <p14:creationId xmlns:p14="http://schemas.microsoft.com/office/powerpoint/2010/main" val="29712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644008" y="5805264"/>
            <a:ext cx="3980807" cy="923330"/>
            <a:chOff x="3356739" y="1923572"/>
            <a:chExt cx="3980807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 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dirty="0" smtClean="0"/>
              <a:t>n (from </a:t>
            </a:r>
            <a:r>
              <a:rPr lang="en-US" dirty="0" err="1" smtClean="0"/>
              <a:t>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 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24944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46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 overhead</a:t>
            </a:r>
            <a:endParaRPr lang="en-US" dirty="0" smtClean="0"/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array,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efficient</a:t>
            </a:r>
          </a:p>
          <a:p>
            <a:pPr lvl="1"/>
            <a:r>
              <a:rPr lang="en-US" dirty="0" smtClean="0"/>
              <a:t>cons: somewhat more involved API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904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</a:t>
            </a:r>
            <a:r>
              <a:rPr lang="en-US" dirty="0" err="1" smtClean="0"/>
              <a:t>cartesian</a:t>
            </a:r>
            <a:r>
              <a:rPr lang="en-US" dirty="0" smtClean="0"/>
              <a:t> </a:t>
            </a:r>
            <a:r>
              <a:rPr lang="en-US" dirty="0" smtClean="0"/>
              <a:t>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68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 I/O</a:t>
            </a:r>
          </a:p>
          <a:p>
            <a:pPr lvl="1"/>
            <a:r>
              <a:rPr lang="en-US" dirty="0" smtClean="0"/>
              <a:t>one process reads, distributes data</a:t>
            </a:r>
            <a:br>
              <a:rPr lang="en-US" dirty="0" smtClean="0"/>
            </a:br>
            <a:r>
              <a:rPr lang="en-US" dirty="0" smtClean="0"/>
              <a:t>one process collects data, writes</a:t>
            </a:r>
          </a:p>
          <a:p>
            <a:pPr lvl="1"/>
            <a:r>
              <a:rPr lang="en-US" dirty="0" smtClean="0"/>
              <a:t>all processes read their data</a:t>
            </a:r>
            <a:br>
              <a:rPr lang="en-US" dirty="0" smtClean="0"/>
            </a:br>
            <a:r>
              <a:rPr lang="en-US" dirty="0" smtClean="0"/>
              <a:t>all processes write their data</a:t>
            </a:r>
          </a:p>
          <a:p>
            <a:r>
              <a:rPr lang="en-US" dirty="0" smtClean="0"/>
              <a:t>Parallel </a:t>
            </a:r>
            <a:r>
              <a:rPr lang="en-US" dirty="0" err="1" smtClean="0"/>
              <a:t>filesystem</a:t>
            </a:r>
            <a:r>
              <a:rPr lang="en-US" dirty="0" smtClean="0"/>
              <a:t>, e.g., GPFS, </a:t>
            </a:r>
            <a:r>
              <a:rPr lang="en-US" dirty="0" err="1" smtClean="0"/>
              <a:t>lustre</a:t>
            </a:r>
            <a:r>
              <a:rPr lang="en-US" dirty="0" smtClean="0"/>
              <a:t>, PNFS</a:t>
            </a:r>
          </a:p>
          <a:p>
            <a:r>
              <a:rPr lang="en-US" dirty="0" smtClean="0"/>
              <a:t>Similar to communication</a:t>
            </a:r>
          </a:p>
          <a:p>
            <a:pPr lvl="1"/>
            <a:r>
              <a:rPr lang="en-US" dirty="0" smtClean="0"/>
              <a:t>receive message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read data</a:t>
            </a:r>
          </a:p>
          <a:p>
            <a:pPr lvl="1"/>
            <a:r>
              <a:rPr lang="en-US" dirty="0" smtClean="0"/>
              <a:t>send message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write data</a:t>
            </a:r>
          </a:p>
        </p:txBody>
      </p:sp>
    </p:spTree>
    <p:extLst>
      <p:ext uri="{BB962C8B-B14F-4D97-AF65-F5344CB8AC3E}">
        <p14:creationId xmlns:p14="http://schemas.microsoft.com/office/powerpoint/2010/main" val="32169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</a:t>
            </a:r>
          </a:p>
          <a:p>
            <a:r>
              <a:rPr lang="en-US" dirty="0" smtClean="0"/>
              <a:t>Many more collectives (why?)</a:t>
            </a:r>
          </a:p>
          <a:p>
            <a:r>
              <a:rPr lang="en-US" dirty="0"/>
              <a:t>Non-blocking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Hybrid </a:t>
            </a:r>
            <a:r>
              <a:rPr lang="en-US" dirty="0" err="1" smtClean="0"/>
              <a:t>OpenMP</a:t>
            </a:r>
            <a:r>
              <a:rPr lang="en-US" dirty="0" smtClean="0"/>
              <a:t>/MPI, MPI shared memory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28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pPr lvl="1"/>
            <a:r>
              <a:rPr lang="en-US" dirty="0" smtClean="0"/>
              <a:t>MPI shared memory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0639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Nice, versatile programming model </a:t>
            </a:r>
            <a:endParaRPr lang="en-US" dirty="0" smtClean="0"/>
          </a:p>
          <a:p>
            <a:r>
              <a:rPr lang="en-US" dirty="0" smtClean="0"/>
              <a:t>MPI has very extensive specification</a:t>
            </a:r>
          </a:p>
          <a:p>
            <a:pPr lvl="1"/>
            <a:r>
              <a:rPr lang="en-US" dirty="0" smtClean="0"/>
              <a:t>Freely available as PDF</a:t>
            </a:r>
          </a:p>
          <a:p>
            <a:pPr lvl="1"/>
            <a:r>
              <a:rPr lang="en-US" dirty="0" smtClean="0"/>
              <a:t>Easy to read, many examples</a:t>
            </a:r>
          </a:p>
          <a:p>
            <a:r>
              <a:rPr lang="en-US" dirty="0" smtClean="0"/>
              <a:t>Many nitty-gritty details</a:t>
            </a:r>
          </a:p>
          <a:p>
            <a:pPr lvl="1"/>
            <a:r>
              <a:rPr lang="en-US" dirty="0" smtClean="0"/>
              <a:t>Important for efficiency</a:t>
            </a:r>
          </a:p>
        </p:txBody>
      </p:sp>
    </p:spTree>
    <p:extLst>
      <p:ext uri="{BB962C8B-B14F-4D97-AF65-F5344CB8AC3E}">
        <p14:creationId xmlns:p14="http://schemas.microsoft.com/office/powerpoint/2010/main" val="93262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4448"/>
              </p:ext>
            </p:extLst>
          </p:nvPr>
        </p:nvGraphicFramePr>
        <p:xfrm>
          <a:off x="1524000" y="1397000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Latency (cycles)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Pipelined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arithmetic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64-bit 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, division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 20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L3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miss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100-300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OpenMP</a:t>
                      </a:r>
                      <a:r>
                        <a:rPr lang="en-US" dirty="0" smtClean="0"/>
                        <a:t> barrier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300-30,000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infiniband</a:t>
                      </a:r>
                      <a:r>
                        <a:rPr lang="en-US" baseline="0" dirty="0" smtClean="0"/>
                        <a:t> 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2,500-5,000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HDD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10,000,000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4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9184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3601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954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4963" y="5301208"/>
            <a:ext cx="18389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4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en-US" dirty="0" smtClean="0"/>
              <a:t>1, inclusive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13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8951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 from 3 out of 4!</a:t>
            </a:r>
          </a:p>
          <a:p>
            <a:r>
              <a:rPr lang="en-US" dirty="0" smtClean="0"/>
              <a:t>hello from 0 out of 4!</a:t>
            </a:r>
          </a:p>
          <a:p>
            <a:r>
              <a:rPr lang="en-US" dirty="0"/>
              <a:t>hello from 2 out of 4!</a:t>
            </a:r>
          </a:p>
          <a:p>
            <a:r>
              <a:rPr lang="en-US" dirty="0" smtClean="0"/>
              <a:t>4 processes</a:t>
            </a:r>
          </a:p>
          <a:p>
            <a:r>
              <a:rPr lang="en-US" dirty="0" smtClean="0"/>
              <a:t>hello from 1 out of 4!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8452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</a:t>
            </a:r>
          </a:p>
        </p:txBody>
      </p:sp>
    </p:spTree>
    <p:extLst>
      <p:ext uri="{BB962C8B-B14F-4D97-AF65-F5344CB8AC3E}">
        <p14:creationId xmlns:p14="http://schemas.microsoft.com/office/powerpoint/2010/main" val="54591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8053</TotalTime>
  <Words>1129</Words>
  <Application>Microsoft Office PowerPoint</Application>
  <PresentationFormat>On-screen Show (4:3)</PresentationFormat>
  <Paragraphs>331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Distributed programming using mpi4py</vt:lpstr>
      <vt:lpstr>Motivation</vt:lpstr>
      <vt:lpstr>What is MPI?</vt:lpstr>
      <vt:lpstr>Usage of MPI</vt:lpstr>
      <vt:lpstr>Hardware characteristics</vt:lpstr>
      <vt:lpstr>Hello world</vt:lpstr>
      <vt:lpstr>Communicators</vt:lpstr>
      <vt:lpstr>Hello again</vt:lpstr>
      <vt:lpstr>Programming model</vt:lpstr>
      <vt:lpstr>Communication</vt:lpstr>
      <vt:lpstr>Peer to peer: Python objects</vt:lpstr>
      <vt:lpstr>Anatomy of comm.send/comm.recv</vt:lpstr>
      <vt:lpstr>Semantics of comm.send/comm.recv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 </vt:lpstr>
      <vt:lpstr>Data types</vt:lpstr>
      <vt:lpstr>Topology</vt:lpstr>
      <vt:lpstr>MPI I/O</vt:lpstr>
      <vt:lpstr>Much more…</vt:lpstr>
      <vt:lpstr>Pitfalls</vt:lpstr>
      <vt:lpstr>Conclusions</vt:lpstr>
      <vt:lpstr>Latencies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programming using MPI</dc:title>
  <dc:creator>Geert Jan Bex</dc:creator>
  <cp:lastModifiedBy>Geert Jan Bex</cp:lastModifiedBy>
  <cp:revision>71</cp:revision>
  <dcterms:created xsi:type="dcterms:W3CDTF">2013-11-27T17:13:26Z</dcterms:created>
  <dcterms:modified xsi:type="dcterms:W3CDTF">2016-01-25T20:34:11Z</dcterms:modified>
</cp:coreProperties>
</file>