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7" r:id="rId2"/>
    <p:sldId id="293" r:id="rId3"/>
    <p:sldId id="295" r:id="rId4"/>
    <p:sldId id="282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84" r:id="rId19"/>
    <p:sldId id="272" r:id="rId20"/>
    <p:sldId id="277" r:id="rId21"/>
    <p:sldId id="273" r:id="rId22"/>
    <p:sldId id="279" r:id="rId23"/>
    <p:sldId id="280" r:id="rId24"/>
    <p:sldId id="278" r:id="rId25"/>
    <p:sldId id="288" r:id="rId26"/>
    <p:sldId id="296" r:id="rId27"/>
    <p:sldId id="285" r:id="rId28"/>
    <p:sldId id="275" r:id="rId29"/>
    <p:sldId id="291" r:id="rId30"/>
    <p:sldId id="290" r:id="rId31"/>
    <p:sldId id="289" r:id="rId32"/>
    <p:sldId id="281" r:id="rId33"/>
    <p:sldId id="304" r:id="rId34"/>
    <p:sldId id="305" r:id="rId35"/>
    <p:sldId id="298" r:id="rId36"/>
    <p:sldId id="299" r:id="rId37"/>
    <p:sldId id="300" r:id="rId38"/>
    <p:sldId id="301" r:id="rId39"/>
    <p:sldId id="302" r:id="rId40"/>
    <p:sldId id="287" r:id="rId41"/>
    <p:sldId id="292" r:id="rId42"/>
    <p:sldId id="286" r:id="rId43"/>
    <p:sldId id="297" r:id="rId44"/>
    <p:sldId id="271" r:id="rId45"/>
    <p:sldId id="283" r:id="rId4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</p14:sldIdLst>
        </p14:section>
        <p14:section name="introduction" id="{50D0C955-0358-493A-B4D9-DD93B5042F1A}">
          <p14:sldIdLst>
            <p14:sldId id="293"/>
            <p14:sldId id="295"/>
            <p14:sldId id="28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4064"/>
        <c:axId val="26026416"/>
      </c:scatterChart>
      <c:valAx>
        <c:axId val="2602406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6026416"/>
        <c:crosses val="autoZero"/>
        <c:crossBetween val="midCat"/>
        <c:majorUnit val="4"/>
        <c:minorUnit val="4"/>
      </c:valAx>
      <c:valAx>
        <c:axId val="2602641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406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3672"/>
        <c:axId val="26026024"/>
      </c:scatterChart>
      <c:valAx>
        <c:axId val="2602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6026024"/>
        <c:crosses val="autoZero"/>
        <c:crossBetween val="midCat"/>
        <c:majorUnit val="4"/>
        <c:minorUnit val="4"/>
      </c:valAx>
      <c:valAx>
        <c:axId val="260260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367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4848"/>
        <c:axId val="26024456"/>
      </c:scatterChart>
      <c:valAx>
        <c:axId val="2602484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6024456"/>
        <c:crosses val="autoZero"/>
        <c:crossBetween val="midCat"/>
        <c:minorUnit val="4"/>
      </c:valAx>
      <c:valAx>
        <c:axId val="26024456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4848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5240"/>
        <c:axId val="26025632"/>
      </c:scatterChart>
      <c:valAx>
        <c:axId val="260252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6025632"/>
        <c:crosses val="autoZero"/>
        <c:crossBetween val="midCat"/>
        <c:majorUnit val="4"/>
      </c:valAx>
      <c:valAx>
        <c:axId val="26025632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524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27592"/>
        <c:axId val="26028376"/>
      </c:scatterChart>
      <c:valAx>
        <c:axId val="260275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6028376"/>
        <c:crosses val="autoZero"/>
        <c:crossBetween val="midCat"/>
        <c:majorUnit val="4"/>
        <c:minorUnit val="4"/>
      </c:valAx>
      <c:valAx>
        <c:axId val="2602837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27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2017-08-30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30/08/2017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30/08/2017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30/08/2017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30/08/2017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30/08/2017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30/08/2017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more complex phenomena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130 GB/s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QPI incurs 10 % loss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average: 3 MB/core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 kb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256 kb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 </a:t>
              </a:r>
              <a:r>
                <a:rPr lang="en-US" dirty="0"/>
                <a:t>M</a:t>
              </a:r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L1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L2</a:t>
              </a:r>
              <a:endParaRPr lang="en-US" sz="2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f(a[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64 byte at once:</a:t>
            </a:r>
            <a:br>
              <a:rPr lang="en-US" dirty="0" smtClean="0"/>
            </a:br>
            <a:r>
              <a:rPr lang="en-US" dirty="0" smtClean="0"/>
              <a:t>RAM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cache line</a:t>
            </a:r>
          </a:p>
          <a:p>
            <a:pPr lvl="1"/>
            <a:r>
              <a:rPr lang="en-US" dirty="0" smtClean="0"/>
              <a:t>8 double or 16 single precision</a:t>
            </a:r>
          </a:p>
          <a:p>
            <a:r>
              <a:rPr lang="en-US" dirty="0" smtClean="0"/>
              <a:t>Data structure layout is critical!</a:t>
            </a:r>
          </a:p>
          <a:p>
            <a:pPr lvl="1"/>
            <a:r>
              <a:rPr lang="en-US" dirty="0" smtClean="0"/>
              <a:t>access to contiguous data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a[i-1]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</a:t>
              </a:r>
              <a:r>
                <a:rPr lang="en-US" dirty="0" err="1" smtClean="0"/>
                <a:t>i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a[i+1]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a[i+7]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a[i+8]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exploited: effective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ym typeface="Symbol" panose="05050102010706020507" pitchFamily="18" charset="2"/>
              </a:rPr>
              <a:t> </a:t>
            </a:r>
            <a:r>
              <a:rPr lang="en-US" sz="2000" dirty="0" smtClean="0"/>
              <a:t>memory bandwidth/8 or 16</a:t>
            </a:r>
          </a:p>
          <a:p>
            <a:r>
              <a:rPr lang="en-US" sz="2000" dirty="0" smtClean="0">
                <a:sym typeface="Symbol" panose="05050102010706020507" pitchFamily="18" charset="2"/>
              </a:rPr>
              <a:t>     </a:t>
            </a:r>
            <a:r>
              <a:rPr lang="en-US" sz="2000" dirty="0" smtClean="0"/>
              <a:t>cache size/8 or 16</a:t>
            </a:r>
            <a:endParaRPr lang="en-US" sz="2000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 timings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stride 16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almost</a:t>
              </a:r>
              <a:br>
                <a:rPr lang="en-US" sz="2400" dirty="0" smtClean="0"/>
              </a:br>
              <a:r>
                <a:rPr lang="en-US" sz="2400" dirty="0" smtClean="0"/>
                <a:t>equal time!</a:t>
              </a:r>
              <a:endParaRPr lang="en-US" sz="24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memory bound,</a:t>
            </a:r>
          </a:p>
          <a:p>
            <a:r>
              <a:rPr lang="en-US" sz="2400" dirty="0" smtClean="0"/>
              <a:t>equal number</a:t>
            </a:r>
          </a:p>
          <a:p>
            <a:r>
              <a:rPr lang="en-US" sz="2400" dirty="0" smtClean="0"/>
              <a:t>of cache lines</a:t>
            </a:r>
          </a:p>
          <a:p>
            <a:r>
              <a:rPr lang="en-US" sz="2400" dirty="0" smtClean="0"/>
              <a:t>to fetch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less work, less</a:t>
              </a:r>
              <a:br>
                <a:rPr lang="en-US" sz="2400" dirty="0" smtClean="0"/>
              </a:br>
              <a:r>
                <a:rPr lang="en-US" sz="2400" dirty="0" smtClean="0"/>
                <a:t>cache lines to fetch</a:t>
              </a:r>
              <a:endParaRPr lang="en-US" sz="24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of 2D/3D/… arrays</a:t>
            </a:r>
          </a:p>
          <a:p>
            <a:pPr lvl="1"/>
            <a:r>
              <a:rPr lang="en-US" dirty="0" smtClean="0"/>
              <a:t>by row: C/C++</a:t>
            </a:r>
          </a:p>
          <a:p>
            <a:pPr lvl="1"/>
            <a:r>
              <a:rPr lang="en-US" dirty="0" smtClean="0"/>
              <a:t>by column: Fortran,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1,2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1,3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2,3</a:t>
                </a:r>
                <a:endParaRPr lang="en-US" baseline="-25000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2,1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1,1</a:t>
                </a:r>
                <a:endParaRPr lang="en-US" baseline="-250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2,1</a:t>
                </a:r>
                <a:endParaRPr lang="en-US" baseline="-25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3,1</a:t>
                </a:r>
                <a:endParaRPr lang="en-US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2,2</a:t>
                </a:r>
                <a:endParaRPr lang="en-US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r>
                  <a:rPr lang="en-US" baseline="-25000" dirty="0" smtClean="0"/>
                  <a:t>3,2</a:t>
                </a:r>
                <a:endParaRPr lang="en-US" baseline="-25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1,2</a:t>
              </a:r>
              <a:endParaRPr lang="en-US" baseline="-25000" dirty="0"/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row-major</a:t>
              </a:r>
              <a:endParaRPr lang="en-US" sz="2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column-major</a:t>
              </a:r>
              <a:endParaRPr lang="en-US" sz="24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Access in "wrong" order:</a:t>
            </a:r>
            <a:br>
              <a:rPr lang="en-US" sz="2400" dirty="0" smtClean="0"/>
            </a:br>
            <a:r>
              <a:rPr lang="en-US" sz="2400" dirty="0" smtClean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AoS</a:t>
            </a:r>
            <a:r>
              <a:rPr lang="en-US" dirty="0" smtClean="0"/>
              <a:t> versus </a:t>
            </a:r>
            <a:r>
              <a:rPr lang="en-US" dirty="0" err="1" smtClean="0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of </a:t>
            </a:r>
            <a:r>
              <a:rPr lang="en-US" dirty="0" err="1" smtClean="0"/>
              <a:t>Structs</a:t>
            </a:r>
            <a:r>
              <a:rPr lang="en-US" dirty="0" smtClean="0"/>
              <a:t> versus </a:t>
            </a:r>
            <a:r>
              <a:rPr lang="en-US" dirty="0" err="1" smtClean="0"/>
              <a:t>Struct</a:t>
            </a:r>
            <a:r>
              <a:rPr lang="en-US" dirty="0" smtClean="0"/>
              <a:t> of Arrays?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i+2</a:t>
                </a:r>
                <a:endParaRPr lang="en-US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cache line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z</a:t>
                </a:r>
                <a:r>
                  <a:rPr lang="en-US" baseline="-25000" dirty="0" err="1" smtClean="0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i+1</a:t>
                </a:r>
                <a:endParaRPr lang="en-US" baseline="-250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baseline="-25000" dirty="0" smtClean="0"/>
                  <a:t>i</a:t>
                </a:r>
                <a:endParaRPr lang="en-US" baseline="-25000" dirty="0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May transport useless </a:t>
            </a:r>
            <a:r>
              <a:rPr lang="nl-BE" sz="2000" dirty="0" smtClean="0"/>
              <a:t>data:</a:t>
            </a:r>
            <a:br>
              <a:rPr lang="nl-BE" sz="2000" dirty="0" smtClean="0"/>
            </a:br>
            <a:r>
              <a:rPr lang="nl-BE" sz="2000" dirty="0" smtClean="0"/>
              <a:t>performance </a:t>
            </a:r>
            <a:r>
              <a:rPr lang="nl-BE" sz="2000" dirty="0" err="1" smtClean="0"/>
              <a:t>degradation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en-US" dirty="0" smtClean="0"/>
              <a:t>ower bits of memory address: slot in cache</a:t>
            </a:r>
          </a:p>
          <a:p>
            <a:r>
              <a:rPr lang="en-US" dirty="0" smtClean="0"/>
              <a:t>L2: 8-way associative, 256 kb</a:t>
            </a:r>
          </a:p>
          <a:p>
            <a:pPr lvl="1"/>
            <a:r>
              <a:rPr lang="en-US" dirty="0" smtClean="0"/>
              <a:t>cache line: 64 byte, so 262144/64 = 4096 slots</a:t>
            </a:r>
          </a:p>
          <a:p>
            <a:pPr lvl="1"/>
            <a:r>
              <a:rPr lang="en-US" dirty="0" smtClean="0"/>
              <a:t>8-way, so 4096/8 = 512 sets, 8 slots each</a:t>
            </a:r>
          </a:p>
          <a:p>
            <a:pPr lvl="1"/>
            <a:r>
              <a:rPr lang="en-US" dirty="0" smtClean="0"/>
              <a:t>when slots are full, eviction from cache, so data 512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 smtClean="0"/>
              <a:t>L1/L2: 8-way associative</a:t>
            </a:r>
            <a:br>
              <a:rPr lang="en-US" dirty="0" smtClean="0"/>
            </a:br>
            <a:r>
              <a:rPr lang="en-US" dirty="0" smtClean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Cache info: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Avoid 2D/3D arrays</a:t>
            </a:r>
            <a:br>
              <a:rPr lang="en-US" sz="2800" dirty="0" smtClean="0"/>
            </a:br>
            <a:r>
              <a:rPr lang="en-US" sz="2800" dirty="0" smtClean="0"/>
              <a:t>with sizes 2</a:t>
            </a:r>
            <a:r>
              <a:rPr lang="en-US" sz="2800" i="1" baseline="30000" dirty="0" smtClean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operation done on registers</a:t>
            </a:r>
          </a:p>
          <a:p>
            <a:r>
              <a:rPr lang="en-US" dirty="0" smtClean="0"/>
              <a:t>Vector registers for floating point operands:</a:t>
            </a:r>
            <a:br>
              <a:rPr lang="en-US" dirty="0" smtClean="0"/>
            </a:br>
            <a:r>
              <a:rPr lang="en-US" dirty="0" smtClean="0"/>
              <a:t>256 bit wide</a:t>
            </a:r>
          </a:p>
          <a:p>
            <a:pPr lvl="1"/>
            <a:r>
              <a:rPr lang="en-US" dirty="0" smtClean="0"/>
              <a:t>4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8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8913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double precision: 4 registers  × 2.5</a:t>
            </a:r>
            <a:r>
              <a:rPr lang="en-US" sz="2400" baseline="30000" dirty="0" smtClean="0"/>
              <a:t>.</a:t>
            </a:r>
            <a:r>
              <a:rPr lang="en-US" sz="2400" dirty="0" smtClean="0"/>
              <a:t>10</a:t>
            </a:r>
            <a:r>
              <a:rPr lang="en-US" sz="2400" baseline="30000" dirty="0" smtClean="0"/>
              <a:t>9</a:t>
            </a:r>
            <a:r>
              <a:rPr lang="en-US" sz="2400" dirty="0" smtClean="0"/>
              <a:t> additions </a:t>
            </a:r>
            <a:r>
              <a:rPr lang="en-US" sz="2400" dirty="0"/>
              <a:t>×</a:t>
            </a:r>
            <a:r>
              <a:rPr lang="en-US" sz="2400" dirty="0" smtClean="0"/>
              <a:t> 18 cores </a:t>
            </a:r>
            <a:r>
              <a:rPr lang="en-US" sz="2400" dirty="0"/>
              <a:t>×</a:t>
            </a:r>
            <a:r>
              <a:rPr lang="en-US" sz="2400" dirty="0" smtClean="0"/>
              <a:t> 2 sockets</a:t>
            </a:r>
            <a:br>
              <a:rPr lang="en-US" sz="2400" dirty="0" smtClean="0"/>
            </a:br>
            <a:r>
              <a:rPr lang="en-US" sz="2400" dirty="0" smtClean="0"/>
              <a:t>                                = 360 GFLOPS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Theoretical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peak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</a:t>
            </a:r>
            <a:r>
              <a:rPr lang="en-US" dirty="0" err="1" smtClean="0"/>
              <a:t>vectorized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not be </a:t>
            </a:r>
            <a:r>
              <a:rPr lang="en-US" dirty="0" err="1" smtClean="0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 iterations are</a:t>
            </a:r>
            <a:br>
              <a:rPr lang="en-US" sz="2400" dirty="0" smtClean="0"/>
            </a:br>
            <a:r>
              <a:rPr lang="en-US" sz="2400" dirty="0" smtClean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/>
              <a:t> depends</a:t>
            </a:r>
            <a:br>
              <a:rPr lang="en-US" sz="2400" dirty="0" smtClean="0"/>
            </a:br>
            <a:r>
              <a:rPr lang="en-US" sz="2400" dirty="0" smtClean="0"/>
              <a:t>on iteration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good, old days…</a:t>
            </a:r>
          </a:p>
          <a:p>
            <a:pPr lvl="1"/>
            <a:r>
              <a:rPr lang="en-US" dirty="0" smtClean="0"/>
              <a:t>CPU clock frequency increased:</a:t>
            </a:r>
            <a:br>
              <a:rPr lang="en-US" dirty="0" smtClean="0"/>
            </a:br>
            <a:r>
              <a:rPr lang="en-US" dirty="0" smtClean="0"/>
              <a:t>performance was free lunch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Heat dissipation</a:t>
            </a:r>
          </a:p>
          <a:p>
            <a:pPr lvl="1"/>
            <a:r>
              <a:rPr lang="en-US" dirty="0" smtClean="0"/>
              <a:t>Power efficiency</a:t>
            </a:r>
          </a:p>
          <a:p>
            <a:r>
              <a:rPr lang="en-US" dirty="0" smtClean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"The </a:t>
            </a:r>
            <a:r>
              <a:rPr lang="en-US" sz="2800" dirty="0"/>
              <a:t>number of transistors in a dense integrated circuit doubles approximately every two </a:t>
            </a:r>
            <a:r>
              <a:rPr lang="en-US" sz="2800" dirty="0" smtClean="0"/>
              <a:t>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GCC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–march=corei7-avx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for feedback, use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Intel compiler family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 smtClean="0"/>
              <a:t>for feedback, use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Help compiler using,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314219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Timings are unit-less</a:t>
            </a:r>
            <a:br>
              <a:rPr lang="en-US" sz="2400" dirty="0" smtClean="0"/>
            </a:br>
            <a:r>
              <a:rPr lang="en-US" sz="2400" dirty="0" smtClean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Intel compilers 16.x are </a:t>
            </a:r>
            <a:r>
              <a:rPr lang="en-US" sz="2400" i="1" dirty="0" smtClean="0"/>
              <a:t>very</a:t>
            </a:r>
            <a:r>
              <a:rPr lang="en-US" sz="2400" dirty="0" smtClean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Haswell, Broadwell CPUs: AVX2 instruction set</a:t>
            </a:r>
          </a:p>
          <a:p>
            <a:pPr lvl="1"/>
            <a:r>
              <a:rPr lang="en-US" dirty="0" smtClean="0"/>
              <a:t>Fused multiply/add: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 smtClean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Integer vector registers: 256 bit wide</a:t>
            </a:r>
          </a:p>
          <a:p>
            <a:pPr lvl="1"/>
            <a:r>
              <a:rPr lang="en-US" dirty="0" smtClean="0"/>
              <a:t>Extra operations for cryptography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Streaming: 1 addition </a:t>
            </a:r>
            <a:r>
              <a:rPr lang="en-US" sz="2400" b="1" i="1" dirty="0" smtClean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1 multiplication/cycle!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AVX-512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Skylake</a:t>
            </a:r>
            <a:r>
              <a:rPr lang="en-US" dirty="0" smtClean="0"/>
              <a:t> CPUs: vector </a:t>
            </a:r>
            <a:r>
              <a:rPr lang="en-US" dirty="0" smtClean="0"/>
              <a:t>registers for floating point operands:</a:t>
            </a:r>
            <a:br>
              <a:rPr lang="en-US" dirty="0" smtClean="0"/>
            </a:br>
            <a:r>
              <a:rPr lang="en-US" dirty="0" smtClean="0"/>
              <a:t>512 bit wide</a:t>
            </a:r>
          </a:p>
          <a:p>
            <a:pPr lvl="1"/>
            <a:r>
              <a:rPr lang="en-US" dirty="0"/>
              <a:t>8</a:t>
            </a:r>
            <a:r>
              <a:rPr lang="en-US" dirty="0" smtClean="0"/>
              <a:t> double precision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16 single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8 concurrent operations</a:t>
              </a:r>
              <a:endParaRPr lang="en-US" sz="2800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16 concurrent operations</a:t>
              </a:r>
              <a:endParaRPr lang="en-US" sz="28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Even more worth to recompile!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 smtClean="0"/>
              <a:t>GCC </a:t>
            </a:r>
            <a:r>
              <a:rPr lang="en-US" dirty="0" err="1" smtClean="0"/>
              <a:t>gcc</a:t>
            </a:r>
            <a:r>
              <a:rPr lang="en-US" dirty="0" smtClean="0"/>
              <a:t>/g++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Promoted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All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compilers: aggressive optimization</a:t>
            </a:r>
          </a:p>
          <a:p>
            <a:pPr lvl="1"/>
            <a:r>
              <a:rPr lang="en-US" dirty="0" smtClean="0"/>
              <a:t>Even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 smtClean="0"/>
              <a:t>Reordering of operations/operands</a:t>
            </a:r>
          </a:p>
          <a:p>
            <a:pPr lvl="2"/>
            <a:r>
              <a:rPr lang="en-US" dirty="0" smtClean="0"/>
              <a:t>May impact precision</a:t>
            </a:r>
          </a:p>
          <a:p>
            <a:pPr lvl="1"/>
            <a:r>
              <a:rPr lang="en-US" dirty="0" smtClean="0"/>
              <a:t>Verify results with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Multithreading: false sharing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lines,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a[i-1]</a:t>
              </a:r>
              <a:endParaRPr lang="en-US" sz="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a[i+8]</a:t>
              </a:r>
              <a:endParaRPr lang="en-US" sz="8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1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</a:t>
              </a:r>
              <a:r>
                <a:rPr lang="en-US" sz="800" dirty="0" err="1" smtClean="0"/>
                <a:t>i</a:t>
              </a:r>
              <a:r>
                <a:rPr lang="en-US" sz="800" dirty="0" smtClean="0"/>
                <a:t>]</a:t>
              </a:r>
              <a:endParaRPr lang="en-US" sz="8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a[i+1]</a:t>
              </a:r>
              <a:endParaRPr lang="en-US" sz="8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a[i+7]</a:t>
              </a:r>
              <a:endParaRPr lang="en-US" sz="800" dirty="0"/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…</a:t>
              </a:r>
              <a:endParaRPr lang="en-US" sz="800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cache consistency:</a:t>
            </a:r>
          </a:p>
          <a:p>
            <a:r>
              <a:rPr lang="en-US" sz="2000" dirty="0" smtClean="0"/>
              <a:t>MESI protocol</a:t>
            </a:r>
            <a:endParaRPr lang="en-US" sz="2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modified</a:t>
            </a:r>
            <a:endParaRPr lang="en-US" dirty="0"/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5060118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invalid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news and good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Bad news: performance</a:t>
            </a:r>
          </a:p>
          <a:p>
            <a:pPr lvl="1"/>
            <a:r>
              <a:rPr lang="en-US" dirty="0" smtClean="0"/>
              <a:t>degraded by 1.5 to 4</a:t>
            </a:r>
          </a:p>
          <a:p>
            <a:pPr lvl="1"/>
            <a:r>
              <a:rPr lang="en-US" dirty="0" smtClean="0"/>
              <a:t>can be hard to spot, e.g., global variables close in memory</a:t>
            </a:r>
          </a:p>
          <a:p>
            <a:r>
              <a:rPr lang="en-US" dirty="0" smtClean="0"/>
              <a:t>Good news: compilers</a:t>
            </a:r>
          </a:p>
          <a:p>
            <a:pPr lvl="1"/>
            <a:r>
              <a:rPr lang="en-US" dirty="0" smtClean="0"/>
              <a:t>compilers detect many cases, make variables implicitly thread-private</a:t>
            </a:r>
          </a:p>
          <a:p>
            <a:pPr lvl="1"/>
            <a:r>
              <a:rPr lang="en-US" dirty="0" smtClean="0"/>
              <a:t>GCC: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 or more</a:t>
            </a:r>
          </a:p>
          <a:p>
            <a:pPr lvl="1"/>
            <a:r>
              <a:rPr lang="en-US" dirty="0" smtClean="0"/>
              <a:t>Intel: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 smtClean="0"/>
              <a:t> or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compiler won't always remedy,</a:t>
            </a:r>
          </a:p>
          <a:p>
            <a:pPr algn="ctr"/>
            <a:r>
              <a:rPr lang="en-US" sz="2400" dirty="0" smtClean="0"/>
              <a:t>so avoid false sharing!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thread-local variables/copies when possible</a:t>
            </a:r>
          </a:p>
          <a:p>
            <a:r>
              <a:rPr lang="en-US" dirty="0" smtClean="0"/>
              <a:t>Align C global variables at cache boundaries,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counter_t1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Align Fortran variables at cache boundaries (Intel only), e.g.,</a:t>
            </a:r>
            <a:br>
              <a:rPr lang="en-US" dirty="0" smtClean="0"/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 smtClean="0"/>
              <a:t>Pad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to multiples of cache line length, e.g.,</a:t>
            </a:r>
            <a:br>
              <a:rPr lang="en-US" dirty="0" smtClean="0"/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attribute__((aligned(64)));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 smtClean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avoid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 smtClean="0">
                <a:cs typeface="Courier New" panose="02070309020205020404" pitchFamily="49" charset="0"/>
              </a:rPr>
              <a:t>, but use compiler flag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Cost: larger memory footprint!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vectorization</a:t>
            </a:r>
          </a:p>
          <a:p>
            <a:pPr lvl="2"/>
            <a:r>
              <a:rPr lang="en-US" dirty="0" smtClean="0"/>
              <a:t>compiler flags, programmer can/should help</a:t>
            </a:r>
          </a:p>
          <a:p>
            <a:pPr lvl="1"/>
            <a:r>
              <a:rPr lang="en-US" dirty="0" smtClean="0"/>
              <a:t>multicore</a:t>
            </a:r>
          </a:p>
          <a:p>
            <a:pPr lvl="2"/>
            <a:r>
              <a:rPr lang="en-US" dirty="0" err="1" smtClean="0"/>
              <a:t>OpenMP</a:t>
            </a:r>
            <a:r>
              <a:rPr lang="en-US" dirty="0" smtClean="0"/>
              <a:t>/</a:t>
            </a:r>
            <a:r>
              <a:rPr lang="en-US" dirty="0" err="1" smtClean="0"/>
              <a:t>pthreads</a:t>
            </a:r>
            <a:r>
              <a:rPr lang="en-US" dirty="0" smtClean="0"/>
              <a:t>: programmer's job</a:t>
            </a:r>
          </a:p>
          <a:p>
            <a:pPr lvl="1"/>
            <a:r>
              <a:rPr lang="en-US" dirty="0" smtClean="0"/>
              <a:t>multiple nodes, i.e., distributed</a:t>
            </a:r>
          </a:p>
          <a:p>
            <a:pPr lvl="2"/>
            <a:r>
              <a:rPr lang="en-US" dirty="0" smtClean="0"/>
              <a:t>MPI/CAF/UPC/Chapel: programmer's job</a:t>
            </a:r>
          </a:p>
          <a:p>
            <a:pPr lvl="1"/>
            <a:r>
              <a:rPr lang="en-US" dirty="0" smtClean="0"/>
              <a:t>GPGPU</a:t>
            </a:r>
          </a:p>
          <a:p>
            <a:pPr lvl="2"/>
            <a:r>
              <a:rPr lang="en-US" dirty="0" smtClean="0"/>
              <a:t>CUDA/</a:t>
            </a:r>
            <a:r>
              <a:rPr lang="en-US" dirty="0" err="1" smtClean="0"/>
              <a:t>OpenACC</a:t>
            </a:r>
            <a:r>
              <a:rPr lang="en-US" dirty="0" smtClean="0"/>
              <a:t>/OpenCL: programmer's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981290" y="3284984"/>
            <a:ext cx="1479142" cy="1656184"/>
            <a:chOff x="6553200" y="3284984"/>
            <a:chExt cx="1479142" cy="165618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179040" cy="165618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6256" y="3851466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Hybrid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2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Gallery of processor cache effects</a:t>
            </a:r>
            <a:endParaRPr lang="en-US" dirty="0" smtClean="0"/>
          </a:p>
          <a:p>
            <a:r>
              <a:rPr lang="en-US" dirty="0">
                <a:hlinkClick r:id="rId3"/>
              </a:rPr>
              <a:t>Avoiding and Identifying False Sharing Among </a:t>
            </a:r>
            <a:r>
              <a:rPr lang="en-US" dirty="0" smtClean="0">
                <a:hlinkClick r:id="rId3"/>
              </a:rPr>
              <a:t>Threads</a:t>
            </a:r>
            <a:endParaRPr lang="en-US" dirty="0" smtClean="0"/>
          </a:p>
          <a:p>
            <a:r>
              <a:rPr lang="en-US" dirty="0" smtClean="0"/>
              <a:t>Vectorization</a:t>
            </a:r>
          </a:p>
          <a:p>
            <a:pPr lvl="1"/>
            <a:r>
              <a:rPr lang="en-US" dirty="0" smtClean="0">
                <a:hlinkClick r:id="rId4"/>
              </a:rPr>
              <a:t>A guide to vectorization with Intel C++ compilers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Auto-vectorization with </a:t>
            </a:r>
            <a:r>
              <a:rPr lang="en-US" dirty="0" err="1" smtClean="0">
                <a:hlinkClick r:id="rId5"/>
              </a:rPr>
              <a:t>gcc</a:t>
            </a:r>
            <a:r>
              <a:rPr lang="en-US" dirty="0" smtClean="0">
                <a:hlinkClick r:id="rId5"/>
              </a:rPr>
              <a:t> 4.7</a:t>
            </a:r>
            <a:endParaRPr lang="en-US" dirty="0" smtClean="0"/>
          </a:p>
          <a:p>
            <a:r>
              <a:rPr lang="en-US" dirty="0"/>
              <a:t>Introduction to High Performance Computing for Scientists and </a:t>
            </a:r>
            <a:r>
              <a:rPr lang="en-US" dirty="0" smtClean="0"/>
              <a:t>Engineers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Georg Hager &amp; Gerhard Wellein</a:t>
            </a:r>
            <a:br>
              <a:rPr lang="nl-BE" dirty="0" smtClean="0"/>
            </a:br>
            <a:r>
              <a:rPr lang="nl-BE" dirty="0" smtClean="0"/>
              <a:t>Chapman &amp; Hall, 2010</a:t>
            </a:r>
            <a:endParaRPr lang="en-US" b="1" dirty="0"/>
          </a:p>
          <a:p>
            <a:r>
              <a:rPr lang="en-US" dirty="0" smtClean="0">
                <a:hlinkClick r:id="rId6"/>
              </a:rPr>
              <a:t>Why has CPU frequency ceased to grow?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Profilers</a:t>
            </a:r>
          </a:p>
          <a:p>
            <a:pPr lvl="1"/>
            <a:r>
              <a:rPr lang="en-US" dirty="0" err="1" smtClean="0"/>
              <a:t>gprof</a:t>
            </a:r>
            <a:endParaRPr lang="en-US" dirty="0" smtClean="0"/>
          </a:p>
          <a:p>
            <a:pPr lvl="1"/>
            <a:r>
              <a:rPr lang="en-US" dirty="0" err="1" smtClean="0"/>
              <a:t>Scalasca</a:t>
            </a:r>
            <a:endParaRPr lang="en-US" dirty="0" smtClean="0"/>
          </a:p>
          <a:p>
            <a:pPr lvl="1"/>
            <a:r>
              <a:rPr lang="en-US" dirty="0" err="1" smtClean="0"/>
              <a:t>AllineaForge</a:t>
            </a:r>
            <a:r>
              <a:rPr lang="en-US" dirty="0" smtClean="0"/>
              <a:t> MAP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vTune</a:t>
            </a:r>
            <a:endParaRPr lang="en-US" dirty="0" smtClean="0"/>
          </a:p>
          <a:p>
            <a:r>
              <a:rPr lang="en-US" dirty="0" smtClean="0"/>
              <a:t>Hardware information</a:t>
            </a:r>
          </a:p>
          <a:p>
            <a:pPr lvl="1"/>
            <a:r>
              <a:rPr lang="en-US" dirty="0" err="1" smtClean="0"/>
              <a:t>lscpu</a:t>
            </a:r>
            <a:r>
              <a:rPr lang="en-US" dirty="0" smtClean="0"/>
              <a:t>: CPU information, including cache size and NUMA configuration</a:t>
            </a:r>
          </a:p>
          <a:p>
            <a:pPr lvl="1"/>
            <a:r>
              <a:rPr lang="en-US" dirty="0" err="1" smtClean="0"/>
              <a:t>lstopo</a:t>
            </a:r>
            <a:r>
              <a:rPr lang="en-US" dirty="0" smtClean="0"/>
              <a:t>-no-graphics: more detailed cache topology</a:t>
            </a:r>
          </a:p>
          <a:p>
            <a:pPr lvl="1"/>
            <a:r>
              <a:rPr lang="en-US" dirty="0" smtClean="0"/>
              <a:t>Intel </a:t>
            </a:r>
            <a:r>
              <a:rPr lang="en-US" dirty="0" err="1" smtClean="0"/>
              <a:t>mlc</a:t>
            </a:r>
            <a:r>
              <a:rPr lang="en-US" dirty="0" smtClean="0"/>
              <a:t>: provides memory bandwidth &amp; latency info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Use a profiler,</a:t>
            </a:r>
            <a:br>
              <a:rPr lang="en-US" sz="2800" dirty="0" smtClean="0"/>
            </a:br>
            <a:r>
              <a:rPr lang="en-US" sz="2800" dirty="0" smtClean="0"/>
              <a:t>it is the law!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RAM</a:t>
            </a:r>
          </a:p>
          <a:p>
            <a:pPr lvl="1"/>
            <a:r>
              <a:rPr lang="en-US" dirty="0" err="1" smtClean="0"/>
              <a:t>ivybridge</a:t>
            </a:r>
            <a:r>
              <a:rPr lang="en-US" dirty="0" smtClean="0"/>
              <a:t> (dual socket, 10 core): 93 GB/s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aswell</a:t>
            </a:r>
            <a:r>
              <a:rPr lang="en-US" dirty="0" smtClean="0"/>
              <a:t> (dual socket, 12 core): 110 GB/s</a:t>
            </a:r>
          </a:p>
          <a:p>
            <a:pPr lvl="1"/>
            <a:r>
              <a:rPr lang="en-US" dirty="0" err="1" smtClean="0"/>
              <a:t>broadwell</a:t>
            </a:r>
            <a:r>
              <a:rPr lang="en-US" dirty="0" smtClean="0"/>
              <a:t> (dual socket, 14 core): 125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</a:t>
            </a:r>
            <a:r>
              <a:rPr lang="en-US" dirty="0" smtClean="0"/>
              <a:t>GB/s</a:t>
            </a:r>
          </a:p>
          <a:p>
            <a:pPr lvl="1"/>
            <a:r>
              <a:rPr lang="en-US" dirty="0" err="1" smtClean="0"/>
              <a:t>haswell</a:t>
            </a:r>
            <a:r>
              <a:rPr lang="en-US" dirty="0" smtClean="0"/>
              <a:t>: 30 GB/s</a:t>
            </a:r>
            <a:endParaRPr lang="nl-BE" dirty="0"/>
          </a:p>
          <a:p>
            <a:pPr lvl="1"/>
            <a:r>
              <a:rPr lang="nl-BE" dirty="0" err="1"/>
              <a:t>broadwell</a:t>
            </a:r>
            <a:r>
              <a:rPr lang="nl-BE" dirty="0"/>
              <a:t>: 30 </a:t>
            </a:r>
            <a:r>
              <a:rPr lang="nl-BE" dirty="0" smtClean="0"/>
              <a:t>GB/s</a:t>
            </a:r>
            <a:endParaRPr lang="en-US" dirty="0" smtClean="0"/>
          </a:p>
          <a:p>
            <a:r>
              <a:rPr lang="en-US" dirty="0" smtClean="0"/>
              <a:t>GPGPU RAM (GDDR5@750MHz, K40c): 288.0 GB/s</a:t>
            </a:r>
          </a:p>
          <a:p>
            <a:r>
              <a:rPr lang="en-US" dirty="0" smtClean="0"/>
              <a:t>SATA revision 3: 0.6 GB/s</a:t>
            </a:r>
          </a:p>
          <a:p>
            <a:r>
              <a:rPr lang="en-US" dirty="0" smtClean="0"/>
              <a:t>SATA revision 3.2: 2.0 GB/s</a:t>
            </a:r>
          </a:p>
          <a:p>
            <a:r>
              <a:rPr lang="en-US" dirty="0" smtClean="0"/>
              <a:t>SAS 3: 1.2 GB/s</a:t>
            </a:r>
          </a:p>
          <a:p>
            <a:r>
              <a:rPr lang="en-US" dirty="0" smtClean="0"/>
              <a:t>PCI Express 3.0 (16x): 15.75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QDR 4x: 4.0 GB/s</a:t>
            </a:r>
          </a:p>
          <a:p>
            <a:r>
              <a:rPr lang="en-US" dirty="0" err="1" smtClean="0"/>
              <a:t>Infiniband</a:t>
            </a:r>
            <a:r>
              <a:rPr lang="en-US" dirty="0" smtClean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bandwidth depends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1547</Words>
  <Application>Microsoft Office PowerPoint</Application>
  <PresentationFormat>On-screen Show (4:3)</PresentationFormat>
  <Paragraphs>588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Courier New</vt:lpstr>
      <vt:lpstr>Symbol</vt:lpstr>
      <vt:lpstr>Office Theme</vt:lpstr>
      <vt:lpstr>Equation</vt:lpstr>
      <vt:lpstr>HPC efficiency considerations</vt:lpstr>
      <vt:lpstr>Introduction</vt:lpstr>
      <vt:lpstr>Moore's law</vt:lpstr>
      <vt:lpstr>Parallelism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Multithreading: false sharing</vt:lpstr>
      <vt:lpstr>Cache lines, again</vt:lpstr>
      <vt:lpstr>Bad news and good news</vt:lpstr>
      <vt:lpstr>How to avoid?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154</cp:revision>
  <dcterms:created xsi:type="dcterms:W3CDTF">2014-09-30T05:33:26Z</dcterms:created>
  <dcterms:modified xsi:type="dcterms:W3CDTF">2017-08-30T10:50:52Z</dcterms:modified>
</cp:coreProperties>
</file>