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1"/>
  </p:notesMasterIdLst>
  <p:sldIdLst>
    <p:sldId id="256" r:id="rId2"/>
    <p:sldId id="264" r:id="rId3"/>
    <p:sldId id="277" r:id="rId4"/>
    <p:sldId id="346" r:id="rId5"/>
    <p:sldId id="262" r:id="rId6"/>
    <p:sldId id="263" r:id="rId7"/>
    <p:sldId id="345" r:id="rId8"/>
    <p:sldId id="257" r:id="rId9"/>
    <p:sldId id="259" r:id="rId10"/>
    <p:sldId id="260" r:id="rId11"/>
    <p:sldId id="258" r:id="rId12"/>
    <p:sldId id="261" r:id="rId13"/>
    <p:sldId id="278" r:id="rId14"/>
    <p:sldId id="319" r:id="rId15"/>
    <p:sldId id="316" r:id="rId16"/>
    <p:sldId id="323" r:id="rId17"/>
    <p:sldId id="324" r:id="rId18"/>
    <p:sldId id="332" r:id="rId19"/>
    <p:sldId id="333" r:id="rId20"/>
    <p:sldId id="356" r:id="rId21"/>
    <p:sldId id="349" r:id="rId22"/>
    <p:sldId id="265" r:id="rId23"/>
    <p:sldId id="266" r:id="rId24"/>
    <p:sldId id="268" r:id="rId25"/>
    <p:sldId id="267" r:id="rId26"/>
    <p:sldId id="269" r:id="rId27"/>
    <p:sldId id="270" r:id="rId28"/>
    <p:sldId id="282" r:id="rId29"/>
    <p:sldId id="271" r:id="rId30"/>
    <p:sldId id="322" r:id="rId31"/>
    <p:sldId id="357" r:id="rId32"/>
    <p:sldId id="272" r:id="rId33"/>
    <p:sldId id="273" r:id="rId34"/>
    <p:sldId id="274" r:id="rId35"/>
    <p:sldId id="317" r:id="rId36"/>
    <p:sldId id="300" r:id="rId37"/>
    <p:sldId id="318" r:id="rId38"/>
    <p:sldId id="321" r:id="rId39"/>
    <p:sldId id="296" r:id="rId40"/>
    <p:sldId id="313" r:id="rId41"/>
    <p:sldId id="355" r:id="rId42"/>
    <p:sldId id="276" r:id="rId43"/>
    <p:sldId id="311" r:id="rId44"/>
    <p:sldId id="314" r:id="rId45"/>
    <p:sldId id="315" r:id="rId46"/>
    <p:sldId id="297" r:id="rId47"/>
    <p:sldId id="298" r:id="rId48"/>
    <p:sldId id="299" r:id="rId49"/>
    <p:sldId id="279" r:id="rId50"/>
    <p:sldId id="289" r:id="rId51"/>
    <p:sldId id="280" r:id="rId52"/>
    <p:sldId id="281" r:id="rId53"/>
    <p:sldId id="347" r:id="rId54"/>
    <p:sldId id="348" r:id="rId55"/>
    <p:sldId id="295" r:id="rId56"/>
    <p:sldId id="283" r:id="rId57"/>
    <p:sldId id="286" r:id="rId58"/>
    <p:sldId id="287" r:id="rId59"/>
    <p:sldId id="290" r:id="rId60"/>
    <p:sldId id="284" r:id="rId61"/>
    <p:sldId id="288" r:id="rId62"/>
    <p:sldId id="294" r:id="rId63"/>
    <p:sldId id="285" r:id="rId64"/>
    <p:sldId id="291" r:id="rId65"/>
    <p:sldId id="292" r:id="rId66"/>
    <p:sldId id="293" r:id="rId67"/>
    <p:sldId id="301" r:id="rId68"/>
    <p:sldId id="302" r:id="rId69"/>
    <p:sldId id="303" r:id="rId70"/>
    <p:sldId id="304" r:id="rId71"/>
    <p:sldId id="305" r:id="rId72"/>
    <p:sldId id="306" r:id="rId73"/>
    <p:sldId id="307" r:id="rId74"/>
    <p:sldId id="308" r:id="rId75"/>
    <p:sldId id="309" r:id="rId76"/>
    <p:sldId id="310" r:id="rId77"/>
    <p:sldId id="312" r:id="rId78"/>
    <p:sldId id="320" r:id="rId79"/>
    <p:sldId id="329" r:id="rId80"/>
    <p:sldId id="330" r:id="rId81"/>
    <p:sldId id="340" r:id="rId82"/>
    <p:sldId id="331" r:id="rId83"/>
    <p:sldId id="334" r:id="rId84"/>
    <p:sldId id="343" r:id="rId85"/>
    <p:sldId id="337" r:id="rId86"/>
    <p:sldId id="335" r:id="rId87"/>
    <p:sldId id="339" r:id="rId88"/>
    <p:sldId id="341" r:id="rId89"/>
    <p:sldId id="338" r:id="rId90"/>
    <p:sldId id="342" r:id="rId91"/>
    <p:sldId id="344" r:id="rId92"/>
    <p:sldId id="350" r:id="rId93"/>
    <p:sldId id="351" r:id="rId94"/>
    <p:sldId id="352" r:id="rId95"/>
    <p:sldId id="354" r:id="rId96"/>
    <p:sldId id="353" r:id="rId97"/>
    <p:sldId id="325" r:id="rId98"/>
    <p:sldId id="326" r:id="rId99"/>
    <p:sldId id="327" r:id="rId10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</p14:sldIdLst>
        </p14:section>
        <p14:section name="Introduction" id="{1112C0AE-9B9B-41AD-B3C6-EC8FBEA857D8}">
          <p14:sldIdLst>
            <p14:sldId id="264"/>
            <p14:sldId id="277"/>
            <p14:sldId id="346"/>
          </p14:sldIdLst>
        </p14:section>
        <p14:section name="Code format" id="{BF7D4BFB-70F5-4DE3-9D4A-ED3AA373D039}">
          <p14:sldIdLst>
            <p14:sldId id="262"/>
            <p14:sldId id="263"/>
            <p14:sldId id="345"/>
          </p14:sldIdLst>
        </p14:section>
        <p14:section name="Basic 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  <p14:sldId id="319"/>
            <p14:sldId id="316"/>
            <p14:sldId id="323"/>
            <p14:sldId id="324"/>
            <p14:sldId id="332"/>
            <p14:sldId id="333"/>
            <p14:sldId id="356"/>
            <p14:sldId id="349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269"/>
            <p14:sldId id="270"/>
            <p14:sldId id="282"/>
            <p14:sldId id="271"/>
            <p14:sldId id="322"/>
            <p14:sldId id="357"/>
            <p14:sldId id="272"/>
          </p14:sldIdLst>
        </p14:section>
        <p14:section name="Arrays" id="{24789801-8C63-4D70-9021-C1DB6DF40FAB}">
          <p14:sldIdLst>
            <p14:sldId id="273"/>
            <p14:sldId id="274"/>
            <p14:sldId id="317"/>
            <p14:sldId id="300"/>
            <p14:sldId id="318"/>
            <p14:sldId id="321"/>
            <p14:sldId id="296"/>
            <p14:sldId id="313"/>
            <p14:sldId id="355"/>
            <p14:sldId id="276"/>
          </p14:sldIdLst>
        </p14:section>
        <p14:section name="Pointers" id="{E6FAE1FA-D870-47E9-86A0-531BE3682849}">
          <p14:sldIdLst>
            <p14:sldId id="311"/>
            <p14:sldId id="314"/>
            <p14:sldId id="315"/>
          </p14:sldIdLst>
        </p14:section>
        <p14:section name="User defined types" id="{F35D787E-DD8E-44B6-9B72-B96C03565E7A}">
          <p14:sldIdLst>
            <p14:sldId id="297"/>
            <p14:sldId id="298"/>
            <p14:sldId id="299"/>
          </p14:sldIdLst>
        </p14:section>
        <p14:section name="Procedures" id="{1FB1769C-2195-40ED-8BB2-8CE9AE83BAD6}">
          <p14:sldIdLst>
            <p14:sldId id="279"/>
            <p14:sldId id="289"/>
            <p14:sldId id="280"/>
            <p14:sldId id="281"/>
            <p14:sldId id="347"/>
            <p14:sldId id="348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</p14:sldIdLst>
        </p14:section>
        <p14:section name="Modules" id="{D602209D-ED69-4334-AA43-56E0A4D20DBE}">
          <p14:sldIdLst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</p14:sldIdLst>
        </p14:section>
        <p14:section name="File I/O" id="{CF804DA1-39C5-4934-BECB-A4D50B7CBB97}">
          <p14:sldIdLst>
            <p14:sldId id="320"/>
            <p14:sldId id="329"/>
            <p14:sldId id="330"/>
            <p14:sldId id="340"/>
            <p14:sldId id="331"/>
            <p14:sldId id="334"/>
            <p14:sldId id="343"/>
            <p14:sldId id="337"/>
            <p14:sldId id="335"/>
            <p14:sldId id="339"/>
            <p14:sldId id="341"/>
            <p14:sldId id="338"/>
            <p14:sldId id="342"/>
            <p14:sldId id="344"/>
          </p14:sldIdLst>
        </p14:section>
        <p14:section name="Command line interaction" id="{DF70B64E-DF5F-4836-90CB-C73A97923987}">
          <p14:sldIdLst>
            <p14:sldId id="350"/>
            <p14:sldId id="351"/>
            <p14:sldId id="352"/>
            <p14:sldId id="354"/>
            <p14:sldId id="353"/>
          </p14:sldIdLst>
        </p14:section>
        <p14:section name="Conclusiion" id="{49636F6C-E540-4819-8581-F4748A4923DF}">
          <p14:sldIdLst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27/06/2016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0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27/06/2016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27/06/2016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27/06/2016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27/06/2016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27/06/2016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27/06/2016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27/06/2016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27/06/2016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27/06/2016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27/06/2016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27/06/2016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27/06/2016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ControlStructure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https://github.com/gjbex/training-materia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Matrices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training-material/tree/master/Fortran/OOProgramming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IO" TargetMode="Externa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Type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org/en/latest/" TargetMode="External"/><Relationship Id="rId2" Type="http://schemas.openxmlformats.org/officeDocument/2006/relationships/hyperlink" Target="https://github.com/gjbex/parameter-weaver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Fortran for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Geert Jan 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Acknowledgement:</a:t>
            </a:r>
            <a:br>
              <a:rPr lang="en-US" dirty="0" smtClean="0"/>
            </a:br>
            <a:r>
              <a:rPr lang="en-US" dirty="0" smtClean="0"/>
              <a:t>many thanks to Reinhold Bader (LRZ, </a:t>
            </a:r>
            <a:r>
              <a:rPr lang="en-US" dirty="0" err="1" smtClean="0"/>
              <a:t>Garching</a:t>
            </a:r>
            <a:r>
              <a:rPr lang="en-US" dirty="0" smtClean="0"/>
              <a:t>) for suggestions &amp; corrections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variables </a:t>
            </a:r>
            <a:r>
              <a:rPr lang="en-US" i="1" dirty="0" smtClean="0">
                <a:cs typeface="Courier New" panose="02070309020205020404" pitchFamily="49" charset="0"/>
              </a:rPr>
              <a:t>must</a:t>
            </a:r>
            <a:r>
              <a:rPr lang="en-US" dirty="0" smtClean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47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4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 smtClean="0"/>
              <a:t>8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single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 smtClean="0"/>
              <a:t>double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 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23420" y="5589240"/>
            <a:ext cx="4020747" cy="818051"/>
            <a:chOff x="3123420" y="5589240"/>
            <a:chExt cx="4020747" cy="818051"/>
          </a:xfrm>
        </p:grpSpPr>
        <p:sp>
          <p:nvSpPr>
            <p:cNvPr id="6" name="TextBox 5"/>
            <p:cNvSpPr txBox="1"/>
            <p:nvPr/>
          </p:nvSpPr>
          <p:spPr>
            <a:xfrm>
              <a:off x="3123420" y="5589240"/>
              <a:ext cx="31051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Still not portable!</a:t>
              </a:r>
              <a:endParaRPr lang="nl-BE" sz="32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615203"/>
              <a:ext cx="77196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SELECT_INT_KIND(r=…)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 (p=12, r=100),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SELECTED_INT_KIND (r=8),   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418308" cy="1233428"/>
            <a:chOff x="1475656" y="1403484"/>
            <a:chExt cx="3418308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243174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109249" cy="936104"/>
            <a:chOff x="5004048" y="1700808"/>
            <a:chExt cx="3109249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36408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real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67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5652120" y="2070140"/>
              <a:ext cx="90655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1636322"/>
            <a:ext cx="3744416" cy="1506415"/>
            <a:chOff x="3851920" y="1700808"/>
            <a:chExt cx="3744416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3851920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3310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 smtClean="0">
                  <a:solidFill>
                    <a:srgbClr val="00B050"/>
                  </a:solidFill>
                </a:rPr>
                <a:t>p</a:t>
              </a:r>
              <a:r>
                <a:rPr lang="en-US" dirty="0" smtClean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3995936" y="1885474"/>
              <a:ext cx="507374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66828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REAL128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40" y="5256584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180787" y="1412776"/>
            <a:ext cx="4711693" cy="1715418"/>
            <a:chOff x="4180787" y="1412776"/>
            <a:chExt cx="4711693" cy="1715418"/>
          </a:xfrm>
        </p:grpSpPr>
        <p:grpSp>
          <p:nvGrpSpPr>
            <p:cNvPr id="8" name="Group 7"/>
            <p:cNvGrpSpPr/>
            <p:nvPr/>
          </p:nvGrpSpPr>
          <p:grpSpPr>
            <a:xfrm>
              <a:off x="4180787" y="2204864"/>
              <a:ext cx="4711693" cy="923330"/>
              <a:chOff x="3172675" y="1700808"/>
              <a:chExt cx="4711693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172675" y="2253125"/>
                <a:ext cx="1512168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74404" y="1700808"/>
                <a:ext cx="2209964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not supported by all</a:t>
                </a:r>
                <a:r>
                  <a:rPr lang="nl-BE" dirty="0">
                    <a:solidFill>
                      <a:srgbClr val="C00000"/>
                    </a:solidFill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compilers, 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potentially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/>
                </a:r>
                <a:br>
                  <a:rPr lang="nl-BE" dirty="0" smtClean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(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very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>) slow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4684843" y="2162473"/>
                <a:ext cx="989561" cy="2706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1412776"/>
              <a:ext cx="720080" cy="738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1412776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3063" y="3501008"/>
            <a:ext cx="4402003" cy="1512168"/>
            <a:chOff x="153063" y="3501008"/>
            <a:chExt cx="4402003" cy="1512168"/>
          </a:xfrm>
        </p:grpSpPr>
        <p:grpSp>
          <p:nvGrpSpPr>
            <p:cNvPr id="16" name="Group 15"/>
            <p:cNvGrpSpPr/>
            <p:nvPr/>
          </p:nvGrpSpPr>
          <p:grpSpPr>
            <a:xfrm>
              <a:off x="153063" y="3819197"/>
              <a:ext cx="4402003" cy="1193979"/>
              <a:chOff x="958172" y="2315012"/>
              <a:chExt cx="4402003" cy="119397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80055" y="2315012"/>
                <a:ext cx="1080120" cy="29601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58172" y="2585661"/>
                <a:ext cx="228658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if something shouldn't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change, make sure it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doesn't: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PARAMETER</a:t>
                </a:r>
              </a:p>
            </p:txBody>
          </p:sp>
          <p:cxnSp>
            <p:nvCxnSpPr>
              <p:cNvPr id="20" name="Straight Arrow Connector 19"/>
              <p:cNvCxnSpPr>
                <a:stCxn id="18" idx="3"/>
                <a:endCxn id="17" idx="2"/>
              </p:cNvCxnSpPr>
              <p:nvPr/>
            </p:nvCxnSpPr>
            <p:spPr>
              <a:xfrm flipV="1">
                <a:off x="3244760" y="2611027"/>
                <a:ext cx="1575355" cy="43629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501008"/>
              <a:ext cx="522231" cy="522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Floating point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REAL(KIND=REAL64)</a:t>
            </a:r>
          </a:p>
          <a:p>
            <a:r>
              <a:rPr lang="en-US" dirty="0" smtClean="0"/>
              <a:t>Complex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COMPLEX(KIND=REAL64)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INTEGER(KIND=INT64)</a:t>
            </a:r>
          </a:p>
          <a:p>
            <a:r>
              <a:rPr lang="en-US" dirty="0" smtClean="0"/>
              <a:t>Boolean values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</a:p>
          <a:p>
            <a:r>
              <a:rPr lang="en-US" dirty="0" smtClean="0"/>
              <a:t>Characters &amp; </a:t>
            </a:r>
            <a:r>
              <a:rPr lang="en-US" sz="3100" dirty="0"/>
              <a:t>strings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1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conversions &amp; KIND function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6832"/>
            <a:ext cx="8229600" cy="2264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Intrinsic functions for type conversion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dirty="0" smtClean="0"/>
              <a:t> optional argument to control precisi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CMPLX(re,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Specify specific kind in conversion 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37624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830999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REAL(x,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+ f(REAL(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5796" y="5271159"/>
            <a:ext cx="3306804" cy="1490102"/>
            <a:chOff x="4283967" y="2276872"/>
            <a:chExt cx="3306804" cy="1490102"/>
          </a:xfrm>
        </p:grpSpPr>
        <p:sp>
          <p:nvSpPr>
            <p:cNvPr id="7" name="Rounded Rectangle 6"/>
            <p:cNvSpPr/>
            <p:nvPr/>
          </p:nvSpPr>
          <p:spPr>
            <a:xfrm>
              <a:off x="4283967" y="2276872"/>
              <a:ext cx="74612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11468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ensure computation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is done in same</a:t>
              </a:r>
              <a: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nl-BE" dirty="0" err="1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precision</a:t>
              </a:r>
              <a:r>
                <a: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 as </a:t>
              </a:r>
              <a:r>
                <a:rPr lang="nl-BE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657029" y="2636912"/>
              <a:ext cx="819061" cy="6683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8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Largest number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HUGE(INT(0, KIND=INT32))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HUGE(REAL(0.0, KIND=REAL64))</a:t>
            </a:r>
          </a:p>
          <a:p>
            <a:r>
              <a:rPr lang="en-US" dirty="0" smtClean="0"/>
              <a:t>Smallest number &gt; 0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TINY(REAL(0.0, KIND=REAL32))</a:t>
            </a:r>
          </a:p>
          <a:p>
            <a:r>
              <a:rPr lang="en-US" dirty="0" smtClean="0"/>
              <a:t>Smallest number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such that 1 + </a:t>
            </a:r>
            <a:r>
              <a:rPr lang="en-US" dirty="0">
                <a:sym typeface="Symbol"/>
              </a:rPr>
              <a:t></a:t>
            </a:r>
            <a:r>
              <a:rPr lang="en-US" dirty="0" smtClean="0"/>
              <a:t> &gt; 1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EPSILON(REAL(0.0, KIND=REAL64))</a:t>
            </a:r>
          </a:p>
          <a:p>
            <a:r>
              <a:rPr lang="en-US" dirty="0" smtClean="0"/>
              <a:t>Decimal precision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PRECISION(REAL(0.0, KIND=REAL32)) </a:t>
            </a:r>
          </a:p>
          <a:p>
            <a:r>
              <a:rPr lang="en-US" dirty="0" smtClean="0"/>
              <a:t>Range of exponents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RANGE(REAL(0.0, KIND=REAL64))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RANGE(INT(0, KIND=INT64))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1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for real &amp; integer types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47512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REAL128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3.40282347E+38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1.7976931E+308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1.1897315E+4932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TINY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1.17549435E-38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2.2250739E-308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3.3621031E-4932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EPSILON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1.19209290E-07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2.2204460E-016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1.9259299E-0034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4931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1457"/>
              </p:ext>
            </p:extLst>
          </p:nvPr>
        </p:nvGraphicFramePr>
        <p:xfrm>
          <a:off x="467543" y="4653136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936104"/>
                <a:gridCol w="1440160"/>
                <a:gridCol w="1944216"/>
                <a:gridCol w="2664296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32767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2147483647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9223372036854775807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Infinity &amp; </a:t>
            </a:r>
            <a:r>
              <a:rPr lang="en-US" dirty="0" err="1" smtClean="0"/>
              <a:t>NaN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numerical overflow</a:t>
            </a: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very_large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even_larger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largish**smallish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very_small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Illegal floating point operations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SQRT(-1.0)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868721" y="4149080"/>
            <a:ext cx="2151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NaN</a:t>
            </a:r>
            <a:r>
              <a:rPr lang="en-US" dirty="0" smtClean="0"/>
              <a:t> = Not a Number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676875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.OR. x &lt; 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/= x)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0858" y="5219908"/>
            <a:ext cx="5133350" cy="841203"/>
            <a:chOff x="2411760" y="2081396"/>
            <a:chExt cx="5133350" cy="841203"/>
          </a:xfrm>
        </p:grpSpPr>
        <p:sp>
          <p:nvSpPr>
            <p:cNvPr id="8" name="Rounded Rectangle 7"/>
            <p:cNvSpPr/>
            <p:nvPr/>
          </p:nvSpPr>
          <p:spPr>
            <a:xfrm>
              <a:off x="2411760" y="2670571"/>
              <a:ext cx="3117126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798" y="2081396"/>
              <a:ext cx="11403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infinity?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8" idx="0"/>
            </p:cNvCxnSpPr>
            <p:nvPr/>
          </p:nvCxnSpPr>
          <p:spPr>
            <a:xfrm flipH="1">
              <a:off x="3970323" y="2266062"/>
              <a:ext cx="2434475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43516" y="6093296"/>
            <a:ext cx="4301557" cy="409155"/>
            <a:chOff x="2411760" y="2513444"/>
            <a:chExt cx="4301557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60" y="2670571"/>
              <a:ext cx="668854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080614" y="2698110"/>
              <a:ext cx="2736304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4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infinities &amp;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implemented,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IEEE_IS_FINITE(x))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(IEEE_IS_NAN(x))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IEEE_IS_NORMAL(x))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7704" y="3717032"/>
            <a:ext cx="4371844" cy="841203"/>
            <a:chOff x="3008606" y="2081396"/>
            <a:chExt cx="4371844" cy="841203"/>
          </a:xfrm>
        </p:grpSpPr>
        <p:sp>
          <p:nvSpPr>
            <p:cNvPr id="7" name="Rounded Rectangle 6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4798" y="2081396"/>
              <a:ext cx="9756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3944710" y="2266062"/>
              <a:ext cx="2460088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29780" y="4581128"/>
            <a:ext cx="4301558" cy="409155"/>
            <a:chOff x="2411759" y="2513444"/>
            <a:chExt cx="4301558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59" y="2670571"/>
              <a:ext cx="1514027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925786" y="2698110"/>
              <a:ext cx="1891132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907704" y="5170303"/>
            <a:ext cx="3896301" cy="788269"/>
            <a:chOff x="3008606" y="2670571"/>
            <a:chExt cx="3896301" cy="788269"/>
          </a:xfrm>
        </p:grpSpPr>
        <p:sp>
          <p:nvSpPr>
            <p:cNvPr id="18" name="Rounded Rectangle 17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6928" y="3089508"/>
              <a:ext cx="22179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 and not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3944710" y="2922599"/>
              <a:ext cx="742218" cy="351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520459" y="1772816"/>
            <a:ext cx="3429395" cy="945396"/>
            <a:chOff x="5520459" y="1772816"/>
            <a:chExt cx="3429395" cy="945396"/>
          </a:xfrm>
        </p:grpSpPr>
        <p:pic>
          <p:nvPicPr>
            <p:cNvPr id="3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424" y="1772816"/>
              <a:ext cx="5614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520459" y="2348880"/>
              <a:ext cx="28679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Okay for Intel 14.x &amp; </a:t>
              </a:r>
              <a:r>
                <a:rPr lang="en-US" b="1" dirty="0" smtClean="0"/>
                <a:t>GCC </a:t>
              </a:r>
              <a:r>
                <a:rPr lang="en-US" b="1" i="1" dirty="0" smtClean="0"/>
                <a:t>5.</a:t>
              </a:r>
              <a:r>
                <a:rPr lang="en-US" b="1" dirty="0" smtClean="0"/>
                <a:t>x</a:t>
              </a:r>
              <a:endParaRPr lang="nl-B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6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Fortran &amp; LISP were first high-level programming languages</a:t>
            </a:r>
          </a:p>
          <a:p>
            <a:r>
              <a:rPr lang="en-US" dirty="0" smtClean="0"/>
              <a:t>Fortran versions still around</a:t>
            </a:r>
          </a:p>
          <a:p>
            <a:pPr lvl="1"/>
            <a:r>
              <a:rPr lang="en-US" dirty="0" smtClean="0"/>
              <a:t>Fortran 77</a:t>
            </a:r>
          </a:p>
          <a:p>
            <a:pPr lvl="1"/>
            <a:r>
              <a:rPr lang="en-US" dirty="0" smtClean="0"/>
              <a:t>Fortran 90</a:t>
            </a:r>
          </a:p>
          <a:p>
            <a:pPr lvl="1"/>
            <a:r>
              <a:rPr lang="en-US" dirty="0" smtClean="0"/>
              <a:t>Fortran 95</a:t>
            </a:r>
          </a:p>
          <a:p>
            <a:pPr lvl="1"/>
            <a:r>
              <a:rPr lang="en-US" dirty="0" smtClean="0"/>
              <a:t>Fortran 2003</a:t>
            </a:r>
          </a:p>
          <a:p>
            <a:pPr lvl="1"/>
            <a:r>
              <a:rPr lang="en-US" dirty="0" smtClean="0"/>
              <a:t>Fortran 2008</a:t>
            </a:r>
          </a:p>
          <a:p>
            <a:r>
              <a:rPr lang="en-US" dirty="0" smtClean="0"/>
              <a:t>Fortran is still very relevant</a:t>
            </a:r>
          </a:p>
          <a:p>
            <a:pPr lvl="1"/>
            <a:r>
              <a:rPr lang="en-US" dirty="0" smtClean="0"/>
              <a:t>language with many </a:t>
            </a:r>
            <a:r>
              <a:rPr lang="en-US" dirty="0"/>
              <a:t>modern features</a:t>
            </a:r>
            <a:r>
              <a:rPr lang="en-US" dirty="0" smtClean="0"/>
              <a:t>, e.g., object orientation</a:t>
            </a:r>
          </a:p>
          <a:p>
            <a:pPr lvl="1"/>
            <a:r>
              <a:rPr lang="en-US" dirty="0" smtClean="0"/>
              <a:t>clear semantics, easy to optimize</a:t>
            </a:r>
          </a:p>
          <a:p>
            <a:pPr lvl="1"/>
            <a:r>
              <a:rPr lang="en-US" dirty="0" smtClean="0"/>
              <a:t>excellent language for scientific computing</a:t>
            </a:r>
          </a:p>
          <a:p>
            <a:pPr lvl="1"/>
            <a:r>
              <a:rPr lang="en-US" dirty="0" smtClean="0"/>
              <a:t>good quality compilers (Intel, PGI,…)</a:t>
            </a:r>
          </a:p>
          <a:p>
            <a:pPr lvl="1"/>
            <a:r>
              <a:rPr lang="en-US" dirty="0" smtClean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&amp; arithmetic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Operators: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/>
              <a:t>Work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dirty="0" smtClean="0"/>
              <a:t> of all kinds</a:t>
            </a:r>
          </a:p>
          <a:p>
            <a:pPr lvl="1"/>
            <a:r>
              <a:rPr lang="en-US" dirty="0" smtClean="0"/>
              <a:t>No surprises, except integer division: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CEILING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986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 &amp; string constants</a:t>
            </a:r>
          </a:p>
          <a:p>
            <a:pPr lvl="1"/>
            <a:r>
              <a:rPr lang="en-US" dirty="0" smtClean="0"/>
              <a:t>use either single, or double quotes</a:t>
            </a:r>
          </a:p>
          <a:p>
            <a:r>
              <a:rPr lang="en-US" dirty="0" smtClean="0"/>
              <a:t>String declaration: specify length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String concatenation: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String procedures</a:t>
            </a:r>
          </a:p>
          <a:p>
            <a:pPr lvl="1"/>
            <a:r>
              <a:rPr lang="en-US" dirty="0" smtClean="0"/>
              <a:t>comparing strings: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remove trailing whitespace: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</a:p>
          <a:p>
            <a:pPr lvl="1"/>
            <a:r>
              <a:rPr lang="en-US" dirty="0" smtClean="0"/>
              <a:t>find substring: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852936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80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message = 'OK'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877272"/>
            <a:ext cx="755713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Fortran is </a:t>
            </a:r>
            <a:r>
              <a:rPr lang="en-US" sz="2000" i="1" dirty="0" smtClean="0"/>
              <a:t>not</a:t>
            </a:r>
            <a:r>
              <a:rPr lang="en-US" sz="2000" dirty="0" smtClean="0"/>
              <a:t> your friend for string processing!</a:t>
            </a:r>
          </a:p>
          <a:p>
            <a:r>
              <a:rPr lang="en-US" sz="2000" dirty="0" smtClean="0"/>
              <a:t>Improved though: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:), ALLOCATABLE :: ds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github.com/gjbex/training-material/tree/master/Fortran/ControlStructures</a:t>
            </a:r>
            <a:r>
              <a:rPr lang="en-US" sz="16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block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relational operators: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 smtClean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</a:t>
            </a:r>
            <a:br>
              <a:rPr lang="en-US" sz="2400" dirty="0" smtClean="0"/>
            </a:br>
            <a:r>
              <a:rPr lang="en-US" sz="2400" dirty="0" smtClean="0"/>
              <a:t>- one statement, not a block</a:t>
            </a:r>
            <a:br>
              <a:rPr lang="en-US" sz="2400" dirty="0" smtClean="0"/>
            </a:br>
            <a:r>
              <a:rPr lang="en-US" sz="2400" dirty="0" smtClean="0"/>
              <a:t>- no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- no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operators: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values: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+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DEFAULT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"('# error: unknown operand ''', A, '''')",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 smtClean="0">
                  <a:cs typeface="Courier New" panose="02070309020205020404" pitchFamily="49" charset="0"/>
                </a:rPr>
                <a:t>,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semantic difference with C/C++:</a:t>
                </a:r>
              </a:p>
              <a:p>
                <a:r>
                  <a:rPr lang="en-US" sz="2400" dirty="0" smtClean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zero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(A &lt; -1.0e-5_sp)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 1.0e-5_sp)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zero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type must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96646" y="4015667"/>
            <a:ext cx="5743706" cy="369332"/>
            <a:chOff x="4283968" y="2312876"/>
            <a:chExt cx="5743706" cy="369332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31752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1656" y="2312876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>
              <a:off x="4427984" y="2497542"/>
              <a:ext cx="352367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while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= x - 0.1_dp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 do and do while constructs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 smtClean="0"/>
              <a:t>: stop iterating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 smtClean="0"/>
              <a:t>: skip remainder of block, execute next iteration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400" dirty="0" smtClean="0"/>
              <a:t>permits execution control in nested constructs (see later)!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3717032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Forall</a:t>
            </a:r>
            <a:r>
              <a:rPr lang="en-US" dirty="0" smtClean="0"/>
              <a:t> block,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a(I, j) &lt; 0.0)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329953" cy="1584176"/>
            <a:chOff x="5058471" y="2564904"/>
            <a:chExt cx="3329953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Execution of iterations</a:t>
              </a:r>
              <a:br>
                <a:rPr lang="en-US" sz="2400" dirty="0" smtClean="0"/>
              </a:br>
              <a:r>
                <a:rPr lang="en-US" sz="2400" dirty="0" smtClean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4563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  <p:grpSp>
        <p:nvGrpSpPr>
          <p:cNvPr id="13" name="Gruppieren 12"/>
          <p:cNvGrpSpPr/>
          <p:nvPr/>
        </p:nvGrpSpPr>
        <p:grpSpPr>
          <a:xfrm>
            <a:off x="4499992" y="4226895"/>
            <a:ext cx="4082669" cy="835942"/>
            <a:chOff x="5220072" y="4226895"/>
            <a:chExt cx="4082669" cy="835942"/>
          </a:xfrm>
        </p:grpSpPr>
        <p:pic>
          <p:nvPicPr>
            <p:cNvPr id="1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422689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6"/>
            <p:cNvSpPr txBox="1"/>
            <p:nvPr/>
          </p:nvSpPr>
          <p:spPr>
            <a:xfrm>
              <a:off x="6084168" y="4354951"/>
              <a:ext cx="321857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Complex expressions:</a:t>
              </a:r>
            </a:p>
            <a:p>
              <a:r>
                <a:rPr lang="en-US" sz="2000" dirty="0" smtClean="0"/>
                <a:t>temporary</a:t>
              </a:r>
              <a:r>
                <a:rPr lang="en-US" sz="2000" dirty="0"/>
                <a:t> </a:t>
              </a:r>
              <a:r>
                <a:rPr lang="en-US" sz="2000" dirty="0" smtClean="0"/>
                <a:t>arrays are created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is set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 smtClean="0"/>
              <a:t>Fortran keywords, intrinsic functions,… are in upper case</a:t>
            </a:r>
          </a:p>
          <a:p>
            <a:pPr lvl="1"/>
            <a:r>
              <a:rPr lang="en-US" dirty="0" smtClean="0"/>
              <a:t>they need/should not be in actual Fortran code, Fortran is not case-sensitive</a:t>
            </a:r>
          </a:p>
          <a:p>
            <a:r>
              <a:rPr lang="en-US" dirty="0" smtClean="0"/>
              <a:t>Good practice:</a:t>
            </a:r>
          </a:p>
          <a:p>
            <a:r>
              <a:rPr lang="en-US" dirty="0" smtClean="0"/>
              <a:t>(Potential) hazards/bugs:</a:t>
            </a:r>
          </a:p>
          <a:p>
            <a:r>
              <a:rPr lang="en-US" dirty="0" smtClean="0"/>
              <a:t>Performance issue:</a:t>
            </a:r>
          </a:p>
          <a:p>
            <a:r>
              <a:rPr lang="en-US" dirty="0" smtClean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construct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local scoping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47260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1.0_dp/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BLOCK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58930" y="2564904"/>
            <a:ext cx="4398003" cy="801380"/>
            <a:chOff x="3857181" y="2276872"/>
            <a:chExt cx="4398003" cy="801380"/>
          </a:xfrm>
        </p:grpSpPr>
        <p:sp>
          <p:nvSpPr>
            <p:cNvPr id="7" name="Rounded Rectangle 6"/>
            <p:cNvSpPr/>
            <p:nvPr/>
          </p:nvSpPr>
          <p:spPr>
            <a:xfrm>
              <a:off x="3857181" y="2276872"/>
              <a:ext cx="550021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708920"/>
              <a:ext cx="27790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procedure-scoped variables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07202" y="2456892"/>
              <a:ext cx="1068888" cy="4366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87752" y="3573016"/>
            <a:ext cx="3547129" cy="2088232"/>
            <a:chOff x="3687752" y="3573016"/>
            <a:chExt cx="3547129" cy="2088232"/>
          </a:xfrm>
        </p:grpSpPr>
        <p:grpSp>
          <p:nvGrpSpPr>
            <p:cNvPr id="13" name="Group 12"/>
            <p:cNvGrpSpPr/>
            <p:nvPr/>
          </p:nvGrpSpPr>
          <p:grpSpPr>
            <a:xfrm>
              <a:off x="3687752" y="3573016"/>
              <a:ext cx="3547129" cy="1355378"/>
              <a:chOff x="3857181" y="2276872"/>
              <a:chExt cx="3547129" cy="135537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57181" y="2276872"/>
                <a:ext cx="550021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6090" y="2708920"/>
                <a:ext cx="192822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variable,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declared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  <a:endPara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 flipV="1">
                <a:off x="4407202" y="2456892"/>
                <a:ext cx="1068888" cy="7136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968552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55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ASSOCIATE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aliasing of subarrays, parts of user defined types, or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52936"/>
            <a:ext cx="583264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ASSOCIATE( row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:) 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update(row)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ASSOCIATE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60534" y="2780928"/>
            <a:ext cx="5713889" cy="1944216"/>
            <a:chOff x="1423015" y="4005064"/>
            <a:chExt cx="5713889" cy="1944216"/>
          </a:xfrm>
        </p:grpSpPr>
        <p:grpSp>
          <p:nvGrpSpPr>
            <p:cNvPr id="7" name="Group 6"/>
            <p:cNvGrpSpPr/>
            <p:nvPr/>
          </p:nvGrpSpPr>
          <p:grpSpPr>
            <a:xfrm>
              <a:off x="1423015" y="4005064"/>
              <a:ext cx="5635600" cy="1349280"/>
              <a:chOff x="1592444" y="2708920"/>
              <a:chExt cx="5635600" cy="134928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592444" y="3789040"/>
                <a:ext cx="550021" cy="26916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76090" y="2708920"/>
                <a:ext cx="1751954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name, no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declaration,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alias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ASSOCIATE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2142465" y="3309085"/>
                <a:ext cx="3333625" cy="6145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52565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3267819" y="5661248"/>
            <a:ext cx="3669057" cy="895140"/>
            <a:chOff x="5338466" y="2564904"/>
            <a:chExt cx="3669057" cy="895140"/>
          </a:xfrm>
        </p:grpSpPr>
        <p:sp>
          <p:nvSpPr>
            <p:cNvPr id="16" name="TextBox 15"/>
            <p:cNvSpPr txBox="1"/>
            <p:nvPr/>
          </p:nvSpPr>
          <p:spPr>
            <a:xfrm>
              <a:off x="5338466" y="2564904"/>
              <a:ext cx="283410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Helps to write code</a:t>
              </a:r>
              <a:br>
                <a:rPr lang="en-US" sz="2400" dirty="0" smtClean="0"/>
              </a:br>
              <a:r>
                <a:rPr lang="en-US" sz="2400" dirty="0" smtClean="0"/>
                <a:t>that is easier to read`</a:t>
              </a:r>
              <a:endParaRPr lang="nl-BE" sz="2400" dirty="0"/>
            </a:p>
          </p:txBody>
        </p: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827" y="2767348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32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code readability</a:t>
            </a:r>
          </a:p>
          <a:p>
            <a:r>
              <a:rPr lang="en-US" dirty="0" smtClean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(…) EXIT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27984" y="2852936"/>
            <a:ext cx="4248472" cy="2469054"/>
            <a:chOff x="4283968" y="4005064"/>
            <a:chExt cx="4248472" cy="2469054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Works for all block statements:</a:t>
              </a:r>
            </a:p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 SELECT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 smtClean="0"/>
                <a:t>,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r>
                <a:rPr lang="en-US" sz="2400" dirty="0" smtClean="0">
                  <a:cs typeface="Courier New" panose="02070309020205020404" pitchFamily="49" charset="0"/>
                </a:rPr>
                <a:t>,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61002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315701" y="4993123"/>
            <a:ext cx="4234515" cy="1316197"/>
            <a:chOff x="3723556" y="2328827"/>
            <a:chExt cx="4234515" cy="1316197"/>
          </a:xfrm>
        </p:grpSpPr>
        <p:sp>
          <p:nvSpPr>
            <p:cNvPr id="10" name="Rounded Rectangle 9"/>
            <p:cNvSpPr/>
            <p:nvPr/>
          </p:nvSpPr>
          <p:spPr>
            <a:xfrm>
              <a:off x="3723556" y="2328827"/>
              <a:ext cx="694037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8083" y="2998693"/>
              <a:ext cx="29999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can be used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T/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CYCLE</a:t>
              </a:r>
              <a:r>
                <a:rPr lang="en-US" dirty="0" smtClean="0">
                  <a:solidFill>
                    <a:srgbClr val="C00000"/>
                  </a:solidFill>
                </a:rPr>
                <a:t/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from/to the desired loop level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2"/>
            </p:cNvCxnSpPr>
            <p:nvPr/>
          </p:nvCxnSpPr>
          <p:spPr>
            <a:xfrm flipH="1" flipV="1">
              <a:off x="4070575" y="2688867"/>
              <a:ext cx="887508" cy="6329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declared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Initialization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553833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 (SQRT(REAL(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100) ]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RESHAPE([ 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 + j),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m - 1), j = 1, n) 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Indices run from 1 to array size for each dimension (unless declared otherwise)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811700"/>
            <a:ext cx="79928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A(3, 5) = 3.0_dp*A(7, 21) + v(13)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70218" y="1052736"/>
            <a:ext cx="2284780" cy="693847"/>
            <a:chOff x="6188782" y="4472637"/>
            <a:chExt cx="2284780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71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C: 0 to size-1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 difference with C/C++:</a:t>
              </a:r>
            </a:p>
            <a:p>
              <a:r>
                <a:rPr lang="en-US" sz="2400" dirty="0" smtClean="0"/>
                <a:t>arrays are stored by </a:t>
              </a:r>
              <a:r>
                <a:rPr lang="en-US" sz="2400" i="1" dirty="0" smtClean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custom bounds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and upper index can be any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60486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-100:100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5) = 3.0_dp*A(5, 21) + v(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38850" y="3295375"/>
            <a:ext cx="6645518" cy="1515535"/>
            <a:chOff x="1259632" y="2589053"/>
            <a:chExt cx="6645518" cy="1515535"/>
          </a:xfrm>
        </p:grpSpPr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4" y="3298742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259632" y="2589053"/>
              <a:ext cx="5890899" cy="817507"/>
              <a:chOff x="2902762" y="2290194"/>
              <a:chExt cx="5890899" cy="81750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2762" y="2290194"/>
                <a:ext cx="2520280" cy="34235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03162" y="246137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5423042" y="2461370"/>
                <a:ext cx="1080120" cy="3231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08318" y="5292497"/>
            <a:ext cx="3668138" cy="1088831"/>
            <a:chOff x="5008318" y="5292497"/>
            <a:chExt cx="3668138" cy="1088831"/>
          </a:xfrm>
        </p:grpSpPr>
        <p:sp>
          <p:nvSpPr>
            <p:cNvPr id="15" name="TextBox 14"/>
            <p:cNvSpPr txBox="1"/>
            <p:nvPr/>
          </p:nvSpPr>
          <p:spPr>
            <a:xfrm>
              <a:off x="5008318" y="5292497"/>
              <a:ext cx="264905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Don't overuse!</a:t>
              </a:r>
              <a:endParaRPr lang="nl-BE" sz="32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88" y="5392336"/>
              <a:ext cx="963868" cy="98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13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slicing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2089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4, n = 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 = RESHAPE([(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m*n)],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DIMENSION(m/2, n/2) ::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A(2:m-1, 2:n-1)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5657" y="1268760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2  6 10 14 18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3  7 11 15 19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19109"/>
            <a:ext cx="644811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r3_sum = SUM(A(3,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c4_sum = SUM(A(:, 4))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9530" y="4365104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30" y="5013176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657" y="3236783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2  0  0  0 18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3  0  0  0 19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38363"/>
            <a:ext cx="6448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A(1:m:2, 2:n:3)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9530" y="5909210"/>
            <a:ext cx="73609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17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525" y="3284984"/>
            <a:ext cx="1765243" cy="1233428"/>
            <a:chOff x="4283968" y="2276872"/>
            <a:chExt cx="1765243" cy="1233428"/>
          </a:xfrm>
        </p:grpSpPr>
        <p:sp>
          <p:nvSpPr>
            <p:cNvPr id="14" name="Rounded Rectangle 13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0051" y="3140968"/>
              <a:ext cx="1379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lower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2"/>
            </p:cNvCxnSpPr>
            <p:nvPr/>
          </p:nvCxnSpPr>
          <p:spPr>
            <a:xfrm flipH="1" flipV="1">
              <a:off x="4355976" y="2636912"/>
              <a:ext cx="314075" cy="688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591" y="3284984"/>
            <a:ext cx="2241737" cy="729372"/>
            <a:chOff x="4283967" y="2276872"/>
            <a:chExt cx="2241737" cy="729372"/>
          </a:xfrm>
        </p:grpSpPr>
        <p:sp>
          <p:nvSpPr>
            <p:cNvPr id="18" name="Rounded Rectangle 17"/>
            <p:cNvSpPr/>
            <p:nvPr/>
          </p:nvSpPr>
          <p:spPr>
            <a:xfrm>
              <a:off x="4283967" y="2276872"/>
              <a:ext cx="38608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048" y="2636912"/>
              <a:ext cx="14606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upper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4477009" y="2636912"/>
              <a:ext cx="588039" cy="1846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4799" y="5507940"/>
            <a:ext cx="941030" cy="904455"/>
            <a:chOff x="4448129" y="3203684"/>
            <a:chExt cx="941030" cy="904455"/>
          </a:xfrm>
        </p:grpSpPr>
        <p:sp>
          <p:nvSpPr>
            <p:cNvPr id="23" name="Rounded Rectangle 22"/>
            <p:cNvSpPr/>
            <p:nvPr/>
          </p:nvSpPr>
          <p:spPr>
            <a:xfrm>
              <a:off x="4448129" y="3748099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0051" y="3203684"/>
              <a:ext cx="7191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stride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0"/>
            </p:cNvCxnSpPr>
            <p:nvPr/>
          </p:nvCxnSpPr>
          <p:spPr>
            <a:xfrm flipH="1">
              <a:off x="4520137" y="3388350"/>
              <a:ext cx="149914" cy="359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243909" y="4653136"/>
            <a:ext cx="475495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 )</a:t>
            </a:r>
          </a:p>
          <a:p>
            <a:r>
              <a:rPr lang="en-US" dirty="0" smtClean="0"/>
              <a:t>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:upper)</a:t>
            </a:r>
          </a:p>
          <a:p>
            <a:r>
              <a:rPr lang="en-US" dirty="0" smtClean="0"/>
              <a:t>from: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(lower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(lower: upper)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 with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: : stride)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to,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lower:upper:stride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 animBg="1"/>
      <p:bldP spid="12" grpId="0" animBg="1"/>
      <p:bldP spid="2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Scalar-array: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 smtClean="0"/>
              <a:t>: add 2.0 to each array element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 smtClean="0"/>
              <a:t>: multiply each array element by 3.0</a:t>
            </a:r>
          </a:p>
          <a:p>
            <a:r>
              <a:rPr lang="en-US" dirty="0" smtClean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 smtClean="0"/>
              <a:t>: sum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 smtClean="0"/>
              <a:t>: element-wise product</a:t>
            </a:r>
          </a:p>
          <a:p>
            <a:r>
              <a:rPr lang="en-US" dirty="0" smtClean="0"/>
              <a:t>Vector-vector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dot_product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(v, v)</a:t>
            </a:r>
          </a:p>
          <a:p>
            <a:r>
              <a:rPr lang="en-US" dirty="0" smtClean="0"/>
              <a:t>Matrix-matrix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28184" y="3717032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</a:t>
            </a:r>
          </a:p>
          <a:p>
            <a:r>
              <a:rPr lang="en-US" sz="2800" dirty="0" smtClean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5848816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 match:</a:t>
            </a:r>
            <a:br>
              <a:rPr lang="en-US" sz="28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&amp; sample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online, public domain</a:t>
            </a:r>
          </a:p>
          <a:p>
            <a:pPr lvl="1"/>
            <a:r>
              <a:rPr lang="nl-BE" dirty="0">
                <a:hlinkClick r:id="rId2"/>
              </a:rPr>
              <a:t>https://</a:t>
            </a:r>
            <a:r>
              <a:rPr lang="nl-BE" dirty="0" smtClean="0">
                <a:hlinkClick r:id="rId2"/>
              </a:rPr>
              <a:t>github.com/gjbex/training-material</a:t>
            </a:r>
            <a:r>
              <a:rPr lang="nl-BE" dirty="0" smtClean="0"/>
              <a:t> </a:t>
            </a:r>
          </a:p>
          <a:p>
            <a:pPr lvl="1"/>
            <a:r>
              <a:rPr lang="en-US" dirty="0" smtClean="0"/>
              <a:t>License: </a:t>
            </a:r>
            <a:r>
              <a:rPr lang="nl-BE" sz="2000" dirty="0">
                <a:hlinkClick r:id="rId3"/>
              </a:rPr>
              <a:t>http://</a:t>
            </a:r>
            <a:r>
              <a:rPr lang="nl-BE" sz="2000" dirty="0" smtClean="0">
                <a:hlinkClick r:id="rId3"/>
              </a:rPr>
              <a:t>creativecommons.org/publicdomain/zero/1.0/</a:t>
            </a:r>
            <a:r>
              <a:rPr lang="nl-BE" sz="2000" dirty="0" smtClean="0"/>
              <a:t> </a:t>
            </a:r>
          </a:p>
          <a:p>
            <a:r>
              <a:rPr lang="en-US" dirty="0" smtClean="0"/>
              <a:t>Clone the repository or download ZIP</a:t>
            </a:r>
          </a:p>
          <a:p>
            <a:pPr lvl="1"/>
            <a:r>
              <a:rPr lang="en-US" dirty="0" smtClean="0"/>
              <a:t>Relevant directory: </a:t>
            </a:r>
            <a:r>
              <a:rPr lang="en-US" b="1" dirty="0" smtClean="0">
                <a:solidFill>
                  <a:srgbClr val="C00000"/>
                </a:solidFill>
              </a:rPr>
              <a:t>Fortran</a:t>
            </a:r>
          </a:p>
          <a:p>
            <a:pPr lvl="1"/>
            <a:r>
              <a:rPr lang="en-US" dirty="0" smtClean="0"/>
              <a:t>Subdirectories will be mentioned in slides at appropriate places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396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Operating element-wise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Aggregating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MAXVAL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MINVAL,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ANY, ALL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Transform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RESHAPE,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23528" y="2987661"/>
            <a:ext cx="2448272" cy="1233427"/>
            <a:chOff x="2542722" y="2194038"/>
            <a:chExt cx="2448272" cy="1233427"/>
          </a:xfrm>
        </p:grpSpPr>
        <p:sp>
          <p:nvSpPr>
            <p:cNvPr id="8" name="Rounded Rectangle 7"/>
            <p:cNvSpPr/>
            <p:nvPr/>
          </p:nvSpPr>
          <p:spPr>
            <a:xfrm>
              <a:off x="3406818" y="2194038"/>
              <a:ext cx="158417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2722" y="3058133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 arrays of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3697077" y="2554078"/>
              <a:ext cx="501829" cy="5040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47864" y="3212976"/>
            <a:ext cx="561662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=x &gt; 0.0_dp)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COUNT(a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variables: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can be determined at runtime</a:t>
            </a:r>
          </a:p>
          <a:p>
            <a:pPr lvl="1"/>
            <a:r>
              <a:rPr lang="en-US" dirty="0" smtClean="0"/>
              <a:t>only use as much memory as needed</a:t>
            </a:r>
          </a:p>
          <a:p>
            <a:r>
              <a:rPr lang="en-US" dirty="0" smtClean="0"/>
              <a:t>Can be </a:t>
            </a:r>
            <a:r>
              <a:rPr lang="en-US" dirty="0" err="1" smtClean="0"/>
              <a:t>deallocated</a:t>
            </a:r>
            <a:endParaRPr lang="en-US" dirty="0" smtClean="0"/>
          </a:p>
          <a:p>
            <a:pPr lvl="1"/>
            <a:r>
              <a:rPr lang="en-US" dirty="0" smtClean="0"/>
              <a:t>only use memory while needed</a:t>
            </a:r>
          </a:p>
          <a:p>
            <a:r>
              <a:rPr lang="en-US" dirty="0" smtClean="0"/>
              <a:t>Ideal for dynamics/semi-structured data types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graph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941168"/>
            <a:ext cx="26432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Requires user defined</a:t>
            </a:r>
          </a:p>
          <a:p>
            <a:r>
              <a:rPr lang="en-US" dirty="0" smtClean="0"/>
              <a:t>types &amp; pointers, see later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13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Declare 2D-array </a:t>
            </a:r>
            <a:r>
              <a:rPr lang="en-US" dirty="0" err="1" smtClean="0"/>
              <a:t>allocatable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Allocate memory for array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Always</a:t>
            </a:r>
            <a:r>
              <a:rPr lang="en-US" dirty="0" smtClean="0"/>
              <a:t> test whether allocated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Deallocate</a:t>
            </a:r>
            <a:r>
              <a:rPr lang="en-US" dirty="0" smtClean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ALLOCATABLE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(a(m, n),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37444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97050" y="5817411"/>
            <a:ext cx="4535390" cy="851949"/>
            <a:chOff x="3779912" y="6022402"/>
            <a:chExt cx="4200889" cy="851949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4416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free memory no longer required</a:t>
              </a:r>
            </a:p>
            <a:p>
              <a:r>
                <a:rPr lang="en-US" dirty="0" smtClean="0"/>
                <a:t>can be omitted </a:t>
              </a:r>
              <a:r>
                <a:rPr lang="en-US" dirty="0" smtClean="0">
                  <a:sym typeface="Symbol"/>
                </a:rPr>
                <a:t></a:t>
              </a:r>
              <a:r>
                <a:rPr lang="en-US" dirty="0" smtClean="0">
                  <a:sym typeface="Wingdings" panose="05000000000000000000" pitchFamily="2" charset="2"/>
                </a:rPr>
                <a:t> auto-deallocation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835" y="6022402"/>
              <a:ext cx="718966" cy="71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7984" y="4941168"/>
            <a:ext cx="273630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Picture 2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50194"/>
            <a:ext cx="718966" cy="71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8" grpId="0" animBg="1"/>
      <p:bldP spid="2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null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26974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pointer assignment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operator</a:t>
              </a:r>
              <a:endPara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i="1" dirty="0" smtClean="0">
                    <a:solidFill>
                      <a:srgbClr val="C00000"/>
                    </a:solidFill>
                  </a:rPr>
                  <a:t>prevent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for Intel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ifort</a:t>
                </a:r>
                <a:endPara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67544" y="1436578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ALLOCATABLE, 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  IF (ALLOCATED(temp))  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  ALLOCATE(temp(m, n))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(ALLOCATED(temp))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9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 DEALLOCATE(temp)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9235" y="2393464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69235" y="273375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169235" y="3926722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69235" y="543889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69235" y="588132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9235" y="3577073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9235" y="508924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72569" y="316477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72569" y="436916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 smtClean="0">
                <a:hlinkClick r:id="rId2"/>
              </a:rPr>
              <a:t>https</a:t>
            </a:r>
            <a:r>
              <a:rPr lang="nl-BE" sz="1600" dirty="0">
                <a:hlinkClick r:id="rId2"/>
              </a:rPr>
              <a:t>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 defined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Declaring variables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data representations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Fields can have any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user defined types + pointers + </a:t>
            </a:r>
            <a:r>
              <a:rPr lang="en-US" dirty="0" err="1" smtClean="0"/>
              <a:t>allocatable</a:t>
            </a:r>
            <a:r>
              <a:rPr lang="en-US" dirty="0" smtClean="0"/>
              <a:t> to create flexible data structures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….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 &amp; program structure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github.com/gjbex/training-material/tree/master/Fortran/Miscellaneous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declared in procedures are local</a:t>
            </a:r>
          </a:p>
          <a:p>
            <a:r>
              <a:rPr lang="en-US" i="1" dirty="0" smtClean="0"/>
              <a:t>Call-by-reference</a:t>
            </a:r>
            <a:r>
              <a:rPr lang="en-US" dirty="0" smtClean="0"/>
              <a:t> semantics</a:t>
            </a:r>
          </a:p>
          <a:p>
            <a:pPr lvl="1"/>
            <a:r>
              <a:rPr lang="en-US" dirty="0" smtClean="0"/>
              <a:t>variables passed to procedures can be modified</a:t>
            </a:r>
          </a:p>
          <a:p>
            <a:pPr lvl="1"/>
            <a:r>
              <a:rPr lang="en-US" dirty="0" smtClean="0"/>
              <a:t>declare intent of arguments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: argument is not modified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: argument's original value becomes undefined on entry to procedure, will be assigned to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6084168" y="2276872"/>
            <a:ext cx="1938659" cy="693847"/>
            <a:chOff x="6188782" y="4472637"/>
            <a:chExt cx="1938659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call-by-value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379652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s*s - s2)/(n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76256" y="3501008"/>
            <a:ext cx="2069362" cy="646331"/>
            <a:chOff x="6948264" y="3573016"/>
            <a:chExt cx="206936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</a:t>
              </a:r>
              <a:br>
                <a:rPr lang="en-US" dirty="0" smtClean="0"/>
              </a:br>
              <a:r>
                <a:rPr lang="en-US" dirty="0" smtClean="0"/>
                <a:t>variables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13" name="Right Brace 1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067944" y="1124744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Intent of subroutine arguments: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>: only read values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>: only write new values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 smtClean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40110" y="4581128"/>
            <a:ext cx="3850591" cy="2016224"/>
            <a:chOff x="140110" y="4581128"/>
            <a:chExt cx="3850591" cy="2016224"/>
          </a:xfrm>
        </p:grpSpPr>
        <p:grpSp>
          <p:nvGrpSpPr>
            <p:cNvPr id="26" name="Group 25"/>
            <p:cNvGrpSpPr/>
            <p:nvPr/>
          </p:nvGrpSpPr>
          <p:grpSpPr>
            <a:xfrm>
              <a:off x="1259632" y="4581128"/>
              <a:ext cx="2731069" cy="2016224"/>
              <a:chOff x="3190794" y="2692201"/>
              <a:chExt cx="2731069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944216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310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 Fortran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call-by-reference</a:t>
                </a: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378926" y="3192326"/>
                <a:ext cx="177403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 rot="19796557">
              <a:off x="140110" y="6056813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76256" y="2719953"/>
            <a:ext cx="2069362" cy="646331"/>
            <a:chOff x="6948264" y="3573016"/>
            <a:chExt cx="2069362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subroutine</a:t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47" name="Right Brace 46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8" name="Straight Arrow Connector 47"/>
              <p:cNvCxnSpPr>
                <a:stCxn id="45" idx="1"/>
                <a:endCxn id="47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6876256" y="4366845"/>
            <a:ext cx="2069362" cy="646331"/>
            <a:chOff x="6948264" y="3573016"/>
            <a:chExt cx="2069362" cy="646331"/>
          </a:xfrm>
        </p:grpSpPr>
        <p:sp>
          <p:nvSpPr>
            <p:cNvPr id="50" name="TextBox 49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using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52" name="Right Brace 51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3" name="Straight Arrow Connector 52"/>
              <p:cNvCxnSpPr>
                <a:stCxn id="50" idx="1"/>
                <a:endCxn id="52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6876256" y="5085184"/>
            <a:ext cx="2069362" cy="936104"/>
            <a:chOff x="6948264" y="3560242"/>
            <a:chExt cx="2069362" cy="936104"/>
          </a:xfrm>
        </p:grpSpPr>
        <p:sp>
          <p:nvSpPr>
            <p:cNvPr id="55" name="TextBox 54"/>
            <p:cNvSpPr txBox="1"/>
            <p:nvPr/>
          </p:nvSpPr>
          <p:spPr>
            <a:xfrm>
              <a:off x="7812360" y="3573016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assigning</a:t>
              </a:r>
              <a:br>
                <a:rPr lang="en-US" dirty="0" smtClean="0"/>
              </a:br>
              <a:r>
                <a:rPr lang="en-US" dirty="0" smtClean="0"/>
                <a:t>to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948264" y="3560242"/>
              <a:ext cx="864096" cy="576064"/>
              <a:chOff x="6948264" y="3560242"/>
              <a:chExt cx="864096" cy="576064"/>
            </a:xfrm>
          </p:grpSpPr>
          <p:sp>
            <p:nvSpPr>
              <p:cNvPr id="57" name="Right Brace 56"/>
              <p:cNvSpPr/>
              <p:nvPr/>
            </p:nvSpPr>
            <p:spPr>
              <a:xfrm>
                <a:off x="6948264" y="3560242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8" name="Straight Arrow Connector 57"/>
              <p:cNvCxnSpPr>
                <a:stCxn id="55" idx="1"/>
                <a:endCxn id="57" idx="1"/>
              </p:cNvCxnSpPr>
              <p:nvPr/>
            </p:nvCxnSpPr>
            <p:spPr>
              <a:xfrm flipH="1" flipV="1">
                <a:off x="7092280" y="3848274"/>
                <a:ext cx="720080" cy="1864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450519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44492" y="1421243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99592" y="2164214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40389" y="3149435"/>
            <a:ext cx="5352222" cy="490457"/>
            <a:chOff x="1524711" y="2308230"/>
            <a:chExt cx="5352222" cy="490457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7552" y="2429355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1440160" cy="14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3528" y="4361036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FUNCTION factorial(n)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4361036"/>
            <a:ext cx="6436960" cy="710501"/>
            <a:chOff x="1583160" y="2308230"/>
            <a:chExt cx="6436960" cy="710501"/>
          </a:xfrm>
        </p:grpSpPr>
        <p:sp>
          <p:nvSpPr>
            <p:cNvPr id="27" name="Rounded Rectangle 26"/>
            <p:cNvSpPr/>
            <p:nvPr/>
          </p:nvSpPr>
          <p:spPr>
            <a:xfrm>
              <a:off x="1583160" y="2308230"/>
              <a:ext cx="99354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76090" y="2649399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 flipV="1">
              <a:off x="2576703" y="2472571"/>
              <a:ext cx="2899387" cy="3614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340389" y="5859465"/>
            <a:ext cx="6426541" cy="714948"/>
            <a:chOff x="1372311" y="2308230"/>
            <a:chExt cx="6426541" cy="714948"/>
          </a:xfrm>
        </p:grpSpPr>
        <p:sp>
          <p:nvSpPr>
            <p:cNvPr id="35" name="Rounded Rectangle 34"/>
            <p:cNvSpPr/>
            <p:nvPr/>
          </p:nvSpPr>
          <p:spPr>
            <a:xfrm>
              <a:off x="1372311" y="2308230"/>
              <a:ext cx="1175081" cy="2293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87552" y="2653846"/>
              <a:ext cx="38113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of result to </a:t>
              </a:r>
              <a:r>
                <a:rPr lang="en-US" dirty="0">
                  <a:solidFill>
                    <a:srgbClr val="C00000"/>
                  </a:solidFill>
                </a:rPr>
                <a:t>f</a:t>
              </a:r>
              <a:r>
                <a:rPr lang="en-US" dirty="0" smtClean="0">
                  <a:solidFill>
                    <a:srgbClr val="C00000"/>
                  </a:solidFill>
                </a:rPr>
                <a:t>unction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7" name="Straight Arrow Connector 36"/>
            <p:cNvCxnSpPr>
              <a:stCxn id="36" idx="1"/>
              <a:endCxn id="35" idx="3"/>
            </p:cNvCxnSpPr>
            <p:nvPr/>
          </p:nvCxnSpPr>
          <p:spPr>
            <a:xfrm flipH="1" flipV="1">
              <a:off x="2547392" y="2422902"/>
              <a:ext cx="1440160" cy="4156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procedure has many arguments, use keywords in call</a:t>
            </a:r>
          </a:p>
          <a:p>
            <a:pPr lvl="1"/>
            <a:r>
              <a:rPr lang="en-US" dirty="0" smtClean="0"/>
              <a:t>Advantage: order is irrelevant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299500"/>
            <a:ext cx="70567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mu, sigma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DIMENSION(size) 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=sigma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mean=mu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73420" y="4293096"/>
            <a:ext cx="7416824" cy="1829210"/>
            <a:chOff x="539552" y="4293096"/>
            <a:chExt cx="7416824" cy="1829210"/>
          </a:xfrm>
        </p:grpSpPr>
        <p:grpSp>
          <p:nvGrpSpPr>
            <p:cNvPr id="7" name="Group 6"/>
            <p:cNvGrpSpPr/>
            <p:nvPr/>
          </p:nvGrpSpPr>
          <p:grpSpPr>
            <a:xfrm>
              <a:off x="539552" y="4293096"/>
              <a:ext cx="7341621" cy="1224136"/>
              <a:chOff x="4245501" y="2348880"/>
              <a:chExt cx="7341621" cy="1224136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245501" y="2348880"/>
                <a:ext cx="632066" cy="28803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76090" y="3203684"/>
                <a:ext cx="611103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 subroutines can only be used in a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CALL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statement!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8" idx="2"/>
              </p:cNvCxnSpPr>
              <p:nvPr/>
            </p:nvCxnSpPr>
            <p:spPr>
              <a:xfrm flipH="1" flipV="1">
                <a:off x="4561534" y="2636912"/>
                <a:ext cx="914556" cy="75143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5531227"/>
              <a:ext cx="576064" cy="591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39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arguments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427292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PRESENT(label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'F10.2',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186823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DIMENSION(size1) :: v1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DIMENSION(size2)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(v2, 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label='vector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v2')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5856" y="5013176"/>
            <a:ext cx="3888432" cy="369332"/>
            <a:chOff x="6981805" y="3068960"/>
            <a:chExt cx="388843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147889" y="3068960"/>
              <a:ext cx="27223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without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6981805" y="3253626"/>
              <a:ext cx="1166084" cy="1033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860032" y="5445224"/>
            <a:ext cx="3096344" cy="422756"/>
            <a:chOff x="7528120" y="2934236"/>
            <a:chExt cx="3096344" cy="422756"/>
          </a:xfrm>
        </p:grpSpPr>
        <p:sp>
          <p:nvSpPr>
            <p:cNvPr id="16" name="TextBox 15"/>
            <p:cNvSpPr txBox="1"/>
            <p:nvPr/>
          </p:nvSpPr>
          <p:spPr>
            <a:xfrm>
              <a:off x="8147889" y="2934236"/>
              <a:ext cx="247657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7528120" y="3118902"/>
              <a:ext cx="619769" cy="23809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44831" y="5867980"/>
            <a:ext cx="1836975" cy="369332"/>
            <a:chOff x="7564847" y="3068960"/>
            <a:chExt cx="183697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8147889" y="3068960"/>
              <a:ext cx="12539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better style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7564847" y="3253626"/>
              <a:ext cx="583042" cy="516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2"/>
          <p:cNvGrpSpPr/>
          <p:nvPr/>
        </p:nvGrpSpPr>
        <p:grpSpPr>
          <a:xfrm>
            <a:off x="6156176" y="2239997"/>
            <a:ext cx="2808312" cy="1044987"/>
            <a:chOff x="6156176" y="2239997"/>
            <a:chExt cx="2808312" cy="1044987"/>
          </a:xfrm>
        </p:grpSpPr>
        <p:sp>
          <p:nvSpPr>
            <p:cNvPr id="23" name="TextBox 22"/>
            <p:cNvSpPr txBox="1"/>
            <p:nvPr/>
          </p:nvSpPr>
          <p:spPr>
            <a:xfrm>
              <a:off x="6156176" y="2638653"/>
              <a:ext cx="20522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 arguments</a:t>
              </a:r>
              <a:br>
                <a:rPr lang="en-US" dirty="0" smtClean="0"/>
              </a:br>
              <a:r>
                <a:rPr lang="en-US" dirty="0" smtClean="0"/>
                <a:t>should come last</a:t>
              </a:r>
              <a:endParaRPr lang="nl-BE" dirty="0"/>
            </a:p>
          </p:txBody>
        </p:sp>
        <p:pic>
          <p:nvPicPr>
            <p:cNvPr id="1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239997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78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strings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Assumed shape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Assumed length strings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**2 -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SUM(x**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2))/(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shape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1D array, dimension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unknown at compile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1691859"/>
            <a:chOff x="3465068" y="1508550"/>
            <a:chExt cx="4680520" cy="1691859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554078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determine dimensions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2436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7584" y="5698991"/>
            <a:ext cx="70567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23587" y="5313982"/>
            <a:ext cx="6111120" cy="1156606"/>
            <a:chOff x="1612711" y="2761403"/>
            <a:chExt cx="6111120" cy="1156606"/>
          </a:xfrm>
        </p:grpSpPr>
        <p:sp>
          <p:nvSpPr>
            <p:cNvPr id="16" name="Rounded Rectangle 15"/>
            <p:cNvSpPr/>
            <p:nvPr/>
          </p:nvSpPr>
          <p:spPr>
            <a:xfrm>
              <a:off x="1612711" y="3629977"/>
              <a:ext cx="635017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3332" y="2761403"/>
              <a:ext cx="229049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length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string length unknown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at compile time</a:t>
              </a:r>
            </a:p>
          </p:txBody>
        </p:sp>
        <p:cxnSp>
          <p:nvCxnSpPr>
            <p:cNvPr id="18" name="Straight Arrow Connector 17"/>
            <p:cNvCxnSpPr>
              <a:stCxn id="17" idx="1"/>
              <a:endCxn id="16" idx="3"/>
            </p:cNvCxnSpPr>
            <p:nvPr/>
          </p:nvCxnSpPr>
          <p:spPr>
            <a:xfrm flipH="1">
              <a:off x="2247728" y="3223068"/>
              <a:ext cx="3185604" cy="5509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all arguments are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, function is pure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Compiler can optimize/parallelize more easily</a:t>
            </a:r>
          </a:p>
          <a:p>
            <a:pPr lvl="1"/>
            <a:r>
              <a:rPr lang="en-US" dirty="0" smtClean="0"/>
              <a:t>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492896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2"/>
          <p:cNvSpPr txBox="1"/>
          <p:nvPr/>
        </p:nvSpPr>
        <p:spPr>
          <a:xfrm>
            <a:off x="4788024" y="3158970"/>
            <a:ext cx="296234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(I/O, writing to variables from</a:t>
            </a:r>
          </a:p>
          <a:p>
            <a:r>
              <a:rPr lang="en-US" dirty="0" smtClean="0"/>
              <a:t>outer scope)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with </a:t>
            </a:r>
            <a:r>
              <a:rPr lang="en-US" i="1" dirty="0" smtClean="0"/>
              <a:t>scalar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 argument(s)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2"/>
          <p:cNvSpPr txBox="1"/>
          <p:nvPr/>
        </p:nvSpPr>
        <p:spPr>
          <a:xfrm>
            <a:off x="4771310" y="2697305"/>
            <a:ext cx="296234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implies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PURE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 with </a:t>
            </a:r>
            <a:r>
              <a:rPr lang="en-US" i="1" dirty="0" smtClean="0"/>
              <a:t>scalar</a:t>
            </a:r>
            <a:r>
              <a:rPr lang="en-US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 smtClean="0"/>
              <a:t> argument(s)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intrinsic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intrinsic procedures are </a:t>
            </a:r>
            <a:r>
              <a:rPr lang="en-US" i="1" dirty="0" smtClean="0"/>
              <a:t>elemental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77 had column format</a:t>
            </a:r>
          </a:p>
          <a:p>
            <a:r>
              <a:rPr lang="en-US" dirty="0" smtClean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defined recursively, </a:t>
            </a:r>
            <a:r>
              <a:rPr lang="en-US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may not be most efficient!</a:t>
              </a:r>
              <a:endParaRPr lang="en-US" i="1" dirty="0" smtClea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f, 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288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221088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91238" cy="1261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</a:t>
              </a:r>
              <a:r>
                <a:rPr lang="en-US" sz="2800" dirty="0" smtClean="0"/>
                <a:t>variables </a:t>
              </a:r>
              <a:r>
                <a:rPr lang="en-US" sz="2800" dirty="0"/>
                <a:t>initialized </a:t>
              </a:r>
              <a:r>
                <a:rPr lang="en-US" sz="2800" dirty="0" smtClean="0"/>
                <a:t>in</a:t>
              </a:r>
              <a:br>
                <a:rPr lang="en-US" sz="2800" dirty="0" smtClean="0"/>
              </a:br>
              <a:r>
                <a:rPr lang="en-US" sz="2800" dirty="0" smtClean="0"/>
                <a:t>declaration retain value </a:t>
              </a:r>
              <a:r>
                <a:rPr lang="en-US" sz="2800" dirty="0"/>
                <a:t>between </a:t>
              </a:r>
              <a:r>
                <a:rPr lang="en-US" sz="2800" dirty="0" smtClean="0"/>
                <a:t>calls</a:t>
              </a:r>
            </a:p>
            <a:p>
              <a:r>
                <a:rPr lang="en-US" sz="2000" dirty="0" smtClean="0"/>
                <a:t>(implicit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SAVE</a:t>
              </a:r>
              <a:r>
                <a:rPr lang="en-US" sz="2000" dirty="0" smtClean="0"/>
                <a:t> attribute)</a:t>
              </a:r>
              <a:endParaRPr lang="nl-BE" sz="20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28141" y="5877271"/>
            <a:ext cx="3999843" cy="585357"/>
            <a:chOff x="428141" y="5877271"/>
            <a:chExt cx="3999843" cy="585357"/>
          </a:xfrm>
        </p:grpSpPr>
        <p:sp>
          <p:nvSpPr>
            <p:cNvPr id="10" name="TextBox 9"/>
            <p:cNvSpPr txBox="1"/>
            <p:nvPr/>
          </p:nvSpPr>
          <p:spPr>
            <a:xfrm>
              <a:off x="1115616" y="609329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dirty="0" smtClean="0"/>
                <a:t> local variables</a:t>
              </a:r>
              <a:endParaRPr lang="nl-BE" dirty="0"/>
            </a:p>
          </p:txBody>
        </p:sp>
        <p:sp>
          <p:nvSpPr>
            <p:cNvPr id="11" name="Rounded Rectangle 10"/>
            <p:cNvSpPr/>
            <p:nvPr/>
          </p:nvSpPr>
          <p:spPr>
            <a:xfrm rot="19796557">
              <a:off x="428141" y="587727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main 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</a:t>
            </a:r>
            <a:r>
              <a:rPr lang="nl-BE" sz="1600" dirty="0" smtClean="0">
                <a:hlinkClick r:id="rId3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4"/>
              </a:rPr>
              <a:t>https://</a:t>
            </a:r>
            <a:r>
              <a:rPr lang="nl-BE" sz="1600" dirty="0" smtClean="0">
                <a:hlinkClick r:id="rId4"/>
              </a:rPr>
              <a:t>github.com/gjbex/training-material/tree/master/Fortran/OOProgramming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modular code</a:t>
            </a:r>
          </a:p>
          <a:p>
            <a:pPr lvl="1"/>
            <a:r>
              <a:rPr lang="en-US" dirty="0" smtClean="0"/>
              <a:t>not executed directly</a:t>
            </a:r>
          </a:p>
          <a:p>
            <a:pPr lvl="1"/>
            <a:r>
              <a:rPr lang="en-US" dirty="0" smtClean="0"/>
              <a:t>contain declarations/definitions of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limit scope of data types/variables/procedures</a:t>
            </a:r>
          </a:p>
          <a:p>
            <a:pPr lvl="2"/>
            <a:r>
              <a:rPr lang="en-US" dirty="0" smtClean="0"/>
              <a:t>public versus private</a:t>
            </a:r>
          </a:p>
          <a:p>
            <a:pPr lvl="1"/>
            <a:r>
              <a:rPr lang="en-US" dirty="0" smtClean="0"/>
              <a:t>provide interface</a:t>
            </a:r>
          </a:p>
          <a:p>
            <a:r>
              <a:rPr lang="en-US" dirty="0" smtClean="0"/>
              <a:t>Easy reuse of code</a:t>
            </a:r>
          </a:p>
          <a:p>
            <a:r>
              <a:rPr lang="en-US" dirty="0" smtClean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64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257722"/>
            <a:ext cx="587043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70028" y="2204864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770028" y="3350022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552299"/>
            <a:ext cx="3858141" cy="1713934"/>
            <a:chOff x="188710" y="2358343"/>
            <a:chExt cx="3858141" cy="1713934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8343"/>
              <a:ext cx="3168352" cy="20476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wherever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563112"/>
              <a:ext cx="1425015" cy="86283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941168"/>
            <a:ext cx="587043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70028" y="5949280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169889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4581128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Everything in module that is public can be used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5301208"/>
            <a:ext cx="417646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11760" y="5828957"/>
            <a:ext cx="5050178" cy="921703"/>
            <a:chOff x="1127233" y="2308230"/>
            <a:chExt cx="4798407" cy="951832"/>
          </a:xfrm>
        </p:grpSpPr>
        <p:sp>
          <p:nvSpPr>
            <p:cNvPr id="18" name="Rounded Rectangle 17"/>
            <p:cNvSpPr/>
            <p:nvPr/>
          </p:nvSpPr>
          <p:spPr>
            <a:xfrm>
              <a:off x="1127233" y="2308230"/>
              <a:ext cx="1505197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6669" y="2878657"/>
              <a:ext cx="3908971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use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 smtClean="0">
                  <a:solidFill>
                    <a:srgbClr val="00B050"/>
                  </a:solidFill>
                </a:rPr>
                <a:t> as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single</a:t>
              </a:r>
              <a:r>
                <a:rPr lang="en-US" dirty="0" smtClean="0">
                  <a:solidFill>
                    <a:srgbClr val="00B050"/>
                  </a:solidFill>
                </a:rPr>
                <a:t> to prevent name clash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1879831" y="2636912"/>
              <a:ext cx="136837" cy="43244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707904" y="5229201"/>
            <a:ext cx="3672408" cy="648071"/>
            <a:chOff x="3347864" y="5229201"/>
            <a:chExt cx="3672408" cy="648071"/>
          </a:xfrm>
        </p:grpSpPr>
        <p:grpSp>
          <p:nvGrpSpPr>
            <p:cNvPr id="21" name="Group 20"/>
            <p:cNvGrpSpPr/>
            <p:nvPr/>
          </p:nvGrpSpPr>
          <p:grpSpPr>
            <a:xfrm>
              <a:off x="3347864" y="5229201"/>
              <a:ext cx="3096344" cy="646331"/>
              <a:chOff x="1477289" y="1990575"/>
              <a:chExt cx="2941979" cy="66745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477289" y="2362383"/>
                <a:ext cx="664021" cy="26493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55351" y="1990575"/>
                <a:ext cx="1763917" cy="6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list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explicitly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what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is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to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be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used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22" idx="3"/>
              </p:cNvCxnSpPr>
              <p:nvPr/>
            </p:nvCxnSpPr>
            <p:spPr>
              <a:xfrm flipH="1">
                <a:off x="2141310" y="2324304"/>
                <a:ext cx="514041" cy="1705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537321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TYPE(rational), INTENT(IN) :: a,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 smtClean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68760"/>
            <a:ext cx="7344816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 ==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(n*d &lt;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1760" y="1792383"/>
            <a:ext cx="5713079" cy="493782"/>
            <a:chOff x="1437105" y="2308230"/>
            <a:chExt cx="5428254" cy="509922"/>
          </a:xfrm>
        </p:grpSpPr>
        <p:sp>
          <p:nvSpPr>
            <p:cNvPr id="6" name="Rounded Rectangle 5"/>
            <p:cNvSpPr/>
            <p:nvPr/>
          </p:nvSpPr>
          <p:spPr>
            <a:xfrm>
              <a:off x="1437105" y="2308230"/>
              <a:ext cx="70420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0155" y="2436748"/>
              <a:ext cx="296520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enforce call-by-value semantics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 flipV="1">
              <a:off x="2141311" y="2472572"/>
              <a:ext cx="1758844" cy="1548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unit structure</a:t>
            </a:r>
            <a:endParaRPr lang="nl-BE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same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>
                <a:cs typeface="Courier New" panose="02070309020205020404" pitchFamily="49" charset="0"/>
              </a:rPr>
              <a:t> (see later)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0949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my_subroutine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56176" y="2998693"/>
            <a:ext cx="2232248" cy="646331"/>
            <a:chOff x="6948264" y="3573016"/>
            <a:chExt cx="223224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12360" y="3573016"/>
              <a:ext cx="13681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9" name="Right Brace 8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0" name="Straight Arrow Connector 9"/>
              <p:cNvCxnSpPr>
                <a:stCxn id="7" idx="1"/>
                <a:endCxn id="9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6156176" y="3789040"/>
            <a:ext cx="2232248" cy="1368152"/>
            <a:chOff x="6948264" y="3212976"/>
            <a:chExt cx="2232248" cy="1368152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statements</a:t>
              </a:r>
              <a:endParaRPr lang="nl-BE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48264" y="3212976"/>
              <a:ext cx="864096" cy="1368152"/>
              <a:chOff x="6948264" y="3212976"/>
              <a:chExt cx="864096" cy="1368152"/>
            </a:xfrm>
          </p:grpSpPr>
          <p:sp>
            <p:nvSpPr>
              <p:cNvPr id="16" name="Right Brace 15"/>
              <p:cNvSpPr/>
              <p:nvPr/>
            </p:nvSpPr>
            <p:spPr>
              <a:xfrm>
                <a:off x="6948264" y="3212976"/>
                <a:ext cx="144016" cy="136815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1"/>
              </p:cNvCxnSpPr>
              <p:nvPr/>
            </p:nvCxnSpPr>
            <p:spPr>
              <a:xfrm flipH="1">
                <a:off x="7092280" y="3892406"/>
                <a:ext cx="720080" cy="46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156176" y="5301208"/>
            <a:ext cx="2232248" cy="923330"/>
            <a:chOff x="6948264" y="3283243"/>
            <a:chExt cx="2232248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812360" y="3283243"/>
              <a:ext cx="136815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internal procedure definitions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23" name="Right Brace 2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Arrow Connector 23"/>
              <p:cNvCxnSpPr>
                <a:stCxn id="21" idx="1"/>
                <a:endCxn id="23" idx="1"/>
              </p:cNvCxnSpPr>
              <p:nvPr/>
            </p:nvCxnSpPr>
            <p:spPr>
              <a:xfrm flipH="1">
                <a:off x="7092280" y="3744908"/>
                <a:ext cx="720080" cy="1512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6156176" y="2483604"/>
            <a:ext cx="2232248" cy="501874"/>
            <a:chOff x="6948264" y="3707740"/>
            <a:chExt cx="2232248" cy="501874"/>
          </a:xfrm>
        </p:grpSpPr>
        <p:sp>
          <p:nvSpPr>
            <p:cNvPr id="26" name="TextBox 25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of unit</a:t>
              </a:r>
              <a:endParaRPr lang="nl-BE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948264" y="3892406"/>
              <a:ext cx="864096" cy="317208"/>
              <a:chOff x="6948264" y="3892406"/>
              <a:chExt cx="864096" cy="317208"/>
            </a:xfrm>
          </p:grpSpPr>
          <p:sp>
            <p:nvSpPr>
              <p:cNvPr id="28" name="Right Brace 27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26" idx="1"/>
                <a:endCxn id="28" idx="1"/>
              </p:cNvCxnSpPr>
              <p:nvPr/>
            </p:nvCxnSpPr>
            <p:spPr>
              <a:xfrm flipH="1">
                <a:off x="7092280" y="3892406"/>
                <a:ext cx="720080" cy="191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156176" y="6372036"/>
            <a:ext cx="2232248" cy="369332"/>
            <a:chOff x="6948264" y="3912290"/>
            <a:chExt cx="223224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7812360" y="391229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end of unit</a:t>
              </a:r>
              <a:endParaRPr lang="nl-BE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948264" y="3959032"/>
              <a:ext cx="864096" cy="250582"/>
              <a:chOff x="6948264" y="3959032"/>
              <a:chExt cx="864096" cy="250582"/>
            </a:xfrm>
          </p:grpSpPr>
          <p:sp>
            <p:nvSpPr>
              <p:cNvPr id="34" name="Right Brace 33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5" name="Straight Arrow Connector 34"/>
              <p:cNvCxnSpPr>
                <a:stCxn id="32" idx="1"/>
                <a:endCxn id="34" idx="1"/>
              </p:cNvCxnSpPr>
              <p:nvPr/>
            </p:nvCxnSpPr>
            <p:spPr>
              <a:xfrm flipH="1" flipV="1">
                <a:off x="7092280" y="4084323"/>
                <a:ext cx="720080" cy="12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66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Operator overloading allows</a:t>
              </a:r>
              <a:br>
                <a:rPr lang="en-US" dirty="0" smtClean="0"/>
              </a:br>
              <a:r>
                <a:rPr lang="en-US" dirty="0" smtClean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INTEGER, VALUE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b = rational(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call to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call to </a:t>
              </a:r>
              <a:r>
                <a:rPr lang="en-US" dirty="0" err="1" smtClean="0">
                  <a:solidFill>
                    <a:srgbClr val="C00000"/>
                  </a:solidFill>
                </a:rPr>
                <a:t>int_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function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3652499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2907512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::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FUNCTION f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same signature as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b) &lt; epsilon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441141" cy="1294402"/>
            <a:chOff x="529993" y="-225243"/>
            <a:chExt cx="7070164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3033499" cy="6674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be called from within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6"/>
              <a:ext cx="957853" cy="838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One level of internal</a:t>
              </a:r>
              <a:br>
                <a:rPr lang="en-US" sz="2400" dirty="0" smtClean="0"/>
              </a:br>
              <a:r>
                <a:rPr lang="en-US" sz="2400" dirty="0" smtClean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or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github.com/gjbex/training-material/tree/master/Fortran/IO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&amp; records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types of records</a:t>
            </a:r>
          </a:p>
          <a:p>
            <a:pPr lvl="1"/>
            <a:r>
              <a:rPr lang="en-US" dirty="0" smtClean="0"/>
              <a:t>data records</a:t>
            </a:r>
          </a:p>
          <a:p>
            <a:pPr lvl="2"/>
            <a:r>
              <a:rPr lang="en-US" dirty="0" smtClean="0"/>
              <a:t>formatted: human readable</a:t>
            </a:r>
          </a:p>
          <a:p>
            <a:pPr lvl="2"/>
            <a:r>
              <a:rPr lang="en-US" dirty="0" smtClean="0"/>
              <a:t>unformatted: binary</a:t>
            </a:r>
          </a:p>
          <a:p>
            <a:pPr lvl="1"/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r>
              <a:rPr lang="en-US" dirty="0" smtClean="0"/>
              <a:t>File = sequence of data records + </a:t>
            </a:r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pPr lvl="1"/>
            <a:r>
              <a:rPr lang="en-US" dirty="0" smtClean="0"/>
              <a:t>either formatted, or unformatted, </a:t>
            </a:r>
            <a:r>
              <a:rPr lang="en-US" i="1" dirty="0" smtClean="0"/>
              <a:t>not</a:t>
            </a:r>
            <a:r>
              <a:rPr lang="en-US" dirty="0" smtClean="0"/>
              <a:t> both</a:t>
            </a:r>
          </a:p>
          <a:p>
            <a:pPr lvl="1"/>
            <a:r>
              <a:rPr lang="en-US" dirty="0" smtClean="0"/>
              <a:t>two types</a:t>
            </a:r>
          </a:p>
          <a:p>
            <a:pPr lvl="2"/>
            <a:r>
              <a:rPr lang="en-US" dirty="0" smtClean="0"/>
              <a:t>internal: in-memory file</a:t>
            </a:r>
          </a:p>
          <a:p>
            <a:pPr lvl="2"/>
            <a:r>
              <a:rPr lang="en-US" dirty="0" smtClean="0"/>
              <a:t>external: on file system, e.g., on disk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1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github.com/gjbex/training-material/tree/master/Fortran/Types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modes</a:t>
            </a:r>
          </a:p>
          <a:p>
            <a:pPr lvl="1"/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direct access</a:t>
            </a:r>
          </a:p>
          <a:p>
            <a:pPr lvl="2"/>
            <a:r>
              <a:rPr lang="en-US" dirty="0" smtClean="0"/>
              <a:t>all records must have same length</a:t>
            </a:r>
          </a:p>
          <a:p>
            <a:pPr lvl="2"/>
            <a:r>
              <a:rPr lang="en-US" dirty="0" smtClean="0"/>
              <a:t>access by record number</a:t>
            </a:r>
          </a:p>
          <a:p>
            <a:pPr lvl="2"/>
            <a:r>
              <a:rPr lang="en-US" dirty="0" smtClean="0"/>
              <a:t>only for external files</a:t>
            </a:r>
          </a:p>
          <a:p>
            <a:pPr lvl="1"/>
            <a:r>
              <a:rPr lang="en-US" dirty="0" smtClean="0"/>
              <a:t>stream access</a:t>
            </a:r>
          </a:p>
          <a:p>
            <a:pPr lvl="2"/>
            <a:r>
              <a:rPr lang="en-US" dirty="0" smtClean="0"/>
              <a:t>allows to reposition inside the file</a:t>
            </a:r>
          </a:p>
          <a:p>
            <a:pPr lvl="2"/>
            <a:r>
              <a:rPr lang="en-US" dirty="0" smtClean="0"/>
              <a:t>no record-based I/O, better portability</a:t>
            </a:r>
            <a:endParaRPr lang="nl-BE" dirty="0"/>
          </a:p>
          <a:p>
            <a:r>
              <a:rPr lang="en-US" dirty="0" smtClean="0"/>
              <a:t>Files associated to units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74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defined in </a:t>
            </a:r>
            <a:r>
              <a:rPr lang="en-US" dirty="0" err="1" smtClean="0"/>
              <a:t>iso_fortran_env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input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error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8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73125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 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ACCESS='sequential',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='new',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FORM='formatted',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04615" y="1268760"/>
            <a:ext cx="5398574" cy="1232056"/>
            <a:chOff x="1145755" y="-160857"/>
            <a:chExt cx="5129431" cy="1272326"/>
          </a:xfrm>
        </p:grpSpPr>
        <p:sp>
          <p:nvSpPr>
            <p:cNvPr id="7" name="Rounded Rectangle 6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9650" y="-160857"/>
              <a:ext cx="300553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handle,  constant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240444" y="29845"/>
              <a:ext cx="1029205" cy="9709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1701178"/>
            <a:ext cx="4076409" cy="1017404"/>
            <a:chOff x="1145755" y="60810"/>
            <a:chExt cx="3873184" cy="1050659"/>
          </a:xfrm>
        </p:grpSpPr>
        <p:sp>
          <p:nvSpPr>
            <p:cNvPr id="14" name="Rounded Rectangle 13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3553" y="60810"/>
              <a:ext cx="161538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name, string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3"/>
            </p:cNvCxnSpPr>
            <p:nvPr/>
          </p:nvCxnSpPr>
          <p:spPr>
            <a:xfrm flipH="1">
              <a:off x="2240444" y="251512"/>
              <a:ext cx="1163109" cy="7493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23728" y="2133226"/>
            <a:ext cx="6893391" cy="841845"/>
            <a:chOff x="1310825" y="242108"/>
            <a:chExt cx="6549727" cy="869361"/>
          </a:xfrm>
        </p:grpSpPr>
        <p:sp>
          <p:nvSpPr>
            <p:cNvPr id="18" name="Rounded Rectangle 17"/>
            <p:cNvSpPr/>
            <p:nvPr/>
          </p:nvSpPr>
          <p:spPr>
            <a:xfrm>
              <a:off x="1310825" y="890183"/>
              <a:ext cx="1388454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8114" y="242108"/>
              <a:ext cx="470243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access method: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sequential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direct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3"/>
            </p:cNvCxnSpPr>
            <p:nvPr/>
          </p:nvCxnSpPr>
          <p:spPr>
            <a:xfrm flipH="1">
              <a:off x="2699279" y="432810"/>
              <a:ext cx="458835" cy="568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23728" y="2565275"/>
            <a:ext cx="5888892" cy="646611"/>
            <a:chOff x="924173" y="455597"/>
            <a:chExt cx="5595308" cy="667746"/>
          </a:xfrm>
        </p:grpSpPr>
        <p:sp>
          <p:nvSpPr>
            <p:cNvPr id="23" name="Rounded Rectangle 22"/>
            <p:cNvSpPr/>
            <p:nvPr/>
          </p:nvSpPr>
          <p:spPr>
            <a:xfrm>
              <a:off x="924173" y="911642"/>
              <a:ext cx="1316271" cy="21170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3553" y="455597"/>
              <a:ext cx="340592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action: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readwrite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3"/>
            </p:cNvCxnSpPr>
            <p:nvPr/>
          </p:nvCxnSpPr>
          <p:spPr>
            <a:xfrm flipH="1">
              <a:off x="2240444" y="646299"/>
              <a:ext cx="873109" cy="3711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44509" y="2997324"/>
            <a:ext cx="6454658" cy="471052"/>
            <a:chOff x="1696518" y="636895"/>
            <a:chExt cx="6132867" cy="486448"/>
          </a:xfrm>
        </p:grpSpPr>
        <p:sp>
          <p:nvSpPr>
            <p:cNvPr id="33" name="Rounded Rectangle 32"/>
            <p:cNvSpPr/>
            <p:nvPr/>
          </p:nvSpPr>
          <p:spPr>
            <a:xfrm>
              <a:off x="1696518" y="902732"/>
              <a:ext cx="563671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'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51291" y="636895"/>
              <a:ext cx="4078094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status: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replace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scratch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>
              <a:off x="2260189" y="827597"/>
              <a:ext cx="1491102" cy="1854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888847" y="3429370"/>
            <a:ext cx="6790362" cy="369332"/>
            <a:chOff x="1678601" y="816300"/>
            <a:chExt cx="6451834" cy="381403"/>
          </a:xfrm>
        </p:grpSpPr>
        <p:sp>
          <p:nvSpPr>
            <p:cNvPr id="39" name="Rounded Rectangle 38"/>
            <p:cNvSpPr/>
            <p:nvPr/>
          </p:nvSpPr>
          <p:spPr>
            <a:xfrm>
              <a:off x="1678601" y="885245"/>
              <a:ext cx="1249444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5897" y="816300"/>
              <a:ext cx="4244538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record format: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formatted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unformatted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>
              <a:stCxn id="40" idx="1"/>
              <a:endCxn id="39" idx="3"/>
            </p:cNvCxnSpPr>
            <p:nvPr/>
          </p:nvCxnSpPr>
          <p:spPr>
            <a:xfrm flipH="1" flipV="1">
              <a:off x="2928045" y="995551"/>
              <a:ext cx="957852" cy="1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123728" y="3738381"/>
            <a:ext cx="6761879" cy="492368"/>
            <a:chOff x="1891899" y="902732"/>
            <a:chExt cx="6424774" cy="508461"/>
          </a:xfrm>
        </p:grpSpPr>
        <p:sp>
          <p:nvSpPr>
            <p:cNvPr id="44" name="Rounded Rectangle 43"/>
            <p:cNvSpPr/>
            <p:nvPr/>
          </p:nvSpPr>
          <p:spPr>
            <a:xfrm>
              <a:off x="1891899" y="902732"/>
              <a:ext cx="752599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70770" y="1029789"/>
              <a:ext cx="4645903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en-US" dirty="0" smtClean="0">
                  <a:solidFill>
                    <a:srgbClr val="C00000"/>
                  </a:solidFill>
                </a:rPr>
                <a:t> variable: 0 for success, non-0 for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5" idx="1"/>
              <a:endCxn id="44" idx="3"/>
            </p:cNvCxnSpPr>
            <p:nvPr/>
          </p:nvCxnSpPr>
          <p:spPr>
            <a:xfrm flipH="1" flipV="1">
              <a:off x="2644498" y="1013038"/>
              <a:ext cx="1026272" cy="2074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79713" y="4004333"/>
            <a:ext cx="5855990" cy="667757"/>
            <a:chOff x="1748533" y="902731"/>
            <a:chExt cx="5564051" cy="689584"/>
          </a:xfrm>
        </p:grpSpPr>
        <p:sp>
          <p:nvSpPr>
            <p:cNvPr id="50" name="Rounded Rectangle 49"/>
            <p:cNvSpPr/>
            <p:nvPr/>
          </p:nvSpPr>
          <p:spPr>
            <a:xfrm>
              <a:off x="1748533" y="902731"/>
              <a:ext cx="895965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5822" y="1210911"/>
              <a:ext cx="371676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string variable: error message on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/>
            <p:cNvCxnSpPr>
              <a:stCxn id="51" idx="1"/>
              <a:endCxn id="50" idx="3"/>
            </p:cNvCxnSpPr>
            <p:nvPr/>
          </p:nvCxnSpPr>
          <p:spPr>
            <a:xfrm flipH="1" flipV="1">
              <a:off x="2644498" y="1019639"/>
              <a:ext cx="951324" cy="3819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367706" y="486916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 </a:t>
            </a:r>
            <a:r>
              <a:rPr lang="en-US" i="1" dirty="0" smtClean="0"/>
              <a:t>must</a:t>
            </a:r>
            <a:r>
              <a:rPr lang="en-US" dirty="0" smtClean="0"/>
              <a:t>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</a:t>
            </a:r>
          </a:p>
          <a:p>
            <a:r>
              <a:rPr lang="en-US" i="1" dirty="0" smtClean="0"/>
              <a:t>must not </a:t>
            </a:r>
            <a:r>
              <a:rPr lang="en-US" dirty="0" smtClean="0"/>
              <a:t>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4710" y="6372036"/>
            <a:ext cx="7502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 smtClean="0"/>
              <a:t> must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7706" y="562093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 smtClean="0"/>
              <a:t> </a:t>
            </a:r>
            <a:r>
              <a:rPr lang="en-US" i="1" dirty="0" smtClean="0"/>
              <a:t>must not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</a:t>
            </a:r>
          </a:p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</a:t>
            </a:r>
            <a:r>
              <a:rPr lang="en-US" dirty="0" smtClean="0"/>
              <a:t>N </a:t>
            </a:r>
            <a:r>
              <a:rPr lang="en-US" i="1" dirty="0" smtClean="0"/>
              <a:t>must</a:t>
            </a:r>
            <a:r>
              <a:rPr lang="en-US" dirty="0" smtClean="0"/>
              <a:t> be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173125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3995772"/>
            <a:ext cx="5593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close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TATUS</a:t>
            </a:r>
            <a:r>
              <a:rPr lang="en-US" dirty="0" smtClean="0"/>
              <a:t> </a:t>
            </a:r>
            <a:r>
              <a:rPr lang="en-US" i="1" dirty="0" smtClean="0"/>
              <a:t>can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en-US" dirty="0" smtClean="0"/>
              <a:t> if open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status!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status for all I/O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 smtClean="0"/>
              <a:t>, …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284984"/>
            <a:ext cx="79208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FMT="('# error: ', A)")) message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11760" y="5282044"/>
            <a:ext cx="5760640" cy="1027276"/>
            <a:chOff x="467544" y="4437112"/>
            <a:chExt cx="5760640" cy="1027276"/>
          </a:xfrm>
        </p:grpSpPr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651655"/>
              <a:ext cx="792088" cy="812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7544" y="4437112"/>
              <a:ext cx="497200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Always, always check </a:t>
              </a:r>
              <a:r>
                <a: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IOSTAT</a:t>
              </a:r>
              <a:r>
                <a:rPr lang="en-US" sz="2800" dirty="0" smtClean="0"/>
                <a:t>!!!</a:t>
              </a:r>
              <a:endParaRPr lang="nl-B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8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(Minimalistic) record formats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</a:t>
            </a:r>
            <a:r>
              <a:rPr lang="en-US" dirty="0" err="1" smtClean="0"/>
              <a:t>specifiers</a:t>
            </a:r>
            <a:endParaRPr lang="en-US" dirty="0" smtClean="0"/>
          </a:p>
          <a:p>
            <a:pPr lvl="1"/>
            <a:r>
              <a:rPr lang="en-US" dirty="0" smtClean="0"/>
              <a:t>real: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characters: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 smtClean="0"/>
              <a:t>logical: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literal string</a:t>
            </a:r>
          </a:p>
          <a:p>
            <a:pPr lvl="1"/>
            <a:r>
              <a:rPr lang="en-US" dirty="0" err="1" smtClean="0"/>
              <a:t>sublists</a:t>
            </a:r>
            <a:endParaRPr lang="en-US" dirty="0" smtClean="0"/>
          </a:p>
          <a:p>
            <a:pPr lvl="1"/>
            <a:r>
              <a:rPr lang="en-US" dirty="0" smtClean="0"/>
              <a:t>repetitions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221088"/>
            <a:ext cx="547260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"(I5, ':', 2(E10.2, ';'), E10.2)"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4653136"/>
            <a:ext cx="5472608" cy="792088"/>
            <a:chOff x="3419872" y="4653136"/>
            <a:chExt cx="5472608" cy="792088"/>
          </a:xfrm>
        </p:grpSpPr>
        <p:sp>
          <p:nvSpPr>
            <p:cNvPr id="7" name="TextBox 6"/>
            <p:cNvSpPr txBox="1"/>
            <p:nvPr/>
          </p:nvSpPr>
          <p:spPr>
            <a:xfrm>
              <a:off x="3419872" y="5106670"/>
              <a:ext cx="547260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"(I5, ':', E10.2, ';', E10.2, ';', E10.2)"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5965258" y="4582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b="1" dirty="0" smtClean="0">
                  <a:sym typeface="Symbol"/>
                </a:rPr>
                <a:t></a:t>
              </a:r>
              <a:endParaRPr lang="nl-BE" sz="2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5253" y="1949931"/>
            <a:ext cx="4039195" cy="1501591"/>
            <a:chOff x="4565253" y="1949931"/>
            <a:chExt cx="4039195" cy="1501591"/>
          </a:xfrm>
        </p:grpSpPr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2564904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565253" y="1949931"/>
              <a:ext cx="331911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If record width too small: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*********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5616" y="5733256"/>
            <a:ext cx="7200800" cy="1008112"/>
            <a:chOff x="1331640" y="5805264"/>
            <a:chExt cx="7200800" cy="1008112"/>
          </a:xfrm>
        </p:grpSpPr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926758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31640" y="5805264"/>
              <a:ext cx="637245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Use same format specification for write and read!</a:t>
              </a:r>
              <a:endParaRPr lang="nl-BE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07939" y="3304728"/>
            <a:ext cx="2080249" cy="1254914"/>
            <a:chOff x="4107939" y="3304728"/>
            <a:chExt cx="2080249" cy="1254914"/>
          </a:xfrm>
        </p:grpSpPr>
        <p:sp>
          <p:nvSpPr>
            <p:cNvPr id="6" name="Oval 5"/>
            <p:cNvSpPr/>
            <p:nvPr/>
          </p:nvSpPr>
          <p:spPr>
            <a:xfrm>
              <a:off x="5436096" y="4221088"/>
              <a:ext cx="216024" cy="33855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8" idx="2"/>
              <a:endCxn id="6" idx="0"/>
            </p:cNvCxnSpPr>
            <p:nvPr/>
          </p:nvCxnSpPr>
          <p:spPr>
            <a:xfrm>
              <a:off x="5148064" y="3674060"/>
              <a:ext cx="396044" cy="5470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07939" y="3304728"/>
              <a:ext cx="2080249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Repetition, can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beginning of file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REWIND(UNIT=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IOSTAT=status, 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IOMSG=message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Determine current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Read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Write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88</a:t>
            </a:fld>
            <a:endParaRPr lang="nl-BE"/>
          </a:p>
        </p:txBody>
      </p:sp>
      <p:grpSp>
        <p:nvGrpSpPr>
          <p:cNvPr id="11" name="Group 10"/>
          <p:cNvGrpSpPr/>
          <p:nvPr/>
        </p:nvGrpSpPr>
        <p:grpSpPr>
          <a:xfrm>
            <a:off x="323528" y="3140968"/>
            <a:ext cx="1728192" cy="3456384"/>
            <a:chOff x="323528" y="3140968"/>
            <a:chExt cx="1728192" cy="3456384"/>
          </a:xfrm>
        </p:grpSpPr>
        <p:sp>
          <p:nvSpPr>
            <p:cNvPr id="9" name="Left Brace 8"/>
            <p:cNvSpPr/>
            <p:nvPr/>
          </p:nvSpPr>
          <p:spPr>
            <a:xfrm>
              <a:off x="323528" y="3140968"/>
              <a:ext cx="144016" cy="288032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637" y="6135687"/>
              <a:ext cx="152208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stream I/O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5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Inquiries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nquiry by unit,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POSITION=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NAME=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Inquiry by name,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EXIST=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file_exists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2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Convention: type based on first character of variable name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/>
              <a:t>i</a:t>
            </a:r>
            <a:r>
              <a:rPr lang="en-US" dirty="0" smtClean="0"/>
              <a:t>' to 'p':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 smtClean="0"/>
              <a:t>'a' to 'h', 'q' to 'z':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 smtClean="0"/>
              <a:t>Advantage: saves typing, no need to declare variables</a:t>
            </a:r>
          </a:p>
          <a:p>
            <a:r>
              <a:rPr lang="en-US" dirty="0" smtClean="0"/>
              <a:t>Disadvantage: no need to declare variables</a:t>
            </a:r>
          </a:p>
          <a:p>
            <a:pPr lvl="1"/>
            <a:r>
              <a:rPr lang="en-US" dirty="0" smtClean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871413" cy="8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write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8918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'write',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'replace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unformatted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40911" y="4221088"/>
            <a:ext cx="3079561" cy="1521460"/>
            <a:chOff x="4295949" y="-250442"/>
            <a:chExt cx="2926035" cy="1571191"/>
          </a:xfrm>
        </p:grpSpPr>
        <p:sp>
          <p:nvSpPr>
            <p:cNvPr id="7" name="Rounded Rectangle 6"/>
            <p:cNvSpPr/>
            <p:nvPr/>
          </p:nvSpPr>
          <p:spPr>
            <a:xfrm>
              <a:off x="5169442" y="-250442"/>
              <a:ext cx="311146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5949" y="939345"/>
              <a:ext cx="29260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complete array written at once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325015" y="-16626"/>
              <a:ext cx="433952" cy="95597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95536" y="6021288"/>
            <a:ext cx="6592171" cy="717132"/>
            <a:chOff x="395536" y="6135687"/>
            <a:chExt cx="6592171" cy="717132"/>
          </a:xfrm>
        </p:grpSpPr>
        <p:sp>
          <p:nvSpPr>
            <p:cNvPr id="20" name="TextBox 19"/>
            <p:cNvSpPr txBox="1"/>
            <p:nvPr/>
          </p:nvSpPr>
          <p:spPr>
            <a:xfrm>
              <a:off x="395536" y="6135687"/>
              <a:ext cx="5939318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If possible, write large chunks of data at once</a:t>
              </a:r>
              <a:endParaRPr lang="nl-BE" sz="2400" dirty="0"/>
            </a:p>
          </p:txBody>
        </p:sp>
        <p:pic>
          <p:nvPicPr>
            <p:cNvPr id="2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6165304"/>
              <a:ext cx="687515" cy="6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21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read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ACTION='read', STATUS='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'unformatted',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(.TRUE.)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READ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is_iostat_end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(status))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39510"/>
            <a:ext cx="4787546" cy="1110950"/>
            <a:chOff x="4090691" y="-267930"/>
            <a:chExt cx="4548873" cy="1147262"/>
          </a:xfrm>
        </p:grpSpPr>
        <p:sp>
          <p:nvSpPr>
            <p:cNvPr id="7" name="Rounded Rectangle 6"/>
            <p:cNvSpPr/>
            <p:nvPr/>
          </p:nvSpPr>
          <p:spPr>
            <a:xfrm>
              <a:off x="4090691" y="-267930"/>
              <a:ext cx="2394639" cy="23381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6965" y="497928"/>
              <a:ext cx="352259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tests whether end of file was reached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288010" y="-34115"/>
              <a:ext cx="1590255" cy="5320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37645" y="5949280"/>
            <a:ext cx="4326643" cy="830997"/>
            <a:chOff x="2837645" y="5949280"/>
            <a:chExt cx="4326643" cy="830997"/>
          </a:xfrm>
        </p:grpSpPr>
        <p:pic>
          <p:nvPicPr>
            <p:cNvPr id="11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6152166"/>
              <a:ext cx="504056" cy="51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37645" y="5949280"/>
              <a:ext cx="3731342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end of file, x is undefined:</a:t>
              </a:r>
              <a:br>
                <a:rPr lang="en-US" sz="2400" dirty="0" smtClean="0"/>
              </a:br>
              <a:r>
                <a:rPr lang="en-US" sz="2400" dirty="0" smtClean="0"/>
                <a:t>don't use value!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interaction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github.com/gjbex/training-material/tree/master/Fortran/Miscellaneous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02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command line arguments: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COMMAND_ARGUMENT_COUNT()</a:t>
            </a:r>
          </a:p>
          <a:p>
            <a:r>
              <a:rPr lang="en-US" dirty="0" smtClean="0"/>
              <a:t>Get a command line argument, e.g., second: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GET_COMMAND_ARGUMENT(2, value)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838396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(COMMAND_ARGUMENT_COUNT() /=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value)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2095" y="5911140"/>
            <a:ext cx="4642233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Tip: make your life easy, use parameter-weaver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github.com/gjbex/parameter-weaver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http://parameter-weaver.readthedocs.org/en/latest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86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convert command line arguments, use internal files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76860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E25.15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(status /=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error: ', trim(message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0779" y="2861403"/>
            <a:ext cx="3197886" cy="1143661"/>
            <a:chOff x="5390637" y="-1234632"/>
            <a:chExt cx="3038462" cy="1181043"/>
          </a:xfrm>
        </p:grpSpPr>
        <p:sp>
          <p:nvSpPr>
            <p:cNvPr id="7" name="Rounded Rectangle 6"/>
            <p:cNvSpPr/>
            <p:nvPr/>
          </p:nvSpPr>
          <p:spPr>
            <a:xfrm>
              <a:off x="5390637" y="-287404"/>
              <a:ext cx="752600" cy="23381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4407" y="-1234632"/>
              <a:ext cx="278469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format string for real number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7" idx="3"/>
            </p:cNvCxnSpPr>
            <p:nvPr/>
          </p:nvCxnSpPr>
          <p:spPr>
            <a:xfrm flipH="1">
              <a:off x="6143237" y="-853228"/>
              <a:ext cx="893516" cy="6827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 environment variable,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GET_ENVIRONMENT_VARIABLE('HOME', value)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667684"/>
            <a:ext cx="777686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status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GET_ENVIRONMENT_VARIABLE('HOME', value, status=status)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&gt;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not defined, do something like initialize to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(status &lt;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environment variable longer than length of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value contains truncated environment variable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codes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codes allow command lines scripts to check for (un)successful execution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 smtClean="0"/>
              <a:t> with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284984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not_integer_err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negative_arg_err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(…)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FMT='(A)')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5734997"/>
            <a:ext cx="142539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59" y="263691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further reading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8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2003/2008 is a very modern programming language</a:t>
            </a:r>
          </a:p>
          <a:p>
            <a:r>
              <a:rPr lang="en-US" dirty="0" smtClean="0"/>
              <a:t>Fortran has been designed for scientific computing</a:t>
            </a:r>
          </a:p>
          <a:p>
            <a:r>
              <a:rPr lang="en-US" dirty="0" smtClean="0"/>
              <a:t>High level language, good compilers</a:t>
            </a:r>
            <a:br>
              <a:rPr lang="en-US" dirty="0" smtClean="0"/>
            </a:br>
            <a:r>
              <a:rPr lang="en-US" dirty="0" smtClean="0"/>
              <a:t>= highly efficient code</a:t>
            </a:r>
          </a:p>
          <a:p>
            <a:r>
              <a:rPr lang="en-US" dirty="0" smtClean="0"/>
              <a:t>Much more to explore, e.g., object-oriented or parallel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Chapman, S.</a:t>
            </a:r>
            <a:br>
              <a:rPr lang="en-US" dirty="0"/>
            </a:br>
            <a:r>
              <a:rPr lang="en-US" dirty="0"/>
              <a:t>Fortran 95/2003 for scientists and engineers</a:t>
            </a:r>
            <a:br>
              <a:rPr lang="en-US" dirty="0"/>
            </a:br>
            <a:r>
              <a:rPr lang="en-US" i="1" dirty="0" smtClean="0"/>
              <a:t>McGraw-Hill</a:t>
            </a:r>
            <a:r>
              <a:rPr lang="en-US" i="1" dirty="0"/>
              <a:t>, </a:t>
            </a:r>
            <a:r>
              <a:rPr lang="en-US" b="1" dirty="0"/>
              <a:t>2007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Metcalf, M., Reid, J. &amp; Cohen, M.</a:t>
            </a:r>
            <a:br>
              <a:rPr lang="en-US" dirty="0" smtClean="0"/>
            </a:br>
            <a:r>
              <a:rPr lang="en-US" dirty="0" smtClean="0"/>
              <a:t>Modern Fortran explained</a:t>
            </a:r>
            <a:br>
              <a:rPr lang="en-US" dirty="0" smtClean="0"/>
            </a:br>
            <a:r>
              <a:rPr lang="en-US" i="1" dirty="0" smtClean="0"/>
              <a:t>Oxford University Press</a:t>
            </a:r>
            <a:r>
              <a:rPr lang="en-US" dirty="0" smtClean="0"/>
              <a:t>, </a:t>
            </a:r>
            <a:r>
              <a:rPr lang="en-US" b="1" dirty="0" smtClean="0"/>
              <a:t>2011</a:t>
            </a:r>
          </a:p>
          <a:p>
            <a:r>
              <a:rPr lang="en-US" dirty="0" err="1" smtClean="0"/>
              <a:t>Clerman</a:t>
            </a:r>
            <a:r>
              <a:rPr lang="en-US" dirty="0"/>
              <a:t>, N. S. &amp; Spector, W.</a:t>
            </a:r>
            <a:br>
              <a:rPr lang="en-US" dirty="0"/>
            </a:br>
            <a:r>
              <a:rPr lang="en-US" dirty="0"/>
              <a:t>Modern Fortran: style and usage</a:t>
            </a:r>
            <a:br>
              <a:rPr lang="en-US" dirty="0"/>
            </a:br>
            <a:r>
              <a:rPr lang="en-US" i="1" dirty="0"/>
              <a:t>Cambridge University Press, </a:t>
            </a:r>
            <a:r>
              <a:rPr lang="en-US" b="1" dirty="0"/>
              <a:t>2011</a:t>
            </a:r>
            <a:r>
              <a:rPr lang="en-US" dirty="0"/>
              <a:t> </a:t>
            </a:r>
            <a:endParaRPr lang="en-US" dirty="0" smtClean="0"/>
          </a:p>
          <a:p>
            <a:r>
              <a:rPr lang="nb-NO" dirty="0"/>
              <a:t>Brainerd, W. S.</a:t>
            </a:r>
            <a:br>
              <a:rPr lang="nb-NO" dirty="0"/>
            </a:br>
            <a:r>
              <a:rPr lang="nb-NO" dirty="0"/>
              <a:t>Guide to Fortran 2003 programming</a:t>
            </a:r>
            <a:br>
              <a:rPr lang="nb-NO" dirty="0"/>
            </a:br>
            <a:r>
              <a:rPr lang="nb-NO" i="1" dirty="0"/>
              <a:t>Springer, </a:t>
            </a:r>
            <a:r>
              <a:rPr lang="nb-NO" b="1" dirty="0" smtClean="0"/>
              <a:t>2009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2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5610</Words>
  <Application>Microsoft Office PowerPoint</Application>
  <PresentationFormat>On-screen Show (4:3)</PresentationFormat>
  <Paragraphs>1628</Paragraphs>
  <Slides>99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6" baseType="lpstr">
      <vt:lpstr>Arial</vt:lpstr>
      <vt:lpstr>Calibri</vt:lpstr>
      <vt:lpstr>Cambria Math</vt:lpstr>
      <vt:lpstr>Courier New</vt:lpstr>
      <vt:lpstr>Symbol</vt:lpstr>
      <vt:lpstr>Wingdings</vt:lpstr>
      <vt:lpstr>Office Theme</vt:lpstr>
      <vt:lpstr>Fortran for the 21st century</vt:lpstr>
      <vt:lpstr>Introduction</vt:lpstr>
      <vt:lpstr>Typographic conventions for slides</vt:lpstr>
      <vt:lpstr>Slides &amp; sample code</vt:lpstr>
      <vt:lpstr>Code format &amp; program structure</vt:lpstr>
      <vt:lpstr>Free source form</vt:lpstr>
      <vt:lpstr>Program unit structure</vt:lpstr>
      <vt:lpstr>Basic data types</vt:lpstr>
      <vt:lpstr>Implicit types</vt:lpstr>
      <vt:lpstr>No implicits</vt:lpstr>
      <vt:lpstr>Fortran 90 versus Fortran 95+</vt:lpstr>
      <vt:lpstr>Platform independence</vt:lpstr>
      <vt:lpstr>Alternative kinds</vt:lpstr>
      <vt:lpstr>Basic types</vt:lpstr>
      <vt:lpstr>Type conversions &amp; KIND function</vt:lpstr>
      <vt:lpstr>Numerical models</vt:lpstr>
      <vt:lpstr>Values for real &amp; integer types</vt:lpstr>
      <vt:lpstr>Infinity &amp; NaN</vt:lpstr>
      <vt:lpstr>Better infinities &amp; NaNs</vt:lpstr>
      <vt:lpstr>Functions &amp; arithmetic operators</vt:lpstr>
      <vt:lpstr>Strings</vt:lpstr>
      <vt:lpstr>Control constructs</vt:lpstr>
      <vt:lpstr>Conditional statements: IF</vt:lpstr>
      <vt:lpstr>Conditional statements: SELECT</vt:lpstr>
      <vt:lpstr>Conditional statements: WHERE</vt:lpstr>
      <vt:lpstr>Iteration statements: DO</vt:lpstr>
      <vt:lpstr>Iteration statements: DO WHILE</vt:lpstr>
      <vt:lpstr>EXIT and CYCLE</vt:lpstr>
      <vt:lpstr>Iteration statements: FORALL</vt:lpstr>
      <vt:lpstr>BLOCK construct</vt:lpstr>
      <vt:lpstr>ASSOCIATE construct</vt:lpstr>
      <vt:lpstr>Named blocks</vt:lpstr>
      <vt:lpstr>Arrays</vt:lpstr>
      <vt:lpstr>Array declaration &amp; initialization</vt:lpstr>
      <vt:lpstr>Array indexing</vt:lpstr>
      <vt:lpstr>Array storage</vt:lpstr>
      <vt:lpstr>Array indexing: custom bounds</vt:lpstr>
      <vt:lpstr>Array indexing: slicing</vt:lpstr>
      <vt:lpstr>Array operations</vt:lpstr>
      <vt:lpstr>Intrinsic functions on arrays</vt:lpstr>
      <vt:lpstr>Allocatable variables: motivation</vt:lpstr>
      <vt:lpstr>Allocatable arrays</vt:lpstr>
      <vt:lpstr>Pointers</vt:lpstr>
      <vt:lpstr>Pointers &amp; targets</vt:lpstr>
      <vt:lpstr>Associations</vt:lpstr>
      <vt:lpstr>User defined types</vt:lpstr>
      <vt:lpstr>User defined types defined</vt:lpstr>
      <vt:lpstr>Flexible data representations</vt:lpstr>
      <vt:lpstr>Procedures</vt:lpstr>
      <vt:lpstr>Arguments &amp; scope</vt:lpstr>
      <vt:lpstr>Subroutine definition</vt:lpstr>
      <vt:lpstr>Function definition</vt:lpstr>
      <vt:lpstr>Keyword arguments</vt:lpstr>
      <vt:lpstr>Optional arguments</vt:lpstr>
      <vt:lpstr>Arrays &amp; strings as arguments</vt:lpstr>
      <vt:lpstr>Pure functions</vt:lpstr>
      <vt:lpstr>Elemental functions</vt:lpstr>
      <vt:lpstr>Elemental subroutines</vt:lpstr>
      <vt:lpstr>Elemental 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Procedure type definitions</vt:lpstr>
      <vt:lpstr>Procedure as argument</vt:lpstr>
      <vt:lpstr>Using higher order procedures</vt:lpstr>
      <vt:lpstr>Internal procedures</vt:lpstr>
      <vt:lpstr>File I/O</vt:lpstr>
      <vt:lpstr>Files &amp; records</vt:lpstr>
      <vt:lpstr>File access</vt:lpstr>
      <vt:lpstr>Standard I/O</vt:lpstr>
      <vt:lpstr>Opening a file</vt:lpstr>
      <vt:lpstr>Closing a file</vt:lpstr>
      <vt:lpstr>Check status!</vt:lpstr>
      <vt:lpstr>(Minimalistic) record formats</vt:lpstr>
      <vt:lpstr>Writing to a file</vt:lpstr>
      <vt:lpstr>Reading from a file</vt:lpstr>
      <vt:lpstr>File positioning</vt:lpstr>
      <vt:lpstr>Inquiries</vt:lpstr>
      <vt:lpstr>Stream write</vt:lpstr>
      <vt:lpstr>Stream read</vt:lpstr>
      <vt:lpstr>Command line interaction</vt:lpstr>
      <vt:lpstr>Command line arguments</vt:lpstr>
      <vt:lpstr>Converting strings</vt:lpstr>
      <vt:lpstr>Environment variables</vt:lpstr>
      <vt:lpstr>Return codes</vt:lpstr>
      <vt:lpstr>Conclusion &amp; further reading</vt:lpstr>
      <vt:lpstr>Conclusions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284</cp:revision>
  <dcterms:created xsi:type="dcterms:W3CDTF">2015-03-25T05:43:07Z</dcterms:created>
  <dcterms:modified xsi:type="dcterms:W3CDTF">2016-06-27T08:55:03Z</dcterms:modified>
</cp:coreProperties>
</file>