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9" r:id="rId3"/>
    <p:sldId id="257" r:id="rId4"/>
    <p:sldId id="258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559F6-5B7D-4313-A416-AF59A4E68915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BBC49-73FB-490E-90F7-6ADF8B612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57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A852-CFF9-48BA-A628-AE9DB7CB9A88}" type="datetime1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9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B819-3E52-43A1-8A40-2B7C4C434AEB}" type="datetime1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5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8FA6-5F9F-4ECF-8918-25AD07791A8E}" type="datetime1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65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E8BA1A0E-364C-4183-A995-0F7F3E7596BF}" type="datetime1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 smtClean="0">
                <a:solidFill>
                  <a:schemeClr val="bg2"/>
                </a:solidFill>
              </a:rPr>
              <a:t>.be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274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56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89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05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58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61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02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FBB2-602E-4B42-A747-9CF7EF118304}" type="datetime1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53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67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585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742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044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224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076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936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438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744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1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213C-A76D-4936-9EE8-1986AC361683}" type="datetime1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378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794075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B339-1FD7-4DAE-BB11-806F6BD9CFA9}" type="datetime1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7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55F6-D9C4-4241-908D-398DED6EBAB1}" type="datetime1">
              <a:rPr lang="en-US" smtClean="0"/>
              <a:t>5/27/2019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2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5E62-F774-4F65-B3A2-2213C25A5AEA}" type="datetime1">
              <a:rPr lang="en-US" smtClean="0"/>
              <a:t>5/27/2019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8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0878-CF1B-49ED-AD4E-5ED3D953F768}" type="datetime1">
              <a:rPr lang="en-US" smtClean="0"/>
              <a:t>5/27/2019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2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2334-80A3-4CEF-85FC-5DDF56E1E7C0}" type="datetime1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6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4258-DD8C-4FD4-A6A9-83DE392C6C3F}" type="datetime1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1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33226-38AF-4D55-9F51-5A04A4858D36}" type="datetime1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5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5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readingbuildingblocks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BE" dirty="0"/>
              <a:t>Shared memory programming in C++ with Threading Building </a:t>
            </a:r>
            <a:r>
              <a:rPr lang="en-BE" dirty="0" smtClean="0"/>
              <a:t>Blocks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BE" sz="2800" dirty="0" smtClean="0"/>
              <a:t>Geert Jan Bex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491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functions &amp;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[]: nothing</a:t>
            </a:r>
          </a:p>
          <a:p>
            <a:r>
              <a:rPr lang="en-US" dirty="0" smtClean="0"/>
              <a:t>[=]: everything in</a:t>
            </a:r>
            <a:br>
              <a:rPr lang="en-US" dirty="0" smtClean="0"/>
            </a:br>
            <a:r>
              <a:rPr lang="en-US" dirty="0" smtClean="0"/>
              <a:t>scope by value</a:t>
            </a:r>
            <a:br>
              <a:rPr lang="en-US" dirty="0" smtClean="0"/>
            </a:br>
            <a:r>
              <a:rPr lang="en-US" dirty="0" smtClean="0"/>
              <a:t>(copy)</a:t>
            </a:r>
          </a:p>
          <a:p>
            <a:r>
              <a:rPr lang="en-US" dirty="0" smtClean="0"/>
              <a:t>[&amp;]: everything in</a:t>
            </a:r>
            <a:br>
              <a:rPr lang="en-US" dirty="0" smtClean="0"/>
            </a:br>
            <a:r>
              <a:rPr lang="en-US" dirty="0" smtClean="0"/>
              <a:t>scope by reference</a:t>
            </a:r>
          </a:p>
          <a:p>
            <a:r>
              <a:rPr lang="en-US" dirty="0" smtClean="0"/>
              <a:t>[=</a:t>
            </a:r>
            <a:r>
              <a:rPr lang="en-US" dirty="0" err="1" smtClean="0"/>
              <a:t>var</a:t>
            </a:r>
            <a:r>
              <a:rPr lang="en-US" dirty="0" smtClean="0"/>
              <a:t>]: variable </a:t>
            </a:r>
            <a:r>
              <a:rPr lang="en-US" dirty="0" err="1" smtClean="0"/>
              <a:t>var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by  value (copy)</a:t>
            </a:r>
          </a:p>
          <a:p>
            <a:r>
              <a:rPr lang="en-US" dirty="0" smtClean="0"/>
              <a:t>[&amp;</a:t>
            </a:r>
            <a:r>
              <a:rPr lang="en-US" dirty="0" err="1" smtClean="0"/>
              <a:t>val</a:t>
            </a:r>
            <a:r>
              <a:rPr lang="en-US" dirty="0" smtClean="0"/>
              <a:t>]: variable </a:t>
            </a:r>
            <a:r>
              <a:rPr lang="en-US" dirty="0" err="1" smtClean="0"/>
              <a:t>var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by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87399" y="1335175"/>
            <a:ext cx="6805068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&lt;algorithm&gt;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iostream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&lt;vector&gt;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::vector&lt;double&gt; </a:t>
            </a:r>
            <a:r>
              <a:rPr lang="en-US" sz="1600" dirty="0" err="1">
                <a:latin typeface="Consolas" panose="020B0609020204030204" pitchFamily="49" charset="0"/>
              </a:rPr>
              <a:t>x_vals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for (double x = -3.0; x &lt;= 3.0; x += 0.2)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x_vals.push_back</a:t>
            </a:r>
            <a:r>
              <a:rPr lang="en-US" sz="1600" dirty="0">
                <a:latin typeface="Consolas" panose="020B0609020204030204" pitchFamily="49" charset="0"/>
              </a:rPr>
              <a:t>(x);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double a {-11.0};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double b {3.0};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double c {1.5};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::vector&lt;double&gt; </a:t>
            </a:r>
            <a:r>
              <a:rPr lang="en-US" sz="1600" dirty="0" err="1">
                <a:latin typeface="Consolas" panose="020B0609020204030204" pitchFamily="49" charset="0"/>
              </a:rPr>
              <a:t>y_vals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::transform(</a:t>
            </a:r>
            <a:r>
              <a:rPr lang="en-US" sz="1600" dirty="0" err="1">
                <a:latin typeface="Consolas" panose="020B0609020204030204" pitchFamily="49" charset="0"/>
              </a:rPr>
              <a:t>x_vals.begin</a:t>
            </a:r>
            <a:r>
              <a:rPr lang="en-US" sz="1600" dirty="0"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latin typeface="Consolas" panose="020B0609020204030204" pitchFamily="49" charset="0"/>
              </a:rPr>
              <a:t>x_vals.end</a:t>
            </a:r>
            <a:r>
              <a:rPr lang="en-US" sz="1600" dirty="0" smtClean="0">
                <a:latin typeface="Consolas" panose="020B0609020204030204" pitchFamily="49" charset="0"/>
              </a:rPr>
              <a:t>(),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       </a:t>
            </a:r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back_inserter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y_vals</a:t>
            </a:r>
            <a:r>
              <a:rPr lang="en-US" sz="1600" dirty="0">
                <a:latin typeface="Consolas" panose="020B0609020204030204" pitchFamily="49" charset="0"/>
              </a:rPr>
              <a:t>),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   </a:t>
            </a:r>
            <a:r>
              <a:rPr lang="en-US" sz="1600" dirty="0" smtClean="0">
                <a:latin typeface="Consolas" panose="020B0609020204030204" pitchFamily="49" charset="0"/>
              </a:rPr>
              <a:t>[&amp;a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latin typeface="Consolas" panose="020B0609020204030204" pitchFamily="49" charset="0"/>
              </a:rPr>
              <a:t>&amp;b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latin typeface="Consolas" panose="020B0609020204030204" pitchFamily="49" charset="0"/>
              </a:rPr>
              <a:t>&amp;c</a:t>
            </a:r>
            <a:r>
              <a:rPr lang="en-US" sz="1600" dirty="0">
                <a:latin typeface="Consolas" panose="020B0609020204030204" pitchFamily="49" charset="0"/>
              </a:rPr>
              <a:t>] (double&amp; x</a:t>
            </a:r>
            <a:r>
              <a:rPr lang="en-US" sz="1600" dirty="0" smtClean="0"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           return </a:t>
            </a:r>
            <a:r>
              <a:rPr lang="en-US" sz="1600" dirty="0">
                <a:latin typeface="Consolas" panose="020B0609020204030204" pitchFamily="49" charset="0"/>
              </a:rPr>
              <a:t>(a*x + b)*x + c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       });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for (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size_t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</a:t>
            </a:r>
            <a:r>
              <a:rPr lang="en-US" sz="1600" dirty="0" err="1">
                <a:latin typeface="Consolas" panose="020B0609020204030204" pitchFamily="49" charset="0"/>
              </a:rPr>
              <a:t>x_vals.size</a:t>
            </a:r>
            <a:r>
              <a:rPr lang="en-US" sz="1600" dirty="0">
                <a:latin typeface="Consolas" panose="020B0609020204030204" pitchFamily="49" charset="0"/>
              </a:rPr>
              <a:t>(); ++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latin typeface="Consolas" panose="020B0609020204030204" pitchFamily="49" charset="0"/>
              </a:rPr>
              <a:t>x_vals</a:t>
            </a:r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&lt;&lt; " " &lt;&lt; </a:t>
            </a:r>
            <a:r>
              <a:rPr lang="en-US" sz="1600" dirty="0" err="1">
                <a:latin typeface="Consolas" panose="020B0609020204030204" pitchFamily="49" charset="0"/>
              </a:rPr>
              <a:t>y_vals</a:t>
            </a:r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&lt;&lt; "\n";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75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1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parallel_for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Simplest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Why for shared memory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149" y="1775291"/>
            <a:ext cx="10515600" cy="4351338"/>
          </a:xfrm>
        </p:spPr>
        <p:txBody>
          <a:bodyPr/>
          <a:lstStyle/>
          <a:p>
            <a:r>
              <a:rPr lang="en-BE" dirty="0" smtClean="0"/>
              <a:t>All CPUs have multiple cores</a:t>
            </a:r>
          </a:p>
          <a:p>
            <a:r>
              <a:rPr lang="en-BE" dirty="0" smtClean="0"/>
              <a:t>Cores have vector registers</a:t>
            </a:r>
          </a:p>
          <a:p>
            <a:r>
              <a:rPr lang="en-BE" dirty="0" smtClean="0"/>
              <a:t>Accelerators</a:t>
            </a:r>
          </a:p>
          <a:p>
            <a:pPr lvl="1"/>
            <a:r>
              <a:rPr lang="en-BE" dirty="0" smtClean="0"/>
              <a:t>GPGPUs</a:t>
            </a:r>
          </a:p>
          <a:p>
            <a:pPr lvl="1"/>
            <a:r>
              <a:rPr lang="en-BE" dirty="0" smtClean="0"/>
              <a:t>FPGAs</a:t>
            </a:r>
          </a:p>
          <a:p>
            <a:pPr lvl="1"/>
            <a:r>
              <a:rPr lang="en-BE" dirty="0" smtClean="0"/>
              <a:t>...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679347" y="1775290"/>
            <a:ext cx="4760106" cy="2662485"/>
            <a:chOff x="5679347" y="1775290"/>
            <a:chExt cx="4760106" cy="2662485"/>
          </a:xfrm>
        </p:grpSpPr>
        <p:sp>
          <p:nvSpPr>
            <p:cNvPr id="4" name="TextBox 3"/>
            <p:cNvSpPr txBox="1"/>
            <p:nvPr/>
          </p:nvSpPr>
          <p:spPr>
            <a:xfrm>
              <a:off x="6230224" y="2835479"/>
              <a:ext cx="4209229" cy="5232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BE" sz="2800" dirty="0" smtClean="0"/>
                <a:t>Various levels of parallelism</a:t>
              </a:r>
              <a:endParaRPr lang="en-US" sz="2800" dirty="0"/>
            </a:p>
          </p:txBody>
        </p:sp>
        <p:sp>
          <p:nvSpPr>
            <p:cNvPr id="5" name="Right Brace 4"/>
            <p:cNvSpPr/>
            <p:nvPr/>
          </p:nvSpPr>
          <p:spPr>
            <a:xfrm>
              <a:off x="5679347" y="1775290"/>
              <a:ext cx="218114" cy="2662485"/>
            </a:xfrm>
            <a:prstGeom prst="rightBrac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2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Options for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 smtClean="0"/>
              <a:t>pthreads</a:t>
            </a:r>
          </a:p>
          <a:p>
            <a:pPr lvl="1"/>
            <a:r>
              <a:rPr lang="en-BE" dirty="0" smtClean="0"/>
              <a:t>disadvantages: programming model not really suited for scientic programming</a:t>
            </a:r>
            <a:endParaRPr lang="en-BE" dirty="0"/>
          </a:p>
          <a:p>
            <a:r>
              <a:rPr lang="en-BE" dirty="0" smtClean="0"/>
              <a:t>C++ threads</a:t>
            </a:r>
          </a:p>
          <a:p>
            <a:pPr lvl="1"/>
            <a:r>
              <a:rPr lang="en-BE" dirty="0" smtClean="0"/>
              <a:t>advantages: part of C++ standard</a:t>
            </a:r>
          </a:p>
          <a:p>
            <a:pPr lvl="1"/>
            <a:r>
              <a:rPr lang="en-BE" dirty="0" smtClean="0"/>
              <a:t>disadvantages: programming model not really suited for scientic programming</a:t>
            </a:r>
            <a:endParaRPr lang="en-BE" dirty="0"/>
          </a:p>
          <a:p>
            <a:r>
              <a:rPr lang="en-BE" dirty="0" smtClean="0"/>
              <a:t>OpenMP</a:t>
            </a:r>
          </a:p>
          <a:p>
            <a:pPr lvl="1"/>
            <a:r>
              <a:rPr lang="en-BE" dirty="0" smtClean="0"/>
              <a:t>advantages: de facto standard in scientific computing; standard supported by "all" compilers; standard for C and Fortran</a:t>
            </a:r>
          </a:p>
          <a:p>
            <a:pPr lvl="1"/>
            <a:r>
              <a:rPr lang="en-BE" dirty="0" smtClean="0"/>
              <a:t>disadvantages: multilevel parallelization is tricky</a:t>
            </a:r>
            <a:endParaRPr lang="en-BE" dirty="0"/>
          </a:p>
          <a:p>
            <a:r>
              <a:rPr lang="en-BE" dirty="0" smtClean="0"/>
              <a:t>Threading Building Blocks (TBB)</a:t>
            </a:r>
          </a:p>
          <a:p>
            <a:pPr lvl="1"/>
            <a:r>
              <a:rPr lang="en-BE" dirty="0" smtClean="0"/>
              <a:t>advantages: multilevel parallelism is easier; integrates well with modern C++</a:t>
            </a:r>
          </a:p>
          <a:p>
            <a:pPr lvl="1"/>
            <a:r>
              <a:rPr lang="en-BE" dirty="0" smtClean="0"/>
              <a:t>disadvantages: no standard, C++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9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Whence TBB?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History</a:t>
            </a:r>
          </a:p>
          <a:p>
            <a:pPr lvl="1"/>
            <a:r>
              <a:rPr lang="en-BE" dirty="0" smtClean="0"/>
              <a:t>199</a:t>
            </a:r>
            <a:r>
              <a:rPr lang="en-US" dirty="0" smtClean="0"/>
              <a:t>5</a:t>
            </a:r>
            <a:r>
              <a:rPr lang="en-BE" dirty="0" smtClean="0"/>
              <a:t>-2006</a:t>
            </a:r>
            <a:r>
              <a:rPr lang="en-BE" dirty="0" smtClean="0"/>
              <a:t>: MIT Cilk</a:t>
            </a:r>
          </a:p>
          <a:p>
            <a:pPr lvl="1"/>
            <a:r>
              <a:rPr lang="en-BE" dirty="0" smtClean="0"/>
              <a:t>2006-2009: Cilk++</a:t>
            </a:r>
          </a:p>
          <a:p>
            <a:pPr lvl="1"/>
            <a:r>
              <a:rPr lang="en-BE" dirty="0" smtClean="0"/>
              <a:t>2009-...: Intel Cilk Plus</a:t>
            </a:r>
          </a:p>
          <a:p>
            <a:pPr lvl="1"/>
            <a:r>
              <a:rPr lang="en-BE" dirty="0" smtClean="0"/>
              <a:t>2006-...: Intel Threading Building Blocks</a:t>
            </a:r>
          </a:p>
          <a:p>
            <a:pPr lvl="2"/>
            <a:r>
              <a:rPr lang="en-BE" dirty="0" smtClean="0"/>
              <a:t>optimized for Intel hardware</a:t>
            </a:r>
          </a:p>
          <a:p>
            <a:pPr lvl="1"/>
            <a:r>
              <a:rPr lang="en-BE" dirty="0" smtClean="0"/>
              <a:t>2016-...: Threading building blocks open source</a:t>
            </a:r>
          </a:p>
          <a:p>
            <a:pPr lvl="2"/>
            <a:r>
              <a:rPr lang="en-US" dirty="0" smtClean="0">
                <a:hlinkClick r:id="rId2"/>
              </a:rPr>
              <a:t>https://www.threadingbuildingblocks.org/</a:t>
            </a:r>
            <a:endParaRPr lang="en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2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TBB?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  <a:p>
            <a:pPr lvl="1"/>
            <a:r>
              <a:rPr lang="en-US" dirty="0" err="1" smtClean="0"/>
              <a:t>parallel_for</a:t>
            </a:r>
            <a:r>
              <a:rPr lang="en-US" dirty="0" smtClean="0"/>
              <a:t>, </a:t>
            </a:r>
            <a:r>
              <a:rPr lang="en-US" dirty="0" err="1" smtClean="0"/>
              <a:t>parallel_reduce</a:t>
            </a:r>
            <a:r>
              <a:rPr lang="en-US" dirty="0" smtClean="0"/>
              <a:t>, </a:t>
            </a:r>
            <a:r>
              <a:rPr lang="en-US" dirty="0" err="1" smtClean="0"/>
              <a:t>parallel_scan</a:t>
            </a:r>
            <a:r>
              <a:rPr lang="en-US" dirty="0" smtClean="0"/>
              <a:t>, </a:t>
            </a:r>
            <a:r>
              <a:rPr lang="en-US" dirty="0" err="1" smtClean="0"/>
              <a:t>parallel_do</a:t>
            </a:r>
            <a:r>
              <a:rPr lang="en-US" dirty="0" smtClean="0"/>
              <a:t>, pipeline, </a:t>
            </a:r>
            <a:r>
              <a:rPr lang="en-US" dirty="0" err="1" smtClean="0"/>
              <a:t>parallel_sort</a:t>
            </a:r>
            <a:endParaRPr lang="en-US" dirty="0" smtClean="0"/>
          </a:p>
          <a:p>
            <a:r>
              <a:rPr lang="en-US" dirty="0" smtClean="0"/>
              <a:t>Task graphs</a:t>
            </a:r>
          </a:p>
          <a:p>
            <a:r>
              <a:rPr lang="en-US" dirty="0" smtClean="0"/>
              <a:t>Concurrent containers</a:t>
            </a:r>
          </a:p>
          <a:p>
            <a:pPr lvl="1"/>
            <a:r>
              <a:rPr lang="en-US" dirty="0" err="1" smtClean="0"/>
              <a:t>concurrent_queue</a:t>
            </a:r>
            <a:r>
              <a:rPr lang="en-US" dirty="0" smtClean="0"/>
              <a:t>, </a:t>
            </a:r>
            <a:r>
              <a:rPr lang="en-US" dirty="0" err="1" smtClean="0"/>
              <a:t>concurrent_vector</a:t>
            </a:r>
            <a:r>
              <a:rPr lang="en-US" dirty="0" smtClean="0"/>
              <a:t>, </a:t>
            </a:r>
            <a:r>
              <a:rPr lang="en-US" dirty="0" err="1" smtClean="0"/>
              <a:t>concurrent_hash_map</a:t>
            </a:r>
            <a:endParaRPr lang="en-US" dirty="0" smtClean="0"/>
          </a:p>
          <a:p>
            <a:r>
              <a:rPr lang="en-US" dirty="0" smtClean="0"/>
              <a:t>Memory allocation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6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</a:p>
          <a:p>
            <a:r>
              <a:rPr lang="en-US" dirty="0" smtClean="0"/>
              <a:t>Classes/</a:t>
            </a:r>
            <a:r>
              <a:rPr lang="en-US" dirty="0" err="1" smtClean="0"/>
              <a:t>structs</a:t>
            </a:r>
            <a:r>
              <a:rPr lang="en-US" dirty="0" smtClean="0"/>
              <a:t> defining </a:t>
            </a:r>
            <a:r>
              <a:rPr lang="en-US" dirty="0" smtClean="0">
                <a:latin typeface="Consolas" panose="020B0609020204030204" pitchFamily="49" charset="0"/>
              </a:rPr>
              <a:t>operator()</a:t>
            </a:r>
          </a:p>
          <a:p>
            <a:r>
              <a:rPr lang="en-US" dirty="0"/>
              <a:t>L</a:t>
            </a:r>
            <a:r>
              <a:rPr lang="en-US" dirty="0" smtClean="0"/>
              <a:t>ambda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Iterators over C++ STL</a:t>
            </a:r>
            <a:br>
              <a:rPr lang="en-US" dirty="0" smtClean="0"/>
            </a:br>
            <a:r>
              <a:rPr lang="en-US" dirty="0" smtClean="0"/>
              <a:t>containers, e.g.,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cbegin</a:t>
            </a:r>
            <a:r>
              <a:rPr lang="en-US" dirty="0" smtClean="0"/>
              <a:t>: iterator to first element</a:t>
            </a:r>
            <a:endParaRPr lang="en-US" dirty="0"/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cend</a:t>
            </a:r>
            <a:r>
              <a:rPr lang="en-US" dirty="0" smtClean="0"/>
              <a:t>: iterator to last element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it</a:t>
            </a:r>
            <a:r>
              <a:rPr lang="en-US" dirty="0" smtClean="0"/>
              <a:t>: iterator pointing to current</a:t>
            </a:r>
            <a:br>
              <a:rPr lang="en-US" dirty="0" smtClean="0"/>
            </a:br>
            <a:r>
              <a:rPr lang="en-US" dirty="0" smtClean="0"/>
              <a:t>value (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non-</a:t>
            </a:r>
            <a:r>
              <a:rPr lang="en-US" dirty="0" err="1" smtClean="0"/>
              <a:t>const</a:t>
            </a:r>
            <a:r>
              <a:rPr lang="en-US" dirty="0" smtClean="0"/>
              <a:t> iterators: </a:t>
            </a:r>
            <a:r>
              <a:rPr lang="en-US" dirty="0" smtClean="0">
                <a:latin typeface="Consolas" panose="020B0609020204030204" pitchFamily="49" charset="0"/>
              </a:rPr>
              <a:t>begin</a:t>
            </a:r>
            <a:r>
              <a:rPr lang="en-US" dirty="0" smtClean="0"/>
              <a:t>/</a:t>
            </a:r>
            <a:r>
              <a:rPr lang="en-US" dirty="0" smtClean="0">
                <a:latin typeface="Consolas" panose="020B0609020204030204" pitchFamily="49" charset="0"/>
              </a:rPr>
              <a:t>end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51915" y="1690688"/>
            <a:ext cx="6019597" cy="4524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&lt;algorithm&gt;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iostream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&lt;vector&gt;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::vector&lt;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&gt; v;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for 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10; ++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for (auto it = </a:t>
            </a:r>
            <a:r>
              <a:rPr lang="en-US" sz="1600" dirty="0" err="1">
                <a:latin typeface="Consolas" panose="020B0609020204030204" pitchFamily="49" charset="0"/>
              </a:rPr>
              <a:t>v.cbegin</a:t>
            </a:r>
            <a:r>
              <a:rPr lang="en-US" sz="1600" dirty="0">
                <a:latin typeface="Consolas" panose="020B0609020204030204" pitchFamily="49" charset="0"/>
              </a:rPr>
              <a:t>(); it != </a:t>
            </a:r>
            <a:r>
              <a:rPr lang="en-US" sz="1600" dirty="0" err="1">
                <a:latin typeface="Consolas" panose="020B0609020204030204" pitchFamily="49" charset="0"/>
              </a:rPr>
              <a:t>v.cend</a:t>
            </a:r>
            <a:r>
              <a:rPr lang="en-US" sz="1600" dirty="0">
                <a:latin typeface="Consolas" panose="020B0609020204030204" pitchFamily="49" charset="0"/>
              </a:rPr>
              <a:t>(); ++it)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*it &lt;&lt; " 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endl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for (auto it = </a:t>
            </a:r>
            <a:r>
              <a:rPr lang="en-US" sz="1600" dirty="0" err="1">
                <a:latin typeface="Consolas" panose="020B0609020204030204" pitchFamily="49" charset="0"/>
              </a:rPr>
              <a:t>v.begin</a:t>
            </a:r>
            <a:r>
              <a:rPr lang="en-US" sz="1600" dirty="0">
                <a:latin typeface="Consolas" panose="020B0609020204030204" pitchFamily="49" charset="0"/>
              </a:rPr>
              <a:t>(); it != </a:t>
            </a:r>
            <a:r>
              <a:rPr lang="en-US" sz="1600" dirty="0" err="1">
                <a:latin typeface="Consolas" panose="020B0609020204030204" pitchFamily="49" charset="0"/>
              </a:rPr>
              <a:t>v.end</a:t>
            </a:r>
            <a:r>
              <a:rPr lang="en-US" sz="1600" dirty="0">
                <a:latin typeface="Consolas" panose="020B0609020204030204" pitchFamily="49" charset="0"/>
              </a:rPr>
              <a:t>(); ++it)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*it = (*it)*(*it);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for (auto it = </a:t>
            </a:r>
            <a:r>
              <a:rPr lang="en-US" sz="1600" dirty="0" err="1">
                <a:latin typeface="Consolas" panose="020B0609020204030204" pitchFamily="49" charset="0"/>
              </a:rPr>
              <a:t>v.cbegin</a:t>
            </a:r>
            <a:r>
              <a:rPr lang="en-US" sz="1600" dirty="0">
                <a:latin typeface="Consolas" panose="020B0609020204030204" pitchFamily="49" charset="0"/>
              </a:rPr>
              <a:t>(); it != </a:t>
            </a:r>
            <a:r>
              <a:rPr lang="en-US" sz="1600" dirty="0" err="1">
                <a:latin typeface="Consolas" panose="020B0609020204030204" pitchFamily="49" charset="0"/>
              </a:rPr>
              <a:t>v.cend</a:t>
            </a:r>
            <a:r>
              <a:rPr lang="en-US" sz="1600" dirty="0">
                <a:latin typeface="Consolas" panose="020B0609020204030204" pitchFamily="49" charset="0"/>
              </a:rPr>
              <a:t>(); ++it)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*it &lt;&lt; " 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endl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7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479665" y="4771503"/>
            <a:ext cx="2780607" cy="293718"/>
            <a:chOff x="382385" y="4779816"/>
            <a:chExt cx="2780607" cy="293718"/>
          </a:xfrm>
        </p:grpSpPr>
        <p:sp>
          <p:nvSpPr>
            <p:cNvPr id="6" name="Rectangle 5"/>
            <p:cNvSpPr/>
            <p:nvPr/>
          </p:nvSpPr>
          <p:spPr>
            <a:xfrm>
              <a:off x="382385" y="4788131"/>
              <a:ext cx="307571" cy="2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7185" y="4788130"/>
              <a:ext cx="307571" cy="2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91985" y="4788130"/>
              <a:ext cx="307571" cy="2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96785" y="4788130"/>
              <a:ext cx="307571" cy="2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48592" y="4790901"/>
              <a:ext cx="307571" cy="2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53392" y="4788129"/>
              <a:ext cx="307571" cy="2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855421" y="4788129"/>
              <a:ext cx="307571" cy="282633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1604356" y="4779816"/>
              <a:ext cx="6442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621674" y="5070762"/>
              <a:ext cx="6442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07324" y="5062451"/>
            <a:ext cx="1451038" cy="1208917"/>
            <a:chOff x="407324" y="5062451"/>
            <a:chExt cx="1451038" cy="1208917"/>
          </a:xfrm>
        </p:grpSpPr>
        <p:sp>
          <p:nvSpPr>
            <p:cNvPr id="21" name="TextBox 20"/>
            <p:cNvSpPr txBox="1"/>
            <p:nvPr/>
          </p:nvSpPr>
          <p:spPr>
            <a:xfrm>
              <a:off x="407324" y="5902036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v.cbegin</a:t>
              </a:r>
              <a:r>
                <a:rPr lang="en-US" dirty="0" smtClean="0">
                  <a:latin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23" name="Straight Arrow Connector 22"/>
            <p:cNvCxnSpPr>
              <a:endCxn id="6" idx="2"/>
            </p:cNvCxnSpPr>
            <p:nvPr/>
          </p:nvCxnSpPr>
          <p:spPr>
            <a:xfrm flipV="1">
              <a:off x="1130531" y="5062451"/>
              <a:ext cx="502920" cy="8312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606075" y="5062449"/>
            <a:ext cx="1197764" cy="1208919"/>
            <a:chOff x="3606075" y="5062449"/>
            <a:chExt cx="1197764" cy="1208919"/>
          </a:xfrm>
        </p:grpSpPr>
        <p:sp>
          <p:nvSpPr>
            <p:cNvPr id="26" name="TextBox 25"/>
            <p:cNvSpPr txBox="1"/>
            <p:nvPr/>
          </p:nvSpPr>
          <p:spPr>
            <a:xfrm>
              <a:off x="3606075" y="5902036"/>
              <a:ext cx="1197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v.cend</a:t>
              </a:r>
              <a:r>
                <a:rPr lang="en-US" dirty="0" smtClean="0">
                  <a:latin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0"/>
              <a:endCxn id="16" idx="2"/>
            </p:cNvCxnSpPr>
            <p:nvPr/>
          </p:nvCxnSpPr>
          <p:spPr>
            <a:xfrm flipH="1" flipV="1">
              <a:off x="4106487" y="5062449"/>
              <a:ext cx="98470" cy="8395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938251" y="5062450"/>
            <a:ext cx="878481" cy="1208918"/>
            <a:chOff x="3595358" y="5062450"/>
            <a:chExt cx="878481" cy="1208918"/>
          </a:xfrm>
        </p:grpSpPr>
        <p:sp>
          <p:nvSpPr>
            <p:cNvPr id="35" name="TextBox 34"/>
            <p:cNvSpPr txBox="1"/>
            <p:nvPr/>
          </p:nvSpPr>
          <p:spPr>
            <a:xfrm>
              <a:off x="3988461" y="5902036"/>
              <a:ext cx="485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it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0"/>
              <a:endCxn id="7" idx="2"/>
            </p:cNvCxnSpPr>
            <p:nvPr/>
          </p:nvCxnSpPr>
          <p:spPr>
            <a:xfrm flipH="1" flipV="1">
              <a:off x="3595358" y="5062450"/>
              <a:ext cx="635792" cy="8395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908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Classes/</a:t>
            </a:r>
            <a:r>
              <a:rPr lang="en-US" dirty="0" err="1" smtClean="0"/>
              <a:t>structs</a:t>
            </a:r>
            <a:r>
              <a:rPr lang="en-US" dirty="0" smtClean="0"/>
              <a:t> defining </a:t>
            </a:r>
            <a:r>
              <a:rPr lang="en-US" dirty="0" smtClean="0">
                <a:latin typeface="Consolas" panose="020B0609020204030204" pitchFamily="49" charset="0"/>
              </a:rPr>
              <a:t>operator()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86217" y="1690688"/>
            <a:ext cx="8263801" cy="4524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iostream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</a:rPr>
              <a:t>QuadraticFunction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private: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double a</a:t>
            </a:r>
            <a:r>
              <a:rPr lang="en-US" sz="1600" dirty="0" smtClean="0">
                <a:latin typeface="Consolas" panose="020B0609020204030204" pitchFamily="49" charset="0"/>
              </a:rPr>
              <a:t>_, b_, c_;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    public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QuadraticFunction</a:t>
            </a:r>
            <a:r>
              <a:rPr lang="en-US" sz="1600" dirty="0">
                <a:latin typeface="Consolas" panose="020B0609020204030204" pitchFamily="49" charset="0"/>
              </a:rPr>
              <a:t>(double a, double b, double c) </a:t>
            </a:r>
            <a:r>
              <a:rPr lang="en-US" sz="1600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a</a:t>
            </a:r>
            <a:r>
              <a:rPr lang="en-US" sz="1600" dirty="0">
                <a:latin typeface="Consolas" panose="020B0609020204030204" pitchFamily="49" charset="0"/>
              </a:rPr>
              <a:t>_ {a}, b_ {b}, c_ {c} {}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double operator()(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double x) </a:t>
            </a:r>
            <a:r>
              <a:rPr lang="en-US" sz="1600" dirty="0" smtClean="0">
                <a:latin typeface="Consolas" panose="020B0609020204030204" pitchFamily="49" charset="0"/>
              </a:rPr>
              <a:t>{return </a:t>
            </a:r>
            <a:r>
              <a:rPr lang="en-US" sz="1600" dirty="0">
                <a:latin typeface="Consolas" panose="020B0609020204030204" pitchFamily="49" charset="0"/>
              </a:rPr>
              <a:t>(a_*x + b_)*x + c</a:t>
            </a:r>
            <a:r>
              <a:rPr lang="en-US" sz="1600" dirty="0" smtClean="0">
                <a:latin typeface="Consolas" panose="020B0609020204030204" pitchFamily="49" charset="0"/>
              </a:rPr>
              <a:t>_; }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QuadraticFunction</a:t>
            </a:r>
            <a:r>
              <a:rPr lang="en-US" sz="1600" dirty="0">
                <a:latin typeface="Consolas" panose="020B0609020204030204" pitchFamily="49" charset="0"/>
              </a:rPr>
              <a:t> f1(1.0, 0.0, -1.0);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QuadraticFunction</a:t>
            </a:r>
            <a:r>
              <a:rPr lang="en-US" sz="1600" dirty="0">
                <a:latin typeface="Consolas" panose="020B0609020204030204" pitchFamily="49" charset="0"/>
              </a:rPr>
              <a:t> f2(-1.0, 3.0, 0.0);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for (double x = -3.0; x &lt;= 3.0; x += 0.2)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x &lt;&lt; " " &lt;&lt; f1(x) &lt;&lt; " " &lt;&lt; f2(x) &lt;&lt; "\n";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38231" y="3426902"/>
                <a:ext cx="14170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: 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3426902"/>
                <a:ext cx="1417055" cy="276999"/>
              </a:xfrm>
              <a:prstGeom prst="rect">
                <a:avLst/>
              </a:prstGeom>
              <a:blipFill>
                <a:blip r:embed="rId2"/>
                <a:stretch>
                  <a:fillRect l="-7725" t="-28261" r="-429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38231" y="3952845"/>
                <a:ext cx="1725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: 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3952845"/>
                <a:ext cx="1725922" cy="276999"/>
              </a:xfrm>
              <a:prstGeom prst="rect">
                <a:avLst/>
              </a:prstGeom>
              <a:blipFill>
                <a:blip r:embed="rId3"/>
                <a:stretch>
                  <a:fillRect l="-6360" t="-28261" r="-318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04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</a:rPr>
              <a:t>for_each</a:t>
            </a:r>
            <a:r>
              <a:rPr lang="en-US" dirty="0" smtClean="0"/>
              <a:t> modifies</a:t>
            </a:r>
            <a:br>
              <a:rPr lang="en-US" dirty="0" smtClean="0"/>
            </a:br>
            <a:r>
              <a:rPr lang="en-US" dirty="0" smtClean="0"/>
              <a:t>container element in-place</a:t>
            </a:r>
          </a:p>
          <a:p>
            <a:r>
              <a:rPr lang="en-US" dirty="0"/>
              <a:t>Here,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i="1" dirty="0" smtClean="0">
                <a:sym typeface="Symbol" panose="05050102010706020507" pitchFamily="18" charset="2"/>
              </a:rPr>
              <a:t>x</a:t>
            </a:r>
            <a:r>
              <a:rPr lang="en-US" baseline="30000" dirty="0" smtClean="0">
                <a:sym typeface="Symbol" panose="05050102010706020507" pitchFamily="18" charset="2"/>
              </a:rPr>
              <a:t>2</a:t>
            </a:r>
            <a:endParaRPr lang="en-US" dirty="0" smtClean="0"/>
          </a:p>
          <a:p>
            <a:r>
              <a:rPr lang="en-US" dirty="0" smtClean="0"/>
              <a:t>Lambda function = unnamed</a:t>
            </a:r>
            <a:br>
              <a:rPr lang="en-US" dirty="0" smtClean="0"/>
            </a:br>
            <a:r>
              <a:rPr lang="en-US" dirty="0" smtClean="0"/>
              <a:t>function, used once</a:t>
            </a:r>
          </a:p>
          <a:p>
            <a:r>
              <a:rPr lang="en-US" dirty="0" smtClean="0"/>
              <a:t>Return type: often deduced</a:t>
            </a:r>
            <a:endParaRPr lang="en-US" dirty="0"/>
          </a:p>
          <a:p>
            <a:r>
              <a:rPr lang="en-US" dirty="0" smtClean="0"/>
              <a:t>General form:</a:t>
            </a:r>
            <a:br>
              <a:rPr lang="en-US" dirty="0" smtClean="0"/>
            </a:br>
            <a:r>
              <a:rPr lang="en-US" dirty="0" smtClean="0">
                <a:latin typeface="Consolas" panose="020B0609020204030204" pitchFamily="49" charset="0"/>
              </a:rPr>
              <a:t>[ … ] ( … ) -&gt; </a:t>
            </a:r>
            <a:r>
              <a:rPr lang="en-US" dirty="0" err="1" smtClean="0">
                <a:latin typeface="Consolas" panose="020B0609020204030204" pitchFamily="49" charset="0"/>
              </a:rPr>
              <a:t>return_type</a:t>
            </a:r>
            <a:r>
              <a:rPr lang="en-US" dirty="0" smtClean="0">
                <a:latin typeface="Consolas" panose="020B0609020204030204" pitchFamily="49" charset="0"/>
              </a:rPr>
              <a:t> { … }</a:t>
            </a:r>
          </a:p>
          <a:p>
            <a:pPr marL="0" indent="0">
              <a:buNone/>
            </a:pPr>
            <a:endParaRPr lang="en-US" baseline="30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599574" y="1385509"/>
            <a:ext cx="6131807" cy="32932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#include </a:t>
            </a:r>
            <a:r>
              <a:rPr lang="en-US" sz="1600" dirty="0">
                <a:latin typeface="Consolas" panose="020B0609020204030204" pitchFamily="49" charset="0"/>
              </a:rPr>
              <a:t>&lt;algorithm&gt;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iostream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&lt;vector&gt;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::vector&lt;double&gt; v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r>
              <a:rPr lang="en-US" sz="1600" dirty="0">
                <a:latin typeface="Consolas" panose="020B0609020204030204" pitchFamily="49" charset="0"/>
              </a:rPr>
              <a:t>0.5, 0.75, 1.0, 1.5, 3.5</a:t>
            </a:r>
            <a:r>
              <a:rPr lang="en-US" sz="1600" dirty="0" smtClean="0">
                <a:latin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for_each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v.begin</a:t>
            </a:r>
            <a:r>
              <a:rPr lang="en-US" sz="1600" dirty="0"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latin typeface="Consolas" panose="020B0609020204030204" pitchFamily="49" charset="0"/>
              </a:rPr>
              <a:t>v.end</a:t>
            </a:r>
            <a:r>
              <a:rPr lang="en-US" sz="1600" dirty="0" smtClean="0">
                <a:latin typeface="Consolas" panose="020B0609020204030204" pitchFamily="49" charset="0"/>
              </a:rPr>
              <a:t>(),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      [] </a:t>
            </a:r>
            <a:r>
              <a:rPr lang="en-US" sz="1600" dirty="0">
                <a:latin typeface="Consolas" panose="020B0609020204030204" pitchFamily="49" charset="0"/>
              </a:rPr>
              <a:t>(double&amp; x) { x *= x; });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for (auto x: v)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x &lt;&lt; " 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endl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2442" y="6169580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context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187966" y="5511567"/>
            <a:ext cx="934452" cy="658013"/>
            <a:chOff x="1187966" y="5511567"/>
            <a:chExt cx="934452" cy="658013"/>
          </a:xfrm>
        </p:grpSpPr>
        <p:sp>
          <p:nvSpPr>
            <p:cNvPr id="6" name="Left Brace 5"/>
            <p:cNvSpPr/>
            <p:nvPr/>
          </p:nvSpPr>
          <p:spPr>
            <a:xfrm rot="16200000">
              <a:off x="1610688" y="5088845"/>
              <a:ext cx="89008" cy="934452"/>
            </a:xfrm>
            <a:prstGeom prst="lef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6" idx="1"/>
              <a:endCxn id="9" idx="0"/>
            </p:cNvCxnSpPr>
            <p:nvPr/>
          </p:nvCxnSpPr>
          <p:spPr>
            <a:xfrm>
              <a:off x="1655192" y="5600575"/>
              <a:ext cx="0" cy="56900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194454" y="5511567"/>
            <a:ext cx="1189300" cy="1027345"/>
            <a:chOff x="2194454" y="5511567"/>
            <a:chExt cx="1189300" cy="1027345"/>
          </a:xfrm>
        </p:grpSpPr>
        <p:sp>
          <p:nvSpPr>
            <p:cNvPr id="7" name="Left Brace 6"/>
            <p:cNvSpPr/>
            <p:nvPr/>
          </p:nvSpPr>
          <p:spPr>
            <a:xfrm rot="16200000">
              <a:off x="2744600" y="5088845"/>
              <a:ext cx="89008" cy="934452"/>
            </a:xfrm>
            <a:prstGeom prst="leftBrac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94454" y="6169580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arguments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6" name="Straight Connector 15"/>
            <p:cNvCxnSpPr>
              <a:stCxn id="7" idx="1"/>
              <a:endCxn id="10" idx="0"/>
            </p:cNvCxnSpPr>
            <p:nvPr/>
          </p:nvCxnSpPr>
          <p:spPr>
            <a:xfrm>
              <a:off x="2789104" y="5600575"/>
              <a:ext cx="0" cy="5690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163139" y="5512417"/>
            <a:ext cx="1492716" cy="1014818"/>
            <a:chOff x="6163139" y="5512417"/>
            <a:chExt cx="1492716" cy="1014818"/>
          </a:xfrm>
        </p:grpSpPr>
        <p:sp>
          <p:nvSpPr>
            <p:cNvPr id="8" name="Left Brace 7"/>
            <p:cNvSpPr/>
            <p:nvPr/>
          </p:nvSpPr>
          <p:spPr>
            <a:xfrm rot="16200000">
              <a:off x="6864993" y="5089695"/>
              <a:ext cx="89008" cy="934452"/>
            </a:xfrm>
            <a:prstGeom prst="lef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63139" y="6157903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function body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Connector 18"/>
            <p:cNvCxnSpPr>
              <a:stCxn id="8" idx="1"/>
              <a:endCxn id="11" idx="0"/>
            </p:cNvCxnSpPr>
            <p:nvPr/>
          </p:nvCxnSpPr>
          <p:spPr>
            <a:xfrm>
              <a:off x="6909497" y="5601425"/>
              <a:ext cx="0" cy="5564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625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780</Words>
  <Application>Microsoft Office PowerPoint</Application>
  <PresentationFormat>Widescreen</PresentationFormat>
  <Paragraphs>161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Consolas</vt:lpstr>
      <vt:lpstr>FlandersArtSans-Bold</vt:lpstr>
      <vt:lpstr>FlandersArtSans-Medium</vt:lpstr>
      <vt:lpstr>FlandersArtSans-Regular</vt:lpstr>
      <vt:lpstr>Symbol</vt:lpstr>
      <vt:lpstr>Office Theme</vt:lpstr>
      <vt:lpstr>1_Office Theme</vt:lpstr>
      <vt:lpstr>Shared memory programming in C++ with Threading Building Blocks</vt:lpstr>
      <vt:lpstr>Why for shared memory programming?</vt:lpstr>
      <vt:lpstr>Options for C++?</vt:lpstr>
      <vt:lpstr>Whence TBB?</vt:lpstr>
      <vt:lpstr>What is TBB?</vt:lpstr>
      <vt:lpstr>C++ prerequisites</vt:lpstr>
      <vt:lpstr>Iterators</vt:lpstr>
      <vt:lpstr>Classes/structs defining operator()</vt:lpstr>
      <vt:lpstr>Lambda functions</vt:lpstr>
      <vt:lpstr>Lambda functions &amp; context</vt:lpstr>
      <vt:lpstr>Algorithms</vt:lpstr>
      <vt:lpstr>parallel_for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Shared memory programming in C++ with Threading Building Blocks (TBB)</dc:title>
  <dc:creator>Geert Jan Bex</dc:creator>
  <cp:lastModifiedBy>Geert Jan Bex</cp:lastModifiedBy>
  <cp:revision>20</cp:revision>
  <dcterms:created xsi:type="dcterms:W3CDTF">2019-05-21T08:01:34Z</dcterms:created>
  <dcterms:modified xsi:type="dcterms:W3CDTF">2019-05-27T12:37:51Z</dcterms:modified>
</cp:coreProperties>
</file>