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3"/>
  </p:notesMasterIdLst>
  <p:sldIdLst>
    <p:sldId id="257" r:id="rId2"/>
    <p:sldId id="285" r:id="rId3"/>
    <p:sldId id="338" r:id="rId4"/>
    <p:sldId id="339" r:id="rId5"/>
    <p:sldId id="340" r:id="rId6"/>
    <p:sldId id="323" r:id="rId7"/>
    <p:sldId id="258" r:id="rId8"/>
    <p:sldId id="347" r:id="rId9"/>
    <p:sldId id="348" r:id="rId10"/>
    <p:sldId id="377" r:id="rId11"/>
    <p:sldId id="349" r:id="rId12"/>
    <p:sldId id="350" r:id="rId13"/>
    <p:sldId id="351" r:id="rId14"/>
    <p:sldId id="352" r:id="rId15"/>
    <p:sldId id="353" r:id="rId16"/>
    <p:sldId id="354" r:id="rId17"/>
    <p:sldId id="363" r:id="rId18"/>
    <p:sldId id="364" r:id="rId19"/>
    <p:sldId id="365" r:id="rId20"/>
    <p:sldId id="355" r:id="rId21"/>
    <p:sldId id="366" r:id="rId22"/>
    <p:sldId id="412" r:id="rId23"/>
    <p:sldId id="362" r:id="rId24"/>
    <p:sldId id="395" r:id="rId25"/>
    <p:sldId id="356" r:id="rId26"/>
    <p:sldId id="361" r:id="rId27"/>
    <p:sldId id="398" r:id="rId28"/>
    <p:sldId id="359" r:id="rId29"/>
    <p:sldId id="394" r:id="rId30"/>
    <p:sldId id="357" r:id="rId31"/>
    <p:sldId id="358" r:id="rId32"/>
    <p:sldId id="396" r:id="rId33"/>
    <p:sldId id="393" r:id="rId34"/>
    <p:sldId id="397" r:id="rId35"/>
    <p:sldId id="399" r:id="rId36"/>
    <p:sldId id="400" r:id="rId37"/>
    <p:sldId id="401" r:id="rId38"/>
    <p:sldId id="360" r:id="rId39"/>
    <p:sldId id="402" r:id="rId40"/>
    <p:sldId id="403" r:id="rId41"/>
    <p:sldId id="404" r:id="rId42"/>
    <p:sldId id="405" r:id="rId43"/>
    <p:sldId id="406" r:id="rId44"/>
    <p:sldId id="407" r:id="rId45"/>
    <p:sldId id="408" r:id="rId46"/>
    <p:sldId id="304" r:id="rId47"/>
    <p:sldId id="305" r:id="rId48"/>
    <p:sldId id="341" r:id="rId49"/>
    <p:sldId id="342" r:id="rId50"/>
    <p:sldId id="343" r:id="rId51"/>
    <p:sldId id="322" r:id="rId52"/>
    <p:sldId id="334" r:id="rId53"/>
    <p:sldId id="324" r:id="rId54"/>
    <p:sldId id="325" r:id="rId55"/>
    <p:sldId id="306" r:id="rId56"/>
    <p:sldId id="307" r:id="rId57"/>
    <p:sldId id="410" r:id="rId58"/>
    <p:sldId id="308" r:id="rId59"/>
    <p:sldId id="309" r:id="rId60"/>
    <p:sldId id="310" r:id="rId61"/>
    <p:sldId id="311" r:id="rId62"/>
    <p:sldId id="376" r:id="rId63"/>
    <p:sldId id="312" r:id="rId64"/>
    <p:sldId id="313" r:id="rId65"/>
    <p:sldId id="378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67" r:id="rId75"/>
    <p:sldId id="368" r:id="rId76"/>
    <p:sldId id="369" r:id="rId77"/>
    <p:sldId id="371" r:id="rId78"/>
    <p:sldId id="370" r:id="rId79"/>
    <p:sldId id="372" r:id="rId80"/>
    <p:sldId id="373" r:id="rId81"/>
    <p:sldId id="385" r:id="rId82"/>
    <p:sldId id="386" r:id="rId83"/>
    <p:sldId id="387" r:id="rId84"/>
    <p:sldId id="388" r:id="rId85"/>
    <p:sldId id="389" r:id="rId86"/>
    <p:sldId id="390" r:id="rId87"/>
    <p:sldId id="392" r:id="rId88"/>
    <p:sldId id="391" r:id="rId89"/>
    <p:sldId id="374" r:id="rId90"/>
    <p:sldId id="375" r:id="rId91"/>
    <p:sldId id="380" r:id="rId92"/>
    <p:sldId id="379" r:id="rId93"/>
    <p:sldId id="381" r:id="rId94"/>
    <p:sldId id="382" r:id="rId95"/>
    <p:sldId id="383" r:id="rId96"/>
    <p:sldId id="384" r:id="rId97"/>
    <p:sldId id="411" r:id="rId98"/>
    <p:sldId id="333" r:id="rId99"/>
    <p:sldId id="409" r:id="rId100"/>
    <p:sldId id="444" r:id="rId101"/>
    <p:sldId id="445" r:id="rId102"/>
    <p:sldId id="446" r:id="rId103"/>
    <p:sldId id="448" r:id="rId104"/>
    <p:sldId id="447" r:id="rId105"/>
    <p:sldId id="449" r:id="rId106"/>
    <p:sldId id="439" r:id="rId107"/>
    <p:sldId id="459" r:id="rId108"/>
    <p:sldId id="460" r:id="rId109"/>
    <p:sldId id="461" r:id="rId110"/>
    <p:sldId id="462" r:id="rId111"/>
    <p:sldId id="458" r:id="rId112"/>
    <p:sldId id="452" r:id="rId113"/>
    <p:sldId id="455" r:id="rId114"/>
    <p:sldId id="454" r:id="rId115"/>
    <p:sldId id="450" r:id="rId116"/>
    <p:sldId id="451" r:id="rId117"/>
    <p:sldId id="456" r:id="rId118"/>
    <p:sldId id="463" r:id="rId119"/>
    <p:sldId id="464" r:id="rId120"/>
    <p:sldId id="465" r:id="rId121"/>
    <p:sldId id="466" r:id="rId122"/>
    <p:sldId id="467" r:id="rId123"/>
    <p:sldId id="453" r:id="rId124"/>
    <p:sldId id="457" r:id="rId125"/>
    <p:sldId id="260" r:id="rId126"/>
    <p:sldId id="261" r:id="rId127"/>
    <p:sldId id="262" r:id="rId128"/>
    <p:sldId id="263" r:id="rId129"/>
    <p:sldId id="264" r:id="rId130"/>
    <p:sldId id="265" r:id="rId131"/>
    <p:sldId id="266" r:id="rId132"/>
    <p:sldId id="267" r:id="rId133"/>
    <p:sldId id="268" r:id="rId134"/>
    <p:sldId id="269" r:id="rId135"/>
    <p:sldId id="270" r:id="rId136"/>
    <p:sldId id="271" r:id="rId137"/>
    <p:sldId id="272" r:id="rId138"/>
    <p:sldId id="273" r:id="rId139"/>
    <p:sldId id="274" r:id="rId140"/>
    <p:sldId id="275" r:id="rId141"/>
    <p:sldId id="302" r:id="rId142"/>
    <p:sldId id="276" r:id="rId143"/>
    <p:sldId id="277" r:id="rId144"/>
    <p:sldId id="278" r:id="rId145"/>
    <p:sldId id="301" r:id="rId146"/>
    <p:sldId id="279" r:id="rId147"/>
    <p:sldId id="280" r:id="rId148"/>
    <p:sldId id="281" r:id="rId149"/>
    <p:sldId id="335" r:id="rId150"/>
    <p:sldId id="282" r:id="rId151"/>
    <p:sldId id="283" r:id="rId152"/>
    <p:sldId id="284" r:id="rId153"/>
    <p:sldId id="303" r:id="rId154"/>
    <p:sldId id="336" r:id="rId155"/>
    <p:sldId id="413" r:id="rId156"/>
    <p:sldId id="414" r:id="rId157"/>
    <p:sldId id="415" r:id="rId158"/>
    <p:sldId id="416" r:id="rId159"/>
    <p:sldId id="417" r:id="rId160"/>
    <p:sldId id="418" r:id="rId161"/>
    <p:sldId id="419" r:id="rId162"/>
    <p:sldId id="420" r:id="rId163"/>
    <p:sldId id="421" r:id="rId164"/>
    <p:sldId id="422" r:id="rId165"/>
    <p:sldId id="426" r:id="rId166"/>
    <p:sldId id="423" r:id="rId167"/>
    <p:sldId id="424" r:id="rId168"/>
    <p:sldId id="425" r:id="rId169"/>
    <p:sldId id="427" r:id="rId170"/>
    <p:sldId id="286" r:id="rId171"/>
    <p:sldId id="287" r:id="rId172"/>
    <p:sldId id="288" r:id="rId173"/>
    <p:sldId id="289" r:id="rId174"/>
    <p:sldId id="290" r:id="rId175"/>
    <p:sldId id="291" r:id="rId176"/>
    <p:sldId id="292" r:id="rId177"/>
    <p:sldId id="293" r:id="rId178"/>
    <p:sldId id="294" r:id="rId179"/>
    <p:sldId id="295" r:id="rId180"/>
    <p:sldId id="296" r:id="rId181"/>
    <p:sldId id="430" r:id="rId182"/>
    <p:sldId id="431" r:id="rId183"/>
    <p:sldId id="429" r:id="rId184"/>
    <p:sldId id="432" r:id="rId185"/>
    <p:sldId id="433" r:id="rId186"/>
    <p:sldId id="434" r:id="rId187"/>
    <p:sldId id="435" r:id="rId188"/>
    <p:sldId id="436" r:id="rId189"/>
    <p:sldId id="437" r:id="rId190"/>
    <p:sldId id="441" r:id="rId191"/>
    <p:sldId id="438" r:id="rId192"/>
    <p:sldId id="442" r:id="rId193"/>
    <p:sldId id="440" r:id="rId194"/>
    <p:sldId id="443" r:id="rId195"/>
    <p:sldId id="327" r:id="rId196"/>
    <p:sldId id="328" r:id="rId197"/>
    <p:sldId id="299" r:id="rId198"/>
    <p:sldId id="300" r:id="rId199"/>
    <p:sldId id="332" r:id="rId200"/>
    <p:sldId id="337" r:id="rId201"/>
    <p:sldId id="298" r:id="rId202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38"/>
            <p14:sldId id="339"/>
            <p14:sldId id="340"/>
            <p14:sldId id="323"/>
            <p14:sldId id="258"/>
          </p14:sldIdLst>
        </p14:section>
        <p14:section name="Coding style" id="{1139C0EC-ED1F-49BA-BDC8-768CB6FD86E2}">
          <p14:sldIdLst>
            <p14:sldId id="347"/>
            <p14:sldId id="348"/>
            <p14:sldId id="377"/>
            <p14:sldId id="349"/>
            <p14:sldId id="350"/>
            <p14:sldId id="351"/>
            <p14:sldId id="352"/>
            <p14:sldId id="353"/>
            <p14:sldId id="354"/>
            <p14:sldId id="363"/>
            <p14:sldId id="364"/>
            <p14:sldId id="365"/>
            <p14:sldId id="355"/>
            <p14:sldId id="366"/>
            <p14:sldId id="412"/>
          </p14:sldIdLst>
        </p14:section>
        <p14:section name="Documentation" id="{D68069DD-1C41-444A-8198-B3636CF923E4}">
          <p14:sldIdLst>
            <p14:sldId id="362"/>
            <p14:sldId id="395"/>
            <p14:sldId id="356"/>
            <p14:sldId id="361"/>
          </p14:sldIdLst>
        </p14:section>
        <p14:section name="doxygen" id="{6435240C-54EB-4B19-B7CB-CAB347819819}">
          <p14:sldIdLst>
            <p14:sldId id="398"/>
            <p14:sldId id="359"/>
            <p14:sldId id="394"/>
            <p14:sldId id="357"/>
            <p14:sldId id="358"/>
            <p14:sldId id="396"/>
            <p14:sldId id="393"/>
            <p14:sldId id="397"/>
            <p14:sldId id="399"/>
            <p14:sldId id="400"/>
            <p14:sldId id="401"/>
            <p14:sldId id="360"/>
          </p14:sldIdLst>
        </p14:section>
        <p14:section name="mkdocs" id="{201D0C99-AA27-4E1A-80E1-F59016CE1AD3}">
          <p14:sldIdLst>
            <p14:sldId id="402"/>
            <p14:sldId id="403"/>
            <p14:sldId id="404"/>
            <p14:sldId id="405"/>
            <p14:sldId id="406"/>
            <p14:sldId id="407"/>
            <p14:sldId id="408"/>
          </p14:sldIdLst>
        </p14:section>
        <p14:section name="Compilers" id="{717123CE-37C4-4258-B0BB-83C0F356218F}">
          <p14:sldIdLst>
            <p14:sldId id="304"/>
            <p14:sldId id="305"/>
            <p14:sldId id="341"/>
            <p14:sldId id="342"/>
            <p14:sldId id="343"/>
            <p14:sldId id="322"/>
            <p14:sldId id="334"/>
            <p14:sldId id="324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  <p14:sldId id="410"/>
          </p14:sldIdLst>
        </p14:section>
        <p14:section name="Assertions" id="{718F4070-14B8-4B1B-BDFE-675A971E841B}">
          <p14:sldIdLst>
            <p14:sldId id="308"/>
            <p14:sldId id="309"/>
            <p14:sldId id="310"/>
            <p14:sldId id="311"/>
            <p14:sldId id="376"/>
          </p14:sldIdLst>
        </p14:section>
        <p14:section name="Unit testing" id="{76CA9A46-43EF-4E53-8EF2-773EC044DA4A}">
          <p14:sldIdLst>
            <p14:sldId id="312"/>
            <p14:sldId id="313"/>
            <p14:sldId id="378"/>
          </p14:sldIdLst>
        </p14:section>
        <p14:section name="CUnit" id="{6525AEB8-8A40-4F26-AB0D-6A1555FF0955}">
          <p14:sldIdLst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pFUnit" id="{EBF88446-3406-41A2-A333-DBA9E9D2E987}">
          <p14:sldIdLst>
            <p14:sldId id="367"/>
            <p14:sldId id="368"/>
            <p14:sldId id="369"/>
            <p14:sldId id="371"/>
            <p14:sldId id="370"/>
            <p14:sldId id="372"/>
            <p14:sldId id="373"/>
          </p14:sldIdLst>
        </p14:section>
        <p14:section name="Code coverage" id="{54DEB1FD-586A-499E-8033-8601165412C8}">
          <p14:sldIdLst>
            <p14:sldId id="385"/>
            <p14:sldId id="386"/>
            <p14:sldId id="387"/>
            <p14:sldId id="388"/>
            <p14:sldId id="389"/>
            <p14:sldId id="390"/>
            <p14:sldId id="392"/>
            <p14:sldId id="391"/>
          </p14:sldIdLst>
        </p14:section>
        <p14:section name="Integration testing" id="{9B4A5C1E-64B9-49EA-B786-574431DED9BC}">
          <p14:sldIdLst>
            <p14:sldId id="374"/>
            <p14:sldId id="375"/>
            <p14:sldId id="380"/>
            <p14:sldId id="379"/>
            <p14:sldId id="381"/>
            <p14:sldId id="382"/>
            <p14:sldId id="383"/>
            <p14:sldId id="384"/>
            <p14:sldId id="411"/>
          </p14:sldIdLst>
        </p14:section>
        <p14:section name="Debugging" id="{95074A2A-9938-4F6D-9652-4F29809F579D}">
          <p14:sldIdLst>
            <p14:sldId id="333"/>
            <p14:sldId id="409"/>
            <p14:sldId id="444"/>
            <p14:sldId id="445"/>
            <p14:sldId id="446"/>
            <p14:sldId id="448"/>
            <p14:sldId id="447"/>
            <p14:sldId id="449"/>
            <p14:sldId id="439"/>
          </p14:sldIdLst>
        </p14:section>
        <p14:section name="Control flow bugs" id="{3D86A1BE-B146-4771-ABC5-5182E0F07C9D}">
          <p14:sldIdLst>
            <p14:sldId id="459"/>
            <p14:sldId id="460"/>
            <p14:sldId id="461"/>
            <p14:sldId id="462"/>
          </p14:sldIdLst>
        </p14:section>
        <p14:section name="Arithmetic bugs" id="{7314EFA1-459D-49B7-A55B-01CD8DB7FBA5}">
          <p14:sldIdLst>
            <p14:sldId id="458"/>
            <p14:sldId id="452"/>
            <p14:sldId id="455"/>
            <p14:sldId id="454"/>
            <p14:sldId id="450"/>
            <p14:sldId id="451"/>
            <p14:sldId id="456"/>
            <p14:sldId id="463"/>
            <p14:sldId id="464"/>
            <p14:sldId id="465"/>
            <p14:sldId id="466"/>
            <p14:sldId id="467"/>
            <p14:sldId id="453"/>
            <p14:sldId id="457"/>
          </p14:sldIdLst>
        </p14:section>
        <p14:section name="GDB" id="{7015F4D8-5547-40A4-B985-85246F29B96E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335"/>
            <p14:sldId id="282"/>
            <p14:sldId id="283"/>
            <p14:sldId id="284"/>
            <p14:sldId id="303"/>
            <p14:sldId id="336"/>
          </p14:sldIdLst>
        </p14:section>
        <p14:section name="MUST" id="{7FCA80E8-DF35-4B2A-9409-29EC79C9181F}">
          <p14:sldIdLst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6"/>
            <p14:sldId id="423"/>
            <p14:sldId id="424"/>
            <p14:sldId id="425"/>
            <p14:sldId id="427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</p14:sldIdLst>
        </p14:section>
        <p14:section name="Intel Inspector" id="{36F56122-E4E6-49B6-8BBF-10293874ED7E}">
          <p14:sldIdLst>
            <p14:sldId id="430"/>
            <p14:sldId id="431"/>
            <p14:sldId id="429"/>
            <p14:sldId id="432"/>
            <p14:sldId id="433"/>
            <p14:sldId id="434"/>
            <p14:sldId id="435"/>
            <p14:sldId id="436"/>
          </p14:sldIdLst>
        </p14:section>
        <p14:section name="Mystery" id="{C30DA3ED-E10B-4093-9A7B-36DBED338B5F}">
          <p14:sldIdLst>
            <p14:sldId id="437"/>
            <p14:sldId id="441"/>
            <p14:sldId id="438"/>
            <p14:sldId id="442"/>
            <p14:sldId id="440"/>
            <p14:sldId id="443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33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7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75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90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viewProps" Target="viewProps.xml"/><Relationship Id="rId201" Type="http://schemas.openxmlformats.org/officeDocument/2006/relationships/slide" Target="slides/slide200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notesMaster" Target="notesMasters/notesMaster1.xml"/><Relationship Id="rId208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204" Type="http://schemas.openxmlformats.org/officeDocument/2006/relationships/commentAuthors" Target="commentAuthor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0:42:03.641" idx="1">
    <p:pos x="10" y="10"/>
    <p:text>Add illustration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2:20:25.865" idx="2">
    <p:pos x="10" y="10"/>
    <p:text>This slide should be split up at some point, perhaps adding sample code.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2:23:54.973" idx="3">
    <p:pos x="10" y="10"/>
    <p:text>Add slides on Travis CI?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14T12:37:50.494" idx="4">
    <p:pos x="10" y="10"/>
    <p:text>Restructure by problem, rather than tool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18T17:22:03.514" idx="7">
    <p:pos x="10" y="10"/>
    <p:text>Needs to be extended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C2D9C-5F44-4BEA-A487-7844C0A6EA6F}" type="datetimeFigureOut">
              <a:rPr lang="en-US" smtClean="0"/>
              <a:t>2017-09-25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0F47E-6C17-4C25-A9DF-0BF2F4B2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nl-BE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156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0F47E-6C17-4C25-A9DF-0BF2F4B2123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88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6782CB-81CF-43B6-8C15-07A54DAC4CAF}" type="slidenum">
              <a:rPr lang="en-US" smtClean="0">
                <a:latin typeface="Arial" pitchFamily="34" charset="0"/>
              </a:rPr>
              <a:pPr>
                <a:defRPr/>
              </a:pPr>
              <a:t>113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432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6782CB-81CF-43B6-8C15-07A54DAC4CAF}" type="slidenum">
              <a:rPr lang="en-US" smtClean="0">
                <a:latin typeface="Arial" pitchFamily="34" charset="0"/>
              </a:rPr>
              <a:pPr>
                <a:defRPr/>
              </a:pPr>
              <a:t>114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40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793B-6B2D-4C15-AA3B-2B590D678484}" type="datetime1">
              <a:rPr lang="nl-BE" smtClean="0"/>
              <a:t>25/09/2017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E66E-B716-4606-B8B1-9B6252DA1C31}" type="datetime1">
              <a:rPr lang="nl-BE" smtClean="0"/>
              <a:t>25/09/2017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024-1EC1-4CF3-892F-E5AEDBBDAF43}" type="datetime1">
              <a:rPr lang="nl-BE" smtClean="0"/>
              <a:t>25/09/2017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A459-17E9-40CB-8DFF-3495D9532F5F}" type="datetime1">
              <a:rPr lang="nl-BE" smtClean="0"/>
              <a:t>25/09/2017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9FFD-C954-4452-B7AA-4258EE843141}" type="datetime1">
              <a:rPr lang="nl-BE" smtClean="0"/>
              <a:t>25/09/2017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177-87BD-40F9-B185-7AFB7D4CEF73}" type="datetime1">
              <a:rPr lang="nl-BE" smtClean="0"/>
              <a:t>25/09/2017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8501-D7B5-4BCB-9078-D703F110142A}" type="datetime1">
              <a:rPr lang="nl-BE" smtClean="0"/>
              <a:t>25/09/2017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6EE-368E-44B1-99B8-D1873F9EF3C7}" type="datetime1">
              <a:rPr lang="nl-BE" smtClean="0"/>
              <a:t>25/09/2017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29CF-4829-4382-B971-3BE68878549E}" type="datetime1">
              <a:rPr lang="nl-BE" smtClean="0"/>
              <a:t>25/09/2017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DD13-C48A-4BFB-8D81-B2AA98934241}" type="datetime1">
              <a:rPr lang="nl-BE" smtClean="0"/>
              <a:t>25/09/2017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F485-62E7-4248-8840-CBD8B411E02C}" type="datetime1">
              <a:rPr lang="nl-BE" smtClean="0"/>
              <a:t>25/09/2017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E4AAB-B594-45D1-940E-556EEBDDCDA0}" type="datetime1">
              <a:rPr lang="nl-BE" smtClean="0"/>
              <a:t>25/09/2017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hyperlink" Target="http://ieeexplore.ieee.org/document/4610935/" TargetMode="Externa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2.bin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jpeg"/><Relationship Id="rId4" Type="http://schemas.openxmlformats.org/officeDocument/2006/relationships/image" Target="../media/image14.wmf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103162.103163" TargetMode="Externa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s://www.gnu.org/software/gdb/" TargetMode="Externa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7" Type="http://schemas.openxmlformats.org/officeDocument/2006/relationships/hyperlink" Target="https://developers.google.com/style/" TargetMode="External"/><Relationship Id="rId2" Type="http://schemas.openxmlformats.org/officeDocument/2006/relationships/hyperlink" Target="http://ieng9.ucsd.edu/~cs30x/indhill-csty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dev/peps/pep-0008/" TargetMode="External"/><Relationship Id="rId5" Type="http://schemas.openxmlformats.org/officeDocument/2006/relationships/hyperlink" Target="http://www.fortran90.org/src/best-practices.html" TargetMode="External"/><Relationship Id="rId4" Type="http://schemas.openxmlformats.org/officeDocument/2006/relationships/hyperlink" Target="http://isocpp.github.io/CppCoreGuidelines/" TargetMode="Externa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doc.itc.rwth-aachen.de/display/CCP/Project+MUST" TargetMode="Externa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flake8.pycqa.org/en/latest/" TargetMode="External"/><Relationship Id="rId2" Type="http://schemas.openxmlformats.org/officeDocument/2006/relationships/hyperlink" Target="https://github.com/xuy/google-astyle" TargetMode="Externa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hyperlink" Target="https://www.pylint.org/" TargetMode="Externa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valgrind.org/" TargetMode="Externa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ck.nl/~dimitri/doxygen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ixsigma.com/industries/software-it/defect-prevention-reducing-costs-and-enhancing-quality/" TargetMode="External"/><Relationship Id="rId2" Type="http://schemas.openxmlformats.org/officeDocument/2006/relationships/hyperlink" Target="http://www.prweb.com/releases/2013/1/prweb10298185.ht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thods.co.nz/asciidoc/" TargetMode="External"/><Relationship Id="rId2" Type="http://schemas.openxmlformats.org/officeDocument/2006/relationships/hyperlink" Target="https://readthedocs.org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ygun.com/blog/10-costly-software-errors-history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pylint-messages.wikidot.com/all-messages" TargetMode="External"/><Relationship Id="rId2" Type="http://schemas.openxmlformats.org/officeDocument/2006/relationships/hyperlink" Target="http://www.pylin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python.org/pypi/flake8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yerdan.com/ruby/2012/11/11/bugs-per-line-of-code-ratio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2502932.2502933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56612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</a:t>
            </a:fld>
            <a:endParaRPr lang="nl-BE"/>
          </a:p>
        </p:txBody>
      </p:sp>
      <p:sp>
        <p:nvSpPr>
          <p:cNvPr id="3" name="TextBox 2"/>
          <p:cNvSpPr txBox="1"/>
          <p:nvPr/>
        </p:nvSpPr>
        <p:spPr>
          <a:xfrm>
            <a:off x="1043608" y="1772816"/>
            <a:ext cx="47612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Code should be as simple</a:t>
            </a:r>
          </a:p>
          <a:p>
            <a:r>
              <a:rPr lang="en-US" sz="3200" dirty="0" smtClean="0"/>
              <a:t>as possible, but not simpler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4788024" y="3573016"/>
            <a:ext cx="3322712" cy="2304256"/>
            <a:chOff x="4403585" y="2996953"/>
            <a:chExt cx="3322712" cy="2304256"/>
          </a:xfrm>
        </p:grpSpPr>
        <p:sp>
          <p:nvSpPr>
            <p:cNvPr id="5" name="Rounded Rectangle 4"/>
            <p:cNvSpPr/>
            <p:nvPr/>
          </p:nvSpPr>
          <p:spPr>
            <a:xfrm>
              <a:off x="4403585" y="2996953"/>
              <a:ext cx="3322712" cy="23042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54955" y="3014917"/>
              <a:ext cx="316625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Everyone knows that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debugging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twice as hard as writing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in the first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place.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So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you're as clever as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when you write it, how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 debug it?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57344" y="4869161"/>
              <a:ext cx="1938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Brian Kernighan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984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Taxonomy of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Structural bugs</a:t>
            </a:r>
          </a:p>
          <a:p>
            <a:r>
              <a:rPr lang="en-US" dirty="0" smtClean="0"/>
              <a:t>Data</a:t>
            </a:r>
          </a:p>
          <a:p>
            <a:r>
              <a:rPr lang="en-US" dirty="0" smtClean="0"/>
              <a:t>Implementation &amp; coding</a:t>
            </a:r>
          </a:p>
          <a:p>
            <a:r>
              <a:rPr lang="en-US" dirty="0" smtClean="0"/>
              <a:t>Integration &amp; interfacing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286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Potential issues</a:t>
            </a:r>
          </a:p>
          <a:p>
            <a:pPr lvl="1"/>
            <a:r>
              <a:rPr lang="en-US" dirty="0" smtClean="0"/>
              <a:t>incomplete</a:t>
            </a:r>
          </a:p>
          <a:p>
            <a:pPr lvl="1"/>
            <a:r>
              <a:rPr lang="en-US" dirty="0" smtClean="0"/>
              <a:t>inconsistent</a:t>
            </a:r>
          </a:p>
          <a:p>
            <a:pPr lvl="1"/>
            <a:r>
              <a:rPr lang="en-US" dirty="0" smtClean="0"/>
              <a:t>ambiguous</a:t>
            </a:r>
          </a:p>
          <a:p>
            <a:r>
              <a:rPr lang="en-US" dirty="0" smtClean="0"/>
              <a:t>Validation</a:t>
            </a:r>
          </a:p>
          <a:p>
            <a:pPr lvl="1"/>
            <a:r>
              <a:rPr lang="en-US" dirty="0" smtClean="0"/>
              <a:t>cross-check with colleagues: completeness, consistency</a:t>
            </a:r>
          </a:p>
          <a:p>
            <a:pPr lvl="1"/>
            <a:r>
              <a:rPr lang="en-US" dirty="0" smtClean="0"/>
              <a:t>doable?</a:t>
            </a:r>
          </a:p>
          <a:p>
            <a:pPr lvl="1"/>
            <a:r>
              <a:rPr lang="en-US" dirty="0" smtClean="0"/>
              <a:t>resource usage?</a:t>
            </a:r>
          </a:p>
          <a:p>
            <a:pPr lvl="1"/>
            <a:r>
              <a:rPr lang="en-US" dirty="0" smtClean="0"/>
              <a:t>unnecessary features?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69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bugs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Bugs in</a:t>
            </a:r>
          </a:p>
          <a:p>
            <a:pPr lvl="1"/>
            <a:r>
              <a:rPr lang="en-US" dirty="0" smtClean="0"/>
              <a:t>control &amp; sequence</a:t>
            </a:r>
          </a:p>
          <a:p>
            <a:pPr lvl="2"/>
            <a:r>
              <a:rPr lang="en-US" dirty="0" smtClean="0"/>
              <a:t>forgotten paths</a:t>
            </a:r>
          </a:p>
          <a:p>
            <a:pPr lvl="2"/>
            <a:r>
              <a:rPr lang="en-US" dirty="0" smtClean="0"/>
              <a:t>loop termination</a:t>
            </a:r>
          </a:p>
          <a:p>
            <a:pPr lvl="2"/>
            <a:r>
              <a:rPr lang="en-US" dirty="0" smtClean="0"/>
              <a:t>duplicate processing</a:t>
            </a:r>
          </a:p>
          <a:p>
            <a:pPr lvl="1"/>
            <a:r>
              <a:rPr lang="en-US" dirty="0" smtClean="0"/>
              <a:t>logic</a:t>
            </a:r>
          </a:p>
          <a:p>
            <a:pPr lvl="2"/>
            <a:r>
              <a:rPr lang="en-US" dirty="0" smtClean="0"/>
              <a:t>"impossible" cases</a:t>
            </a:r>
          </a:p>
          <a:p>
            <a:pPr lvl="2"/>
            <a:r>
              <a:rPr lang="en-US" dirty="0" smtClean="0"/>
              <a:t>improper negation</a:t>
            </a:r>
          </a:p>
          <a:p>
            <a:pPr lvl="2"/>
            <a:r>
              <a:rPr lang="en-US" dirty="0" smtClean="0"/>
              <a:t>improper combination of cases</a:t>
            </a:r>
          </a:p>
          <a:p>
            <a:pPr lvl="2"/>
            <a:r>
              <a:rPr lang="en-US" dirty="0" smtClean="0"/>
              <a:t>overlap of exclusive cases</a:t>
            </a:r>
          </a:p>
          <a:p>
            <a:pPr lvl="2"/>
            <a:r>
              <a:rPr lang="en-US" dirty="0" smtClean="0"/>
              <a:t>misunderstood semantics of logic 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02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bugs II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Bugs in</a:t>
            </a:r>
          </a:p>
          <a:p>
            <a:pPr lvl="1"/>
            <a:r>
              <a:rPr lang="en-US" dirty="0"/>
              <a:t>processing</a:t>
            </a:r>
          </a:p>
          <a:p>
            <a:pPr lvl="2"/>
            <a:r>
              <a:rPr lang="en-US" dirty="0"/>
              <a:t>arithmetic bugs,  function evaluation &amp; algorithm selection</a:t>
            </a:r>
          </a:p>
          <a:p>
            <a:pPr lvl="2"/>
            <a:r>
              <a:rPr lang="en-US" dirty="0"/>
              <a:t>ignoring overflow</a:t>
            </a:r>
          </a:p>
          <a:p>
            <a:pPr lvl="2"/>
            <a:r>
              <a:rPr lang="en-US" dirty="0"/>
              <a:t>floating point comparison</a:t>
            </a:r>
          </a:p>
          <a:p>
            <a:pPr lvl="2"/>
            <a:r>
              <a:rPr lang="en-US" dirty="0"/>
              <a:t>data representation </a:t>
            </a:r>
            <a:r>
              <a:rPr lang="en-US" dirty="0" smtClean="0"/>
              <a:t>conversion</a:t>
            </a:r>
          </a:p>
          <a:p>
            <a:pPr lvl="2"/>
            <a:r>
              <a:rPr lang="en-US" dirty="0" smtClean="0"/>
              <a:t>resource leaks</a:t>
            </a:r>
            <a:endParaRPr lang="en-US" dirty="0"/>
          </a:p>
          <a:p>
            <a:pPr lvl="1"/>
            <a:r>
              <a:rPr lang="en-US" dirty="0"/>
              <a:t>initialization</a:t>
            </a:r>
          </a:p>
          <a:p>
            <a:pPr lvl="2"/>
            <a:r>
              <a:rPr lang="en-US" dirty="0"/>
              <a:t>using uninitialized variables</a:t>
            </a:r>
          </a:p>
          <a:p>
            <a:pPr lvl="2"/>
            <a:r>
              <a:rPr lang="en-US" dirty="0"/>
              <a:t>bug in first value of loop </a:t>
            </a:r>
            <a:r>
              <a:rPr lang="en-US" dirty="0" smtClean="0"/>
              <a:t>control</a:t>
            </a:r>
          </a:p>
          <a:p>
            <a:pPr lvl="2"/>
            <a:r>
              <a:rPr lang="en-US" dirty="0" smtClean="0"/>
              <a:t>using unallocated memory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72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wrong format, number of items</a:t>
            </a:r>
          </a:p>
          <a:p>
            <a:r>
              <a:rPr lang="en-US" dirty="0" smtClean="0"/>
              <a:t>dynamic data</a:t>
            </a:r>
          </a:p>
          <a:p>
            <a:pPr lvl="1"/>
            <a:r>
              <a:rPr lang="en-US" dirty="0" smtClean="0"/>
              <a:t>garbage in arrays</a:t>
            </a:r>
          </a:p>
          <a:p>
            <a:pPr lvl="1"/>
            <a:r>
              <a:rPr lang="en-US" dirty="0" smtClean="0"/>
              <a:t>dangling pointers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6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&amp;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Typos</a:t>
            </a:r>
          </a:p>
          <a:p>
            <a:pPr lvl="1"/>
            <a:r>
              <a:rPr lang="en-US" dirty="0" smtClean="0"/>
              <a:t>l versus I, 0 versus O?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/>
              <a:t> </a:t>
            </a:r>
            <a:r>
              <a:rPr lang="en-US" dirty="0"/>
              <a:t>versus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cs typeface="Courier New" panose="02070309020205020404" pitchFamily="49" charset="0"/>
              </a:rPr>
              <a:t> versus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Misinterpretation of statement semantics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Mistakes in documentation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dirty="0" smtClean="0">
                <a:cs typeface="Courier New" panose="02070309020205020404" pitchFamily="49" charset="0"/>
              </a:rPr>
              <a:t> more bugs!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898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 in parallel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 hard to find: execution is non-deterministic!</a:t>
            </a:r>
          </a:p>
          <a:p>
            <a:r>
              <a:rPr lang="en-US" dirty="0" smtClean="0"/>
              <a:t>Specific types of bugs</a:t>
            </a:r>
          </a:p>
          <a:p>
            <a:pPr lvl="1"/>
            <a:r>
              <a:rPr lang="en-US" dirty="0" smtClean="0"/>
              <a:t>deadlocks</a:t>
            </a:r>
          </a:p>
          <a:p>
            <a:pPr lvl="1"/>
            <a:r>
              <a:rPr lang="en-US" dirty="0" smtClean="0"/>
              <a:t>race 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895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bugs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441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Fortran logical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 order in Fortran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755576" y="2204864"/>
            <a:ext cx="6264696" cy="3046989"/>
            <a:chOff x="179512" y="1413351"/>
            <a:chExt cx="6264696" cy="3046989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6264696" cy="30469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function accumulate(x, normalize) result(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real, dimension(:), intent(in) :: x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real, intent(in),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optional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:: normalize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real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sum(x)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if (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present(normalize) .and. normalize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/size(x)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function accumulate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33721" y="4152563"/>
              <a:ext cx="2010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logical_order.f90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88024" y="3220527"/>
            <a:ext cx="3736287" cy="784537"/>
            <a:chOff x="4788024" y="3220527"/>
            <a:chExt cx="3736287" cy="784537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1991507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 guarantee on</a:t>
              </a:r>
              <a:br>
                <a:rPr lang="en-US" sz="2000" dirty="0" smtClean="0"/>
              </a:br>
              <a:r>
                <a:rPr lang="en-US" sz="2000" dirty="0" smtClean="0"/>
                <a:t>evaluation order!</a:t>
              </a:r>
              <a:endParaRPr lang="en-US" sz="2000" dirty="0"/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>
              <a:off x="4788024" y="3574470"/>
              <a:ext cx="1744780" cy="43059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55576" y="5398036"/>
            <a:ext cx="6264696" cy="1323439"/>
            <a:chOff x="179512" y="1413351"/>
            <a:chExt cx="6264696" cy="1323439"/>
          </a:xfrm>
        </p:grpSpPr>
        <p:sp>
          <p:nvSpPr>
            <p:cNvPr id="16" name="TextBox 15"/>
            <p:cNvSpPr txBox="1"/>
            <p:nvPr/>
          </p:nvSpPr>
          <p:spPr>
            <a:xfrm>
              <a:off x="179512" y="1413351"/>
              <a:ext cx="6264696" cy="1323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present(normalize)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if (normalize)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/size(x)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33721" y="2429013"/>
              <a:ext cx="2010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logical_order.f90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pic>
        <p:nvPicPr>
          <p:cNvPr id="18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764" y="4005064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764" y="5621859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C/C++ logical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 order in C/C++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109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83568" y="2372865"/>
            <a:ext cx="6264696" cy="1077218"/>
            <a:chOff x="179512" y="1413351"/>
            <a:chExt cx="6264696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6264696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(string) &gt; 0 &amp;&amp; string != NULL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("hello %s!\n", string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37479" y="218279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logical_order.c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75856" y="1625827"/>
            <a:ext cx="5037644" cy="1047832"/>
            <a:chOff x="3497631" y="3220527"/>
            <a:chExt cx="5037644" cy="1047832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2002471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Evaluation order</a:t>
              </a:r>
            </a:p>
            <a:p>
              <a:r>
                <a:rPr lang="en-US" sz="2000" dirty="0" smtClean="0"/>
                <a:t>from left to right!</a:t>
              </a:r>
              <a:endParaRPr lang="en-US" sz="2000" dirty="0"/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>
              <a:off x="3497631" y="3574470"/>
              <a:ext cx="3035173" cy="69388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540" y="2516275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540" y="4295801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683568" y="4081228"/>
            <a:ext cx="6264696" cy="1077218"/>
            <a:chOff x="179512" y="1413351"/>
            <a:chExt cx="6264696" cy="1077218"/>
          </a:xfrm>
        </p:grpSpPr>
        <p:sp>
          <p:nvSpPr>
            <p:cNvPr id="21" name="TextBox 20"/>
            <p:cNvSpPr txBox="1"/>
            <p:nvPr/>
          </p:nvSpPr>
          <p:spPr>
            <a:xfrm>
              <a:off x="179512" y="1413351"/>
              <a:ext cx="6264696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string != NULL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&amp;&amp; 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(string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 &gt;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("hello %s!\n", string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37479" y="218279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logical_order.c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627784" y="3332092"/>
            <a:ext cx="2238049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segmentation fault!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86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Step back: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755650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-6452479">
            <a:off x="1402557" y="2997993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971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641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132138" y="1557338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7" name="Equation" r:id="rId4" imgW="1320227" imgH="710891" progId="Equation.3">
                    <p:embed/>
                  </p:oleObj>
                </mc:Choice>
                <mc:Fallback>
                  <p:oleObj name="Equation" r:id="rId4" imgW="1320227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435602" y="1557338"/>
            <a:ext cx="3297239" cy="3887787"/>
            <a:chOff x="3424" y="981"/>
            <a:chExt cx="2077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84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 smtClean="0">
                  <a:latin typeface="Times New Roman" pitchFamily="18" charset="0"/>
                </a:rPr>
                <a:t>def</a:t>
              </a:r>
              <a:r>
                <a:rPr lang="en-US" altLang="nl-BE" sz="1800" dirty="0" smtClean="0">
                  <a:latin typeface="Times New Roman" pitchFamily="18" charset="0"/>
                </a:rPr>
                <a:t> </a:t>
              </a:r>
              <a:r>
                <a:rPr lang="en-US" altLang="nl-BE" sz="1800" dirty="0" err="1" smtClean="0">
                  <a:latin typeface="Times New Roman" pitchFamily="18" charset="0"/>
                </a:rPr>
                <a:t>compute_volume</a:t>
              </a:r>
              <a:r>
                <a:rPr lang="en-US" altLang="nl-BE" sz="1800" dirty="0" smtClean="0">
                  <a:latin typeface="Times New Roman" pitchFamily="18" charset="0"/>
                </a:rPr>
                <a:t>(object):</a:t>
              </a:r>
              <a:endParaRPr lang="en-US" altLang="nl-BE" sz="1800" dirty="0">
                <a:latin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</a:t>
              </a:r>
              <a:r>
                <a:rPr lang="en-US" altLang="nl-BE" sz="1800" dirty="0" smtClean="0">
                  <a:latin typeface="Times New Roman" pitchFamily="18" charset="0"/>
                </a:rPr>
                <a:t>…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9388" y="5831031"/>
            <a:ext cx="87312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9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681063"/>
            <a:ext cx="8577989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./logical_order_c.exe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==41564== Invalid read of size 1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==41564==    at 0x400590: main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logical_order.c:15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==41564==  Address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0x0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is not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stack'd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or (recently)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free'd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110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323528" y="4311680"/>
            <a:ext cx="6264696" cy="1077218"/>
            <a:chOff x="179512" y="1413351"/>
            <a:chExt cx="6264696" cy="1077218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1413351"/>
              <a:ext cx="6264696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15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&gt; 0 &amp;&amp; string != NULL)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16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("hello %s!\n", string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37479" y="218279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logical_order.c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843808" y="2946344"/>
            <a:ext cx="2698544" cy="1634784"/>
            <a:chOff x="2843808" y="2946344"/>
            <a:chExt cx="2698544" cy="1634784"/>
          </a:xfrm>
        </p:grpSpPr>
        <p:grpSp>
          <p:nvGrpSpPr>
            <p:cNvPr id="6" name="Group 5"/>
            <p:cNvGrpSpPr/>
            <p:nvPr/>
          </p:nvGrpSpPr>
          <p:grpSpPr>
            <a:xfrm>
              <a:off x="3131840" y="2946344"/>
              <a:ext cx="2410512" cy="971818"/>
              <a:chOff x="2340620" y="3249270"/>
              <a:chExt cx="2410512" cy="971818"/>
            </a:xfrm>
          </p:grpSpPr>
          <p:cxnSp>
            <p:nvCxnSpPr>
              <p:cNvPr id="7" name="Straight Arrow Connector 6"/>
              <p:cNvCxnSpPr>
                <a:stCxn id="8" idx="1"/>
              </p:cNvCxnSpPr>
              <p:nvPr/>
            </p:nvCxnSpPr>
            <p:spPr>
              <a:xfrm flipH="1" flipV="1">
                <a:off x="2340620" y="3249270"/>
                <a:ext cx="935236" cy="7871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275856" y="3851756"/>
                <a:ext cx="147527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NULL</a:t>
                </a:r>
                <a:r>
                  <a:rPr lang="en-US" dirty="0" smtClean="0">
                    <a:cs typeface="Courier New" pitchFamily="49" charset="0"/>
                  </a:rPr>
                  <a:t> pointer</a:t>
                </a:r>
                <a:endParaRPr lang="en-US" dirty="0">
                  <a:cs typeface="Courier New" pitchFamily="49" charset="0"/>
                </a:endParaRPr>
              </a:p>
            </p:txBody>
          </p:sp>
        </p:grpSp>
        <p:cxnSp>
          <p:nvCxnSpPr>
            <p:cNvPr id="12" name="Straight Arrow Connector 11"/>
            <p:cNvCxnSpPr>
              <a:stCxn id="8" idx="1"/>
            </p:cNvCxnSpPr>
            <p:nvPr/>
          </p:nvCxnSpPr>
          <p:spPr>
            <a:xfrm flipH="1">
              <a:off x="2843808" y="3733496"/>
              <a:ext cx="1223268" cy="8476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946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bugs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285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nucleotides in DNA sequence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112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278613"/>
            <a:ext cx="5904656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dna_generator.py --A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32972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--C 29484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--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33493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--T 30149 |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overflow.exe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-32564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C: 29484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G: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-32043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T: 30149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5576" y="4540468"/>
            <a:ext cx="5904656" cy="2062103"/>
            <a:chOff x="179512" y="1413351"/>
            <a:chExt cx="5904656" cy="2062103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1413351"/>
              <a:ext cx="5904656" cy="20621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::int16_t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nr_A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{0};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while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cin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&gt;&gt; c)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switch (c)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'A':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nr_A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++;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break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10688" y="3167677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overflow.cpp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09220" y="4869160"/>
            <a:ext cx="2664296" cy="514176"/>
            <a:chOff x="5796136" y="4221088"/>
            <a:chExt cx="2664296" cy="514176"/>
          </a:xfrm>
        </p:grpSpPr>
        <p:sp>
          <p:nvSpPr>
            <p:cNvPr id="11" name="Rectangle 10"/>
            <p:cNvSpPr/>
            <p:nvPr/>
          </p:nvSpPr>
          <p:spPr>
            <a:xfrm>
              <a:off x="5796136" y="4221088"/>
              <a:ext cx="2664296" cy="5141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37312" y="4244644"/>
              <a:ext cx="194034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32767 + 1 = …</a:t>
              </a:r>
              <a:endParaRPr lang="en-US" sz="2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515286" y="4900087"/>
            <a:ext cx="105670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-32768</a:t>
            </a:r>
          </a:p>
        </p:txBody>
      </p:sp>
      <p:pic>
        <p:nvPicPr>
          <p:cNvPr id="13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986" y="3962019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23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 smtClean="0">
                <a:latin typeface="Times New Roman" pitchFamily="18" charset="0"/>
              </a:rPr>
              <a:t>IEEE floating point</a:t>
            </a:r>
            <a:r>
              <a:rPr lang="en-US" altLang="nl-BE" dirty="0" smtClean="0"/>
              <a:t> </a:t>
            </a:r>
            <a:endParaRPr lang="en-US" altLang="nl-BE" dirty="0" smtClean="0">
              <a:latin typeface="Times New Roman" pitchFamily="18" charset="0"/>
            </a:endParaRPr>
          </a:p>
        </p:txBody>
      </p:sp>
      <p:sp>
        <p:nvSpPr>
          <p:cNvPr id="52255" name="Rectangle 31"/>
          <p:cNvSpPr>
            <a:spLocks noChangeArrowheads="1"/>
          </p:cNvSpPr>
          <p:nvPr/>
        </p:nvSpPr>
        <p:spPr bwMode="auto">
          <a:xfrm flipV="1">
            <a:off x="1123950" y="6480175"/>
            <a:ext cx="288925" cy="377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grpSp>
        <p:nvGrpSpPr>
          <p:cNvPr id="20" name="Group 19"/>
          <p:cNvGrpSpPr/>
          <p:nvPr/>
        </p:nvGrpSpPr>
        <p:grpSpPr>
          <a:xfrm>
            <a:off x="662856" y="3861048"/>
            <a:ext cx="5132387" cy="1828244"/>
            <a:chOff x="662856" y="3861048"/>
            <a:chExt cx="5132387" cy="1828244"/>
          </a:xfrm>
        </p:grpSpPr>
        <p:grpSp>
          <p:nvGrpSpPr>
            <p:cNvPr id="18" name="Group 17"/>
            <p:cNvGrpSpPr/>
            <p:nvPr/>
          </p:nvGrpSpPr>
          <p:grpSpPr>
            <a:xfrm>
              <a:off x="1329606" y="4869110"/>
              <a:ext cx="4465637" cy="144463"/>
              <a:chOff x="1329606" y="4869110"/>
              <a:chExt cx="4465637" cy="144463"/>
            </a:xfrm>
          </p:grpSpPr>
          <p:sp>
            <p:nvSpPr>
              <p:cNvPr id="52277" name="Rectangle 53"/>
              <p:cNvSpPr>
                <a:spLocks noChangeArrowheads="1"/>
              </p:cNvSpPr>
              <p:nvPr/>
            </p:nvSpPr>
            <p:spPr bwMode="auto">
              <a:xfrm>
                <a:off x="1329606" y="4869110"/>
                <a:ext cx="4465637" cy="1444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52278" name="Line 54"/>
              <p:cNvSpPr>
                <a:spLocks noChangeShapeType="1"/>
              </p:cNvSpPr>
              <p:nvPr/>
            </p:nvSpPr>
            <p:spPr bwMode="auto">
              <a:xfrm>
                <a:off x="1474068" y="4869110"/>
                <a:ext cx="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79" name="Line 55"/>
              <p:cNvSpPr>
                <a:spLocks noChangeShapeType="1"/>
              </p:cNvSpPr>
              <p:nvPr/>
            </p:nvSpPr>
            <p:spPr bwMode="auto">
              <a:xfrm>
                <a:off x="1618531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0" name="Line 56"/>
              <p:cNvSpPr>
                <a:spLocks noChangeShapeType="1"/>
              </p:cNvSpPr>
              <p:nvPr/>
            </p:nvSpPr>
            <p:spPr bwMode="auto">
              <a:xfrm>
                <a:off x="1762993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4" name="Line 60"/>
              <p:cNvSpPr>
                <a:spLocks noChangeShapeType="1"/>
              </p:cNvSpPr>
              <p:nvPr/>
            </p:nvSpPr>
            <p:spPr bwMode="auto">
              <a:xfrm>
                <a:off x="5506318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5" name="Line 61"/>
              <p:cNvSpPr>
                <a:spLocks noChangeShapeType="1"/>
              </p:cNvSpPr>
              <p:nvPr/>
            </p:nvSpPr>
            <p:spPr bwMode="auto">
              <a:xfrm>
                <a:off x="5650781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6" name="Line 62"/>
              <p:cNvSpPr>
                <a:spLocks noChangeShapeType="1"/>
              </p:cNvSpPr>
              <p:nvPr/>
            </p:nvSpPr>
            <p:spPr bwMode="auto">
              <a:xfrm>
                <a:off x="2410693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7" name="Line 63"/>
              <p:cNvSpPr>
                <a:spLocks noChangeShapeType="1"/>
              </p:cNvSpPr>
              <p:nvPr/>
            </p:nvSpPr>
            <p:spPr bwMode="auto">
              <a:xfrm>
                <a:off x="2555156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8" name="Line 64"/>
              <p:cNvSpPr>
                <a:spLocks noChangeShapeType="1"/>
              </p:cNvSpPr>
              <p:nvPr/>
            </p:nvSpPr>
            <p:spPr bwMode="auto">
              <a:xfrm>
                <a:off x="2699618" y="4869110"/>
                <a:ext cx="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9" name="Line 65"/>
              <p:cNvSpPr>
                <a:spLocks noChangeShapeType="1"/>
              </p:cNvSpPr>
              <p:nvPr/>
            </p:nvSpPr>
            <p:spPr bwMode="auto">
              <a:xfrm>
                <a:off x="2844081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90" name="Line 66"/>
              <p:cNvSpPr>
                <a:spLocks noChangeShapeType="1"/>
              </p:cNvSpPr>
              <p:nvPr/>
            </p:nvSpPr>
            <p:spPr bwMode="auto">
              <a:xfrm>
                <a:off x="2986956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  <p:sp>
          <p:nvSpPr>
            <p:cNvPr id="52291" name="Text Box 67"/>
            <p:cNvSpPr txBox="1">
              <a:spLocks noChangeArrowheads="1"/>
            </p:cNvSpPr>
            <p:nvPr/>
          </p:nvSpPr>
          <p:spPr bwMode="auto">
            <a:xfrm>
              <a:off x="1885231" y="4684960"/>
              <a:ext cx="412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…</a:t>
              </a:r>
            </a:p>
          </p:txBody>
        </p:sp>
        <p:sp>
          <p:nvSpPr>
            <p:cNvPr id="52292" name="Text Box 68"/>
            <p:cNvSpPr txBox="1">
              <a:spLocks noChangeArrowheads="1"/>
            </p:cNvSpPr>
            <p:nvPr/>
          </p:nvSpPr>
          <p:spPr bwMode="auto">
            <a:xfrm>
              <a:off x="3942631" y="4694485"/>
              <a:ext cx="412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…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62856" y="3861048"/>
              <a:ext cx="668337" cy="936625"/>
              <a:chOff x="662856" y="3861048"/>
              <a:chExt cx="668337" cy="936625"/>
            </a:xfrm>
          </p:grpSpPr>
          <p:sp>
            <p:nvSpPr>
              <p:cNvPr id="52293" name="Text Box 69"/>
              <p:cNvSpPr txBox="1">
                <a:spLocks noChangeArrowheads="1"/>
              </p:cNvSpPr>
              <p:nvPr/>
            </p:nvSpPr>
            <p:spPr bwMode="auto">
              <a:xfrm>
                <a:off x="662856" y="3861048"/>
                <a:ext cx="6032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sign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bit</a:t>
                </a:r>
              </a:p>
            </p:txBody>
          </p:sp>
          <p:sp>
            <p:nvSpPr>
              <p:cNvPr id="52296" name="Line 72"/>
              <p:cNvSpPr>
                <a:spLocks noChangeShapeType="1"/>
              </p:cNvSpPr>
              <p:nvPr/>
            </p:nvSpPr>
            <p:spPr bwMode="auto">
              <a:xfrm>
                <a:off x="1115293" y="4437310"/>
                <a:ext cx="215900" cy="360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1475656" y="3861048"/>
              <a:ext cx="1223962" cy="865187"/>
              <a:chOff x="1475656" y="3861048"/>
              <a:chExt cx="1223962" cy="865187"/>
            </a:xfrm>
          </p:grpSpPr>
          <p:sp>
            <p:nvSpPr>
              <p:cNvPr id="52294" name="Text Box 70"/>
              <p:cNvSpPr txBox="1">
                <a:spLocks noChangeArrowheads="1"/>
              </p:cNvSpPr>
              <p:nvPr/>
            </p:nvSpPr>
            <p:spPr bwMode="auto">
              <a:xfrm>
                <a:off x="1475656" y="3861048"/>
                <a:ext cx="11239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exponent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11 bits</a:t>
                </a:r>
              </a:p>
            </p:txBody>
          </p:sp>
          <p:sp>
            <p:nvSpPr>
              <p:cNvPr id="52297" name="AutoShape 73"/>
              <p:cNvSpPr>
                <a:spLocks/>
              </p:cNvSpPr>
              <p:nvPr/>
            </p:nvSpPr>
            <p:spPr bwMode="auto">
              <a:xfrm rot="-5400000">
                <a:off x="2015406" y="4042023"/>
                <a:ext cx="144462" cy="1223962"/>
              </a:xfrm>
              <a:prstGeom prst="rightBrace">
                <a:avLst>
                  <a:gd name="adj1" fmla="val 70605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2699618" y="3861048"/>
              <a:ext cx="3095625" cy="865187"/>
              <a:chOff x="2699618" y="3861048"/>
              <a:chExt cx="3095625" cy="865187"/>
            </a:xfrm>
          </p:grpSpPr>
          <p:sp>
            <p:nvSpPr>
              <p:cNvPr id="52295" name="Text Box 71"/>
              <p:cNvSpPr txBox="1">
                <a:spLocks noChangeArrowheads="1"/>
              </p:cNvSpPr>
              <p:nvPr/>
            </p:nvSpPr>
            <p:spPr bwMode="auto">
              <a:xfrm>
                <a:off x="3707681" y="3861048"/>
                <a:ext cx="9334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fraction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52 bits</a:t>
                </a:r>
              </a:p>
            </p:txBody>
          </p:sp>
          <p:sp>
            <p:nvSpPr>
              <p:cNvPr id="52298" name="AutoShape 74"/>
              <p:cNvSpPr>
                <a:spLocks/>
              </p:cNvSpPr>
              <p:nvPr/>
            </p:nvSpPr>
            <p:spPr bwMode="auto">
              <a:xfrm rot="-5400000">
                <a:off x="4175200" y="3106191"/>
                <a:ext cx="144462" cy="3095625"/>
              </a:xfrm>
              <a:prstGeom prst="rightBrace">
                <a:avLst>
                  <a:gd name="adj1" fmla="val 17857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331193" y="5156448"/>
              <a:ext cx="4464050" cy="532844"/>
              <a:chOff x="1331193" y="5156448"/>
              <a:chExt cx="4464050" cy="532844"/>
            </a:xfrm>
          </p:grpSpPr>
          <p:sp>
            <p:nvSpPr>
              <p:cNvPr id="52299" name="AutoShape 75"/>
              <p:cNvSpPr>
                <a:spLocks/>
              </p:cNvSpPr>
              <p:nvPr/>
            </p:nvSpPr>
            <p:spPr bwMode="auto">
              <a:xfrm rot="5400000" flipV="1">
                <a:off x="3490987" y="2996654"/>
                <a:ext cx="144462" cy="4464050"/>
              </a:xfrm>
              <a:prstGeom prst="rightBrace">
                <a:avLst>
                  <a:gd name="adj1" fmla="val 25751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52300" name="Text Box 76"/>
              <p:cNvSpPr txBox="1">
                <a:spLocks noChangeArrowheads="1"/>
              </p:cNvSpPr>
              <p:nvPr/>
            </p:nvSpPr>
            <p:spPr bwMode="auto">
              <a:xfrm>
                <a:off x="2370502" y="5319960"/>
                <a:ext cx="234551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 smtClean="0">
                    <a:latin typeface="Times New Roman" pitchFamily="18" charset="0"/>
                  </a:rPr>
                  <a:t>double precision</a:t>
                </a:r>
                <a:r>
                  <a:rPr lang="en-US" altLang="nl-BE" sz="1800" dirty="0" smtClean="0"/>
                  <a:t> </a:t>
                </a:r>
                <a:r>
                  <a:rPr lang="en-US" altLang="nl-BE" sz="1800" dirty="0"/>
                  <a:t>64 bit</a:t>
                </a:r>
              </a:p>
            </p:txBody>
          </p: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113</a:t>
            </a:fld>
            <a:endParaRPr lang="nl-BE"/>
          </a:p>
        </p:txBody>
      </p:sp>
      <p:sp>
        <p:nvSpPr>
          <p:cNvPr id="90" name="Rectangle 53"/>
          <p:cNvSpPr>
            <a:spLocks noChangeArrowheads="1"/>
          </p:cNvSpPr>
          <p:nvPr/>
        </p:nvSpPr>
        <p:spPr bwMode="auto">
          <a:xfrm>
            <a:off x="1330499" y="2692627"/>
            <a:ext cx="2233389" cy="1444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91" name="Line 54"/>
          <p:cNvSpPr>
            <a:spLocks noChangeShapeType="1"/>
          </p:cNvSpPr>
          <p:nvPr/>
        </p:nvSpPr>
        <p:spPr bwMode="auto">
          <a:xfrm>
            <a:off x="1479264" y="2692627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2" name="Line 55"/>
          <p:cNvSpPr>
            <a:spLocks noChangeShapeType="1"/>
          </p:cNvSpPr>
          <p:nvPr/>
        </p:nvSpPr>
        <p:spPr bwMode="auto">
          <a:xfrm>
            <a:off x="1623727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3" name="Line 56"/>
          <p:cNvSpPr>
            <a:spLocks noChangeShapeType="1"/>
          </p:cNvSpPr>
          <p:nvPr/>
        </p:nvSpPr>
        <p:spPr bwMode="auto">
          <a:xfrm>
            <a:off x="1768189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4" name="Line 60"/>
          <p:cNvSpPr>
            <a:spLocks noChangeShapeType="1"/>
          </p:cNvSpPr>
          <p:nvPr/>
        </p:nvSpPr>
        <p:spPr bwMode="auto">
          <a:xfrm>
            <a:off x="3284169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5" name="Line 61"/>
          <p:cNvSpPr>
            <a:spLocks noChangeShapeType="1"/>
          </p:cNvSpPr>
          <p:nvPr/>
        </p:nvSpPr>
        <p:spPr bwMode="auto">
          <a:xfrm>
            <a:off x="3428632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6" name="Line 62"/>
          <p:cNvSpPr>
            <a:spLocks noChangeShapeType="1"/>
          </p:cNvSpPr>
          <p:nvPr/>
        </p:nvSpPr>
        <p:spPr bwMode="auto">
          <a:xfrm>
            <a:off x="2051720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7" name="Line 63"/>
          <p:cNvSpPr>
            <a:spLocks noChangeShapeType="1"/>
          </p:cNvSpPr>
          <p:nvPr/>
        </p:nvSpPr>
        <p:spPr bwMode="auto">
          <a:xfrm>
            <a:off x="2196183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8" name="Line 64"/>
          <p:cNvSpPr>
            <a:spLocks noChangeShapeType="1"/>
          </p:cNvSpPr>
          <p:nvPr/>
        </p:nvSpPr>
        <p:spPr bwMode="auto">
          <a:xfrm>
            <a:off x="2340645" y="2692627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9" name="Line 65"/>
          <p:cNvSpPr>
            <a:spLocks noChangeShapeType="1"/>
          </p:cNvSpPr>
          <p:nvPr/>
        </p:nvSpPr>
        <p:spPr bwMode="auto">
          <a:xfrm>
            <a:off x="2485108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0" name="Line 66"/>
          <p:cNvSpPr>
            <a:spLocks noChangeShapeType="1"/>
          </p:cNvSpPr>
          <p:nvPr/>
        </p:nvSpPr>
        <p:spPr bwMode="auto">
          <a:xfrm>
            <a:off x="2627983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1" name="Text Box 67"/>
          <p:cNvSpPr txBox="1">
            <a:spLocks noChangeArrowheads="1"/>
          </p:cNvSpPr>
          <p:nvPr/>
        </p:nvSpPr>
        <p:spPr bwMode="auto">
          <a:xfrm>
            <a:off x="1710978" y="2508477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…</a:t>
            </a:r>
          </a:p>
        </p:txBody>
      </p:sp>
      <p:sp>
        <p:nvSpPr>
          <p:cNvPr id="102" name="Text Box 68"/>
          <p:cNvSpPr txBox="1">
            <a:spLocks noChangeArrowheads="1"/>
          </p:cNvSpPr>
          <p:nvPr/>
        </p:nvSpPr>
        <p:spPr bwMode="auto">
          <a:xfrm>
            <a:off x="2802243" y="2518002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…</a:t>
            </a:r>
          </a:p>
        </p:txBody>
      </p:sp>
      <p:grpSp>
        <p:nvGrpSpPr>
          <p:cNvPr id="103" name="Group 102"/>
          <p:cNvGrpSpPr/>
          <p:nvPr/>
        </p:nvGrpSpPr>
        <p:grpSpPr>
          <a:xfrm>
            <a:off x="668052" y="1684565"/>
            <a:ext cx="668337" cy="936625"/>
            <a:chOff x="662856" y="3861048"/>
            <a:chExt cx="668337" cy="936625"/>
          </a:xfrm>
        </p:grpSpPr>
        <p:sp>
          <p:nvSpPr>
            <p:cNvPr id="104" name="Text Box 69"/>
            <p:cNvSpPr txBox="1">
              <a:spLocks noChangeArrowheads="1"/>
            </p:cNvSpPr>
            <p:nvPr/>
          </p:nvSpPr>
          <p:spPr bwMode="auto">
            <a:xfrm>
              <a:off x="662856" y="3861048"/>
              <a:ext cx="6032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sign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bit</a:t>
              </a:r>
            </a:p>
          </p:txBody>
        </p:sp>
        <p:sp>
          <p:nvSpPr>
            <p:cNvPr id="105" name="Line 72"/>
            <p:cNvSpPr>
              <a:spLocks noChangeShapeType="1"/>
            </p:cNvSpPr>
            <p:nvPr/>
          </p:nvSpPr>
          <p:spPr bwMode="auto">
            <a:xfrm>
              <a:off x="1115293" y="4437310"/>
              <a:ext cx="215900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347844" y="1684565"/>
            <a:ext cx="1123950" cy="865187"/>
            <a:chOff x="1342648" y="3861048"/>
            <a:chExt cx="1123950" cy="865187"/>
          </a:xfrm>
        </p:grpSpPr>
        <p:sp>
          <p:nvSpPr>
            <p:cNvPr id="107" name="Text Box 70"/>
            <p:cNvSpPr txBox="1">
              <a:spLocks noChangeArrowheads="1"/>
            </p:cNvSpPr>
            <p:nvPr/>
          </p:nvSpPr>
          <p:spPr bwMode="auto">
            <a:xfrm>
              <a:off x="1342648" y="3861048"/>
              <a:ext cx="11239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/>
                <a:t>exponent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/>
                <a:t>8 bits</a:t>
              </a:r>
              <a:endParaRPr lang="en-US" altLang="nl-BE" sz="1800" dirty="0"/>
            </a:p>
          </p:txBody>
        </p:sp>
        <p:sp>
          <p:nvSpPr>
            <p:cNvPr id="108" name="AutoShape 73"/>
            <p:cNvSpPr>
              <a:spLocks/>
            </p:cNvSpPr>
            <p:nvPr/>
          </p:nvSpPr>
          <p:spPr bwMode="auto">
            <a:xfrm rot="16200000">
              <a:off x="1833322" y="4224107"/>
              <a:ext cx="144462" cy="859793"/>
            </a:xfrm>
            <a:prstGeom prst="rightBrace">
              <a:avLst>
                <a:gd name="adj1" fmla="val 706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2340649" y="1684565"/>
            <a:ext cx="1223242" cy="884235"/>
            <a:chOff x="2335453" y="3861048"/>
            <a:chExt cx="1223242" cy="884235"/>
          </a:xfrm>
        </p:grpSpPr>
        <p:sp>
          <p:nvSpPr>
            <p:cNvPr id="110" name="Text Box 71"/>
            <p:cNvSpPr txBox="1">
              <a:spLocks noChangeArrowheads="1"/>
            </p:cNvSpPr>
            <p:nvPr/>
          </p:nvSpPr>
          <p:spPr bwMode="auto">
            <a:xfrm>
              <a:off x="2478572" y="3861048"/>
              <a:ext cx="9334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/>
                <a:t>fraction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/>
                <a:t>23 bits</a:t>
              </a:r>
              <a:endParaRPr lang="en-US" altLang="nl-BE" sz="1800" dirty="0"/>
            </a:p>
          </p:txBody>
        </p:sp>
        <p:sp>
          <p:nvSpPr>
            <p:cNvPr id="111" name="AutoShape 74"/>
            <p:cNvSpPr>
              <a:spLocks/>
            </p:cNvSpPr>
            <p:nvPr/>
          </p:nvSpPr>
          <p:spPr bwMode="auto">
            <a:xfrm rot="16200000">
              <a:off x="2865318" y="4051907"/>
              <a:ext cx="163511" cy="1223242"/>
            </a:xfrm>
            <a:prstGeom prst="rightBrace">
              <a:avLst>
                <a:gd name="adj1" fmla="val 17857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331640" y="2969429"/>
            <a:ext cx="2268570" cy="543380"/>
            <a:chOff x="1326444" y="5145912"/>
            <a:chExt cx="2268570" cy="543380"/>
          </a:xfrm>
        </p:grpSpPr>
        <p:sp>
          <p:nvSpPr>
            <p:cNvPr id="113" name="AutoShape 75"/>
            <p:cNvSpPr>
              <a:spLocks/>
            </p:cNvSpPr>
            <p:nvPr/>
          </p:nvSpPr>
          <p:spPr bwMode="auto">
            <a:xfrm rot="5400000" flipV="1">
              <a:off x="2367444" y="4109661"/>
              <a:ext cx="154998" cy="2227499"/>
            </a:xfrm>
            <a:prstGeom prst="rightBrace">
              <a:avLst>
                <a:gd name="adj1" fmla="val 25751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14" name="Text Box 76"/>
            <p:cNvSpPr txBox="1">
              <a:spLocks noChangeArrowheads="1"/>
            </p:cNvSpPr>
            <p:nvPr/>
          </p:nvSpPr>
          <p:spPr bwMode="auto">
            <a:xfrm>
              <a:off x="1326444" y="5319960"/>
              <a:ext cx="22685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Times New Roman" pitchFamily="18" charset="0"/>
                </a:rPr>
                <a:t>single precision</a:t>
              </a:r>
              <a:r>
                <a:rPr lang="en-US" altLang="nl-BE" sz="1800" dirty="0" smtClean="0"/>
                <a:t> 32 </a:t>
              </a:r>
              <a:r>
                <a:rPr lang="en-US" altLang="nl-BE" sz="1800" dirty="0"/>
                <a:t>bit</a:t>
              </a:r>
            </a:p>
          </p:txBody>
        </p:sp>
      </p:grp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311102"/>
              </p:ext>
            </p:extLst>
          </p:nvPr>
        </p:nvGraphicFramePr>
        <p:xfrm>
          <a:off x="4884424" y="2428877"/>
          <a:ext cx="2757066" cy="403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4" imgW="1562040" imgH="228600" progId="Equation.3">
                  <p:embed/>
                </p:oleObj>
              </mc:Choice>
              <mc:Fallback>
                <p:oleObj name="Equation" r:id="rId4" imgW="15620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84424" y="2428877"/>
                        <a:ext cx="2757066" cy="403473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88827" y="5888087"/>
            <a:ext cx="5117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IEEE 754-2008 standard for floating </a:t>
            </a:r>
            <a:r>
              <a:rPr lang="en-US" dirty="0"/>
              <a:t>point arithmetic:</a:t>
            </a:r>
            <a:br>
              <a:rPr lang="en-US" dirty="0"/>
            </a:br>
            <a:r>
              <a:rPr lang="en-US" dirty="0">
                <a:hlinkClick r:id="rId6"/>
              </a:rPr>
              <a:t>http://ieeexplore.ieee.org/document/4610935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1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07504" y="4283804"/>
            <a:ext cx="7200800" cy="369332"/>
            <a:chOff x="107504" y="1809315"/>
            <a:chExt cx="7200800" cy="369332"/>
          </a:xfrm>
        </p:grpSpPr>
        <p:sp>
          <p:nvSpPr>
            <p:cNvPr id="100" name="Rectangle 99"/>
            <p:cNvSpPr/>
            <p:nvPr/>
          </p:nvSpPr>
          <p:spPr>
            <a:xfrm>
              <a:off x="107504" y="1890230"/>
              <a:ext cx="7200800" cy="223156"/>
            </a:xfrm>
            <a:prstGeom prst="rect">
              <a:avLst/>
            </a:prstGeom>
            <a:solidFill>
              <a:srgbClr val="00B0F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076056" y="1809315"/>
              <a:ext cx="1180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Underflow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7504" y="1257996"/>
            <a:ext cx="7200800" cy="1246978"/>
            <a:chOff x="107504" y="1257996"/>
            <a:chExt cx="7200800" cy="1246978"/>
          </a:xfrm>
        </p:grpSpPr>
        <p:sp>
          <p:nvSpPr>
            <p:cNvPr id="15" name="Rectangle 14"/>
            <p:cNvSpPr/>
            <p:nvPr/>
          </p:nvSpPr>
          <p:spPr>
            <a:xfrm>
              <a:off x="107504" y="1257996"/>
              <a:ext cx="7200800" cy="1246978"/>
            </a:xfrm>
            <a:prstGeom prst="rect">
              <a:avLst/>
            </a:prstGeom>
            <a:solidFill>
              <a:srgbClr val="C0000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76056" y="1653659"/>
              <a:ext cx="1043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Overflow</a:t>
              </a:r>
              <a:endParaRPr lang="en-US" dirty="0"/>
            </a:p>
          </p:txBody>
        </p:sp>
      </p:grp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 smtClean="0"/>
              <a:t>Representation consequences</a:t>
            </a:r>
            <a:endParaRPr lang="en-US" altLang="nl-BE" dirty="0" smtClean="0">
              <a:latin typeface="Times New Roman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92138" y="1198563"/>
            <a:ext cx="639762" cy="5254625"/>
            <a:chOff x="592138" y="1198563"/>
            <a:chExt cx="639762" cy="5254625"/>
          </a:xfrm>
        </p:grpSpPr>
        <p:grpSp>
          <p:nvGrpSpPr>
            <p:cNvPr id="12" name="Group 11"/>
            <p:cNvGrpSpPr/>
            <p:nvPr/>
          </p:nvGrpSpPr>
          <p:grpSpPr>
            <a:xfrm>
              <a:off x="684213" y="1198563"/>
              <a:ext cx="431800" cy="5254625"/>
              <a:chOff x="684213" y="1198563"/>
              <a:chExt cx="431800" cy="5254625"/>
            </a:xfrm>
          </p:grpSpPr>
          <p:sp>
            <p:nvSpPr>
              <p:cNvPr id="10243" name="Line 3"/>
              <p:cNvSpPr>
                <a:spLocks noChangeShapeType="1"/>
              </p:cNvSpPr>
              <p:nvPr/>
            </p:nvSpPr>
            <p:spPr bwMode="auto">
              <a:xfrm flipV="1">
                <a:off x="1116013" y="1412875"/>
                <a:ext cx="0" cy="504031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28" name="Text Box 4"/>
              <p:cNvSpPr txBox="1">
                <a:spLocks noChangeArrowheads="1"/>
              </p:cNvSpPr>
              <p:nvPr/>
            </p:nvSpPr>
            <p:spPr bwMode="auto">
              <a:xfrm>
                <a:off x="684213" y="1198563"/>
                <a:ext cx="407987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b="1" dirty="0">
                    <a:latin typeface="+mn-lt"/>
                    <a:cs typeface="+mn-cs"/>
                    <a:sym typeface="Euclid Extra" pitchFamily="18" charset="2"/>
                  </a:rPr>
                  <a:t>R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92138" y="4316413"/>
              <a:ext cx="639762" cy="366712"/>
              <a:chOff x="592138" y="4316413"/>
              <a:chExt cx="639762" cy="366712"/>
            </a:xfrm>
          </p:grpSpPr>
          <p:sp>
            <p:nvSpPr>
              <p:cNvPr id="10247" name="Text Box 7"/>
              <p:cNvSpPr txBox="1">
                <a:spLocks noChangeArrowheads="1"/>
              </p:cNvSpPr>
              <p:nvPr/>
            </p:nvSpPr>
            <p:spPr bwMode="auto">
              <a:xfrm>
                <a:off x="592138" y="4316413"/>
                <a:ext cx="29845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Euclid"/>
                  </a:rPr>
                  <a:t>0</a:t>
                </a:r>
              </a:p>
            </p:txBody>
          </p:sp>
          <p:sp>
            <p:nvSpPr>
              <p:cNvPr id="10253" name="Line 13"/>
              <p:cNvSpPr>
                <a:spLocks noChangeShapeType="1"/>
              </p:cNvSpPr>
              <p:nvPr/>
            </p:nvSpPr>
            <p:spPr bwMode="auto">
              <a:xfrm>
                <a:off x="1016000" y="4475163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sp>
        <p:nvSpPr>
          <p:cNvPr id="52245" name="Text Box 21"/>
          <p:cNvSpPr txBox="1">
            <a:spLocks noChangeArrowheads="1"/>
          </p:cNvSpPr>
          <p:nvPr/>
        </p:nvSpPr>
        <p:spPr bwMode="auto">
          <a:xfrm>
            <a:off x="1692275" y="4286250"/>
            <a:ext cx="469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0.0</a:t>
            </a:r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1187450" y="44751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201613" y="2225675"/>
            <a:ext cx="2771775" cy="402670"/>
            <a:chOff x="201613" y="2225675"/>
            <a:chExt cx="2771775" cy="402670"/>
          </a:xfrm>
        </p:grpSpPr>
        <p:sp>
          <p:nvSpPr>
            <p:cNvPr id="52229" name="Text Box 5"/>
            <p:cNvSpPr txBox="1">
              <a:spLocks noChangeArrowheads="1"/>
            </p:cNvSpPr>
            <p:nvPr/>
          </p:nvSpPr>
          <p:spPr bwMode="auto">
            <a:xfrm>
              <a:off x="201613" y="2259013"/>
              <a:ext cx="94448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Euclid"/>
                  <a:sym typeface="Symbol"/>
                </a:rPr>
                <a:t></a:t>
              </a:r>
              <a:r>
                <a:rPr lang="en-US" altLang="nl-BE" sz="1800" dirty="0" smtClean="0">
                  <a:latin typeface="Euclid"/>
                  <a:sym typeface="Euclid Symbol"/>
                </a:rPr>
                <a:t> </a:t>
              </a:r>
              <a:r>
                <a:rPr lang="en-US" altLang="nl-BE" sz="1800" dirty="0">
                  <a:latin typeface="Euclid"/>
                </a:rPr>
                <a:t>10</a:t>
              </a:r>
              <a:r>
                <a:rPr lang="en-US" altLang="nl-BE" sz="1800" baseline="30000" dirty="0">
                  <a:latin typeface="Euclid"/>
                </a:rPr>
                <a:t>308</a:t>
              </a:r>
            </a:p>
          </p:txBody>
        </p:sp>
        <p:sp>
          <p:nvSpPr>
            <p:cNvPr id="52234" name="Line 10"/>
            <p:cNvSpPr>
              <a:spLocks noChangeShapeType="1"/>
            </p:cNvSpPr>
            <p:nvPr/>
          </p:nvSpPr>
          <p:spPr bwMode="auto">
            <a:xfrm>
              <a:off x="998538" y="2492375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2239" name="Text Box 15"/>
            <p:cNvSpPr txBox="1">
              <a:spLocks noChangeArrowheads="1"/>
            </p:cNvSpPr>
            <p:nvPr/>
          </p:nvSpPr>
          <p:spPr bwMode="auto">
            <a:xfrm>
              <a:off x="1627188" y="2225675"/>
              <a:ext cx="1346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DBL_MAX</a:t>
              </a:r>
            </a:p>
          </p:txBody>
        </p:sp>
        <p:sp>
          <p:nvSpPr>
            <p:cNvPr id="52248" name="AutoShape 24"/>
            <p:cNvSpPr>
              <a:spLocks/>
            </p:cNvSpPr>
            <p:nvPr/>
          </p:nvSpPr>
          <p:spPr bwMode="auto">
            <a:xfrm>
              <a:off x="1235075" y="2373313"/>
              <a:ext cx="144463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51" name="Line 27"/>
            <p:cNvSpPr>
              <a:spLocks noChangeShapeType="1"/>
            </p:cNvSpPr>
            <p:nvPr/>
          </p:nvSpPr>
          <p:spPr bwMode="auto">
            <a:xfrm flipV="1">
              <a:off x="1387475" y="2405063"/>
              <a:ext cx="288925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250950" y="1341438"/>
            <a:ext cx="957263" cy="1008062"/>
            <a:chOff x="1250950" y="1341438"/>
            <a:chExt cx="957263" cy="1008062"/>
          </a:xfrm>
        </p:grpSpPr>
        <p:sp>
          <p:nvSpPr>
            <p:cNvPr id="52242" name="Text Box 18"/>
            <p:cNvSpPr txBox="1">
              <a:spLocks noChangeArrowheads="1"/>
            </p:cNvSpPr>
            <p:nvPr/>
          </p:nvSpPr>
          <p:spPr bwMode="auto">
            <a:xfrm>
              <a:off x="1671638" y="1531938"/>
              <a:ext cx="5365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+</a:t>
              </a:r>
              <a:r>
                <a:rPr lang="en-US" altLang="nl-BE" sz="1800" dirty="0">
                  <a:latin typeface="Euclid"/>
                  <a:sym typeface="Symbol" pitchFamily="18" charset="2"/>
                </a:rPr>
                <a:t></a:t>
              </a:r>
              <a:endParaRPr lang="en-US" altLang="nl-BE" sz="1800" dirty="0">
                <a:latin typeface="Euclid"/>
                <a:sym typeface="Euclid Symbol"/>
              </a:endParaRPr>
            </a:p>
          </p:txBody>
        </p:sp>
        <p:sp>
          <p:nvSpPr>
            <p:cNvPr id="52249" name="AutoShape 25"/>
            <p:cNvSpPr>
              <a:spLocks/>
            </p:cNvSpPr>
            <p:nvPr/>
          </p:nvSpPr>
          <p:spPr bwMode="auto">
            <a:xfrm>
              <a:off x="1250950" y="1341438"/>
              <a:ext cx="152400" cy="1008062"/>
            </a:xfrm>
            <a:prstGeom prst="rightBrace">
              <a:avLst>
                <a:gd name="adj1" fmla="val 5512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52" name="Line 28"/>
            <p:cNvSpPr>
              <a:spLocks noChangeShapeType="1"/>
            </p:cNvSpPr>
            <p:nvPr/>
          </p:nvSpPr>
          <p:spPr bwMode="auto">
            <a:xfrm flipV="1">
              <a:off x="1384302" y="1741486"/>
              <a:ext cx="284161" cy="1016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79388" y="3789363"/>
            <a:ext cx="2649537" cy="1295400"/>
            <a:chOff x="179388" y="3789363"/>
            <a:chExt cx="2649537" cy="1295400"/>
          </a:xfrm>
        </p:grpSpPr>
        <p:sp>
          <p:nvSpPr>
            <p:cNvPr id="52243" name="AutoShape 19"/>
            <p:cNvSpPr>
              <a:spLocks/>
            </p:cNvSpPr>
            <p:nvPr/>
          </p:nvSpPr>
          <p:spPr bwMode="auto">
            <a:xfrm>
              <a:off x="1214438" y="4243388"/>
              <a:ext cx="144462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44" name="AutoShape 20"/>
            <p:cNvSpPr>
              <a:spLocks/>
            </p:cNvSpPr>
            <p:nvPr/>
          </p:nvSpPr>
          <p:spPr bwMode="auto">
            <a:xfrm>
              <a:off x="1225550" y="4481513"/>
              <a:ext cx="144463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79388" y="3789363"/>
              <a:ext cx="2649537" cy="1295400"/>
              <a:chOff x="179388" y="3789363"/>
              <a:chExt cx="2649537" cy="1295400"/>
            </a:xfrm>
          </p:grpSpPr>
          <p:sp>
            <p:nvSpPr>
              <p:cNvPr id="52232" name="Text Box 8"/>
              <p:cNvSpPr txBox="1">
                <a:spLocks noChangeArrowheads="1"/>
              </p:cNvSpPr>
              <p:nvPr/>
            </p:nvSpPr>
            <p:spPr bwMode="auto">
              <a:xfrm>
                <a:off x="179388" y="4070350"/>
                <a:ext cx="9461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Euclid"/>
                    <a:sym typeface="Symbol"/>
                  </a:rPr>
                  <a:t></a:t>
                </a:r>
                <a:r>
                  <a:rPr lang="en-US" altLang="nl-BE" sz="1800" dirty="0" smtClean="0">
                    <a:latin typeface="Euclid"/>
                    <a:sym typeface="Euclid Symbol"/>
                  </a:rPr>
                  <a:t> </a:t>
                </a:r>
                <a:r>
                  <a:rPr lang="en-US" altLang="nl-BE" sz="1800" dirty="0">
                    <a:latin typeface="Euclid"/>
                  </a:rPr>
                  <a:t>10</a:t>
                </a:r>
                <a:r>
                  <a:rPr lang="en-US" altLang="nl-BE" sz="1800" baseline="30000" dirty="0">
                    <a:latin typeface="Euclid"/>
                  </a:rPr>
                  <a:t>-308</a:t>
                </a:r>
              </a:p>
            </p:txBody>
          </p:sp>
          <p:sp>
            <p:nvSpPr>
              <p:cNvPr id="52233" name="Text Box 9"/>
              <p:cNvSpPr txBox="1">
                <a:spLocks noChangeArrowheads="1"/>
              </p:cNvSpPr>
              <p:nvPr/>
            </p:nvSpPr>
            <p:spPr bwMode="auto">
              <a:xfrm>
                <a:off x="179388" y="4591050"/>
                <a:ext cx="101502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 smtClean="0">
                    <a:latin typeface="Euclid"/>
                    <a:sym typeface="Symbol"/>
                  </a:rPr>
                  <a:t> </a:t>
                </a:r>
                <a:r>
                  <a:rPr lang="en-US" altLang="nl-BE" sz="1800" dirty="0" smtClean="0">
                    <a:latin typeface="Euclid"/>
                    <a:sym typeface="Euclid Symbol"/>
                  </a:rPr>
                  <a:t>-</a:t>
                </a:r>
                <a:r>
                  <a:rPr lang="en-US" altLang="nl-BE" sz="1800" dirty="0">
                    <a:latin typeface="Euclid"/>
                  </a:rPr>
                  <a:t>10</a:t>
                </a:r>
                <a:r>
                  <a:rPr lang="en-US" altLang="nl-BE" sz="1800" baseline="30000" dirty="0">
                    <a:latin typeface="Euclid"/>
                  </a:rPr>
                  <a:t>-308</a:t>
                </a:r>
              </a:p>
            </p:txBody>
          </p:sp>
          <p:sp>
            <p:nvSpPr>
              <p:cNvPr id="52235" name="Line 11"/>
              <p:cNvSpPr>
                <a:spLocks noChangeShapeType="1"/>
              </p:cNvSpPr>
              <p:nvPr/>
            </p:nvSpPr>
            <p:spPr bwMode="auto">
              <a:xfrm>
                <a:off x="998538" y="4365625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36" name="Line 12"/>
              <p:cNvSpPr>
                <a:spLocks noChangeShapeType="1"/>
              </p:cNvSpPr>
              <p:nvPr/>
            </p:nvSpPr>
            <p:spPr bwMode="auto">
              <a:xfrm>
                <a:off x="1009650" y="4581525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40" name="Text Box 16"/>
              <p:cNvSpPr txBox="1">
                <a:spLocks noChangeArrowheads="1"/>
              </p:cNvSpPr>
              <p:nvPr/>
            </p:nvSpPr>
            <p:spPr bwMode="auto">
              <a:xfrm>
                <a:off x="1571625" y="3789363"/>
                <a:ext cx="12573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itchFamily="18" charset="0"/>
                  </a:rPr>
                  <a:t> DBL_MIN</a:t>
                </a:r>
              </a:p>
            </p:txBody>
          </p:sp>
          <p:sp>
            <p:nvSpPr>
              <p:cNvPr id="52241" name="Text Box 17"/>
              <p:cNvSpPr txBox="1">
                <a:spLocks noChangeArrowheads="1"/>
              </p:cNvSpPr>
              <p:nvPr/>
            </p:nvSpPr>
            <p:spPr bwMode="auto">
              <a:xfrm>
                <a:off x="1547813" y="4718050"/>
                <a:ext cx="12763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Times New Roman" pitchFamily="18" charset="0"/>
                  </a:rPr>
                  <a:t>-DBL_MIN</a:t>
                </a:r>
              </a:p>
            </p:txBody>
          </p:sp>
          <p:sp>
            <p:nvSpPr>
              <p:cNvPr id="52246" name="Line 22"/>
              <p:cNvSpPr>
                <a:spLocks noChangeShapeType="1"/>
              </p:cNvSpPr>
              <p:nvPr/>
            </p:nvSpPr>
            <p:spPr bwMode="auto">
              <a:xfrm flipV="1">
                <a:off x="1331913" y="4076700"/>
                <a:ext cx="215900" cy="288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53" name="Line 29"/>
              <p:cNvSpPr>
                <a:spLocks noChangeShapeType="1"/>
              </p:cNvSpPr>
              <p:nvPr/>
            </p:nvSpPr>
            <p:spPr bwMode="auto">
              <a:xfrm>
                <a:off x="1347788" y="4579938"/>
                <a:ext cx="215900" cy="288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508000" y="3350319"/>
            <a:ext cx="3244850" cy="366713"/>
            <a:chOff x="508000" y="3350319"/>
            <a:chExt cx="3244850" cy="366713"/>
          </a:xfrm>
        </p:grpSpPr>
        <p:sp>
          <p:nvSpPr>
            <p:cNvPr id="10274" name="Line 37"/>
            <p:cNvSpPr>
              <a:spLocks noChangeShapeType="1"/>
            </p:cNvSpPr>
            <p:nvPr/>
          </p:nvSpPr>
          <p:spPr bwMode="auto">
            <a:xfrm>
              <a:off x="996950" y="3520182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2262" name="Text Box 38"/>
            <p:cNvSpPr txBox="1">
              <a:spLocks noChangeArrowheads="1"/>
            </p:cNvSpPr>
            <p:nvPr/>
          </p:nvSpPr>
          <p:spPr bwMode="auto">
            <a:xfrm>
              <a:off x="1625600" y="3350319"/>
              <a:ext cx="21272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0.666666666666667</a:t>
              </a:r>
            </a:p>
          </p:txBody>
        </p:sp>
        <p:sp>
          <p:nvSpPr>
            <p:cNvPr id="52263" name="AutoShape 39"/>
            <p:cNvSpPr>
              <a:spLocks/>
            </p:cNvSpPr>
            <p:nvPr/>
          </p:nvSpPr>
          <p:spPr bwMode="auto">
            <a:xfrm>
              <a:off x="1233488" y="3401120"/>
              <a:ext cx="144462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64" name="Line 40"/>
            <p:cNvSpPr>
              <a:spLocks noChangeShapeType="1"/>
            </p:cNvSpPr>
            <p:nvPr/>
          </p:nvSpPr>
          <p:spPr bwMode="auto">
            <a:xfrm>
              <a:off x="1385888" y="3504306"/>
              <a:ext cx="282575" cy="31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278" name="Text Box 41"/>
            <p:cNvSpPr txBox="1">
              <a:spLocks noChangeArrowheads="1"/>
            </p:cNvSpPr>
            <p:nvPr/>
          </p:nvSpPr>
          <p:spPr bwMode="auto">
            <a:xfrm>
              <a:off x="508000" y="3350320"/>
              <a:ext cx="5270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Euclid"/>
                </a:rPr>
                <a:t>2/3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114</a:t>
            </a:fld>
            <a:endParaRPr lang="nl-BE"/>
          </a:p>
        </p:txBody>
      </p:sp>
      <p:grpSp>
        <p:nvGrpSpPr>
          <p:cNvPr id="10" name="Group 9"/>
          <p:cNvGrpSpPr/>
          <p:nvPr/>
        </p:nvGrpSpPr>
        <p:grpSpPr>
          <a:xfrm>
            <a:off x="606173" y="2822592"/>
            <a:ext cx="3407010" cy="418427"/>
            <a:chOff x="606173" y="2822592"/>
            <a:chExt cx="3407010" cy="418427"/>
          </a:xfrm>
        </p:grpSpPr>
        <p:sp>
          <p:nvSpPr>
            <p:cNvPr id="52269" name="Text Box 45"/>
            <p:cNvSpPr txBox="1">
              <a:spLocks noChangeArrowheads="1"/>
            </p:cNvSpPr>
            <p:nvPr/>
          </p:nvSpPr>
          <p:spPr bwMode="auto">
            <a:xfrm>
              <a:off x="3539977" y="2871687"/>
              <a:ext cx="4732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Times New Roman" pitchFamily="18" charset="0"/>
                </a:rPr>
                <a:t>1.0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75" name="Text Box 41"/>
            <p:cNvSpPr txBox="1">
              <a:spLocks noChangeArrowheads="1"/>
            </p:cNvSpPr>
            <p:nvPr/>
          </p:nvSpPr>
          <p:spPr bwMode="auto">
            <a:xfrm>
              <a:off x="606173" y="2822592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Euclid"/>
                </a:rPr>
                <a:t>1</a:t>
              </a:r>
              <a:endParaRPr lang="en-US" altLang="nl-BE" sz="1800" dirty="0">
                <a:latin typeface="Euclid"/>
              </a:endParaRPr>
            </a:p>
          </p:txBody>
        </p:sp>
        <p:sp>
          <p:nvSpPr>
            <p:cNvPr id="76" name="Line 37"/>
            <p:cNvSpPr>
              <a:spLocks noChangeShapeType="1"/>
            </p:cNvSpPr>
            <p:nvPr/>
          </p:nvSpPr>
          <p:spPr bwMode="auto">
            <a:xfrm>
              <a:off x="996950" y="3007258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6" name="Line 72"/>
            <p:cNvSpPr>
              <a:spLocks noChangeShapeType="1"/>
            </p:cNvSpPr>
            <p:nvPr/>
          </p:nvSpPr>
          <p:spPr bwMode="auto">
            <a:xfrm flipH="1" flipV="1">
              <a:off x="1312948" y="3036887"/>
              <a:ext cx="2227029" cy="18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009548" y="2504973"/>
            <a:ext cx="4774954" cy="395945"/>
            <a:chOff x="1009548" y="2504973"/>
            <a:chExt cx="4774954" cy="395945"/>
          </a:xfrm>
        </p:grpSpPr>
        <p:sp>
          <p:nvSpPr>
            <p:cNvPr id="84" name="Text Box 45"/>
            <p:cNvSpPr txBox="1">
              <a:spLocks noChangeArrowheads="1"/>
            </p:cNvSpPr>
            <p:nvPr/>
          </p:nvSpPr>
          <p:spPr bwMode="auto">
            <a:xfrm>
              <a:off x="3539977" y="2504973"/>
              <a:ext cx="22445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Times New Roman" pitchFamily="18" charset="0"/>
                </a:rPr>
                <a:t>1.0 + DBL_EPSILON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5" name="Line 37"/>
            <p:cNvSpPr>
              <a:spLocks noChangeShapeType="1"/>
            </p:cNvSpPr>
            <p:nvPr/>
          </p:nvSpPr>
          <p:spPr bwMode="auto">
            <a:xfrm>
              <a:off x="1009548" y="2888779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7" name="Line 72"/>
            <p:cNvSpPr>
              <a:spLocks noChangeShapeType="1"/>
            </p:cNvSpPr>
            <p:nvPr/>
          </p:nvSpPr>
          <p:spPr bwMode="auto">
            <a:xfrm flipH="1">
              <a:off x="1323974" y="2709169"/>
              <a:ext cx="2216001" cy="1917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07504" y="5300663"/>
            <a:ext cx="7200800" cy="1557337"/>
            <a:chOff x="107504" y="5300663"/>
            <a:chExt cx="7200800" cy="1557337"/>
          </a:xfrm>
        </p:grpSpPr>
        <p:sp>
          <p:nvSpPr>
            <p:cNvPr id="52255" name="Rectangle 31"/>
            <p:cNvSpPr>
              <a:spLocks noChangeArrowheads="1"/>
            </p:cNvSpPr>
            <p:nvPr/>
          </p:nvSpPr>
          <p:spPr bwMode="auto">
            <a:xfrm flipV="1">
              <a:off x="1123950" y="6480175"/>
              <a:ext cx="288925" cy="3778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79388" y="5300663"/>
              <a:ext cx="2757487" cy="511175"/>
              <a:chOff x="179388" y="5300663"/>
              <a:chExt cx="2757487" cy="511175"/>
            </a:xfrm>
          </p:grpSpPr>
          <p:sp>
            <p:nvSpPr>
              <p:cNvPr id="52230" name="Text Box 6"/>
              <p:cNvSpPr txBox="1">
                <a:spLocks noChangeArrowheads="1"/>
              </p:cNvSpPr>
              <p:nvPr/>
            </p:nvSpPr>
            <p:spPr bwMode="auto">
              <a:xfrm>
                <a:off x="179388" y="5300663"/>
                <a:ext cx="96372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 smtClean="0">
                    <a:latin typeface="Euclid"/>
                    <a:sym typeface="Symbol"/>
                  </a:rPr>
                  <a:t> </a:t>
                </a:r>
                <a:r>
                  <a:rPr lang="en-US" altLang="nl-BE" sz="1800" dirty="0" smtClean="0">
                    <a:latin typeface="Euclid"/>
                    <a:sym typeface="Euclid Symbol"/>
                  </a:rPr>
                  <a:t>-</a:t>
                </a:r>
                <a:r>
                  <a:rPr lang="en-US" altLang="nl-BE" sz="1800" dirty="0">
                    <a:latin typeface="Euclid"/>
                  </a:rPr>
                  <a:t>10</a:t>
                </a:r>
                <a:r>
                  <a:rPr lang="en-US" altLang="nl-BE" sz="1800" baseline="30000" dirty="0">
                    <a:latin typeface="Euclid"/>
                  </a:rPr>
                  <a:t>308</a:t>
                </a:r>
              </a:p>
            </p:txBody>
          </p:sp>
          <p:sp>
            <p:nvSpPr>
              <p:cNvPr id="52238" name="Line 14"/>
              <p:cNvSpPr>
                <a:spLocks noChangeShapeType="1"/>
              </p:cNvSpPr>
              <p:nvPr/>
            </p:nvSpPr>
            <p:spPr bwMode="auto">
              <a:xfrm>
                <a:off x="1004888" y="5522913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grpSp>
            <p:nvGrpSpPr>
              <p:cNvPr id="2" name="Group 32"/>
              <p:cNvGrpSpPr>
                <a:grpSpLocks/>
              </p:cNvGrpSpPr>
              <p:nvPr/>
            </p:nvGrpSpPr>
            <p:grpSpPr bwMode="auto">
              <a:xfrm>
                <a:off x="1179513" y="5384800"/>
                <a:ext cx="1757362" cy="427038"/>
                <a:chOff x="3404" y="3206"/>
                <a:chExt cx="1107" cy="269"/>
              </a:xfrm>
            </p:grpSpPr>
            <p:sp>
              <p:nvSpPr>
                <p:cNvPr id="1031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651" y="3244"/>
                  <a:ext cx="86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nl-BE" sz="1800">
                      <a:latin typeface="Times New Roman" pitchFamily="18" charset="0"/>
                    </a:rPr>
                    <a:t>-DBL_MAX</a:t>
                  </a:r>
                </a:p>
              </p:txBody>
            </p:sp>
            <p:sp>
              <p:nvSpPr>
                <p:cNvPr id="10312" name="AutoShape 34"/>
                <p:cNvSpPr>
                  <a:spLocks/>
                </p:cNvSpPr>
                <p:nvPr/>
              </p:nvSpPr>
              <p:spPr bwMode="auto">
                <a:xfrm>
                  <a:off x="3404" y="3206"/>
                  <a:ext cx="91" cy="136"/>
                </a:xfrm>
                <a:prstGeom prst="rightBrace">
                  <a:avLst>
                    <a:gd name="adj1" fmla="val 12454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nl-BE" altLang="nl-BE" sz="1800"/>
                </a:p>
              </p:txBody>
            </p:sp>
            <p:sp>
              <p:nvSpPr>
                <p:cNvPr id="10313" name="Line 35"/>
                <p:cNvSpPr>
                  <a:spLocks noChangeShapeType="1"/>
                </p:cNvSpPr>
                <p:nvPr/>
              </p:nvSpPr>
              <p:spPr bwMode="auto">
                <a:xfrm>
                  <a:off x="3500" y="3274"/>
                  <a:ext cx="182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nl-BE"/>
                </a:p>
              </p:txBody>
            </p:sp>
          </p:grpSp>
        </p:grpSp>
        <p:grpSp>
          <p:nvGrpSpPr>
            <p:cNvPr id="5" name="Group 4"/>
            <p:cNvGrpSpPr/>
            <p:nvPr/>
          </p:nvGrpSpPr>
          <p:grpSpPr>
            <a:xfrm>
              <a:off x="1187450" y="5595938"/>
              <a:ext cx="908050" cy="1008062"/>
              <a:chOff x="1187450" y="5595938"/>
              <a:chExt cx="908050" cy="1008062"/>
            </a:xfrm>
          </p:grpSpPr>
          <p:sp>
            <p:nvSpPr>
              <p:cNvPr id="52254" name="AutoShape 30"/>
              <p:cNvSpPr>
                <a:spLocks/>
              </p:cNvSpPr>
              <p:nvPr/>
            </p:nvSpPr>
            <p:spPr bwMode="auto">
              <a:xfrm flipV="1">
                <a:off x="1187450" y="5595938"/>
                <a:ext cx="152400" cy="1008062"/>
              </a:xfrm>
              <a:prstGeom prst="rightBrace">
                <a:avLst>
                  <a:gd name="adj1" fmla="val 5512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52260" name="Line 36"/>
              <p:cNvSpPr>
                <a:spLocks noChangeShapeType="1"/>
              </p:cNvSpPr>
              <p:nvPr/>
            </p:nvSpPr>
            <p:spPr bwMode="auto">
              <a:xfrm>
                <a:off x="1343025" y="6100763"/>
                <a:ext cx="288925" cy="144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70" name="Text Box 46"/>
              <p:cNvSpPr txBox="1">
                <a:spLocks noChangeArrowheads="1"/>
              </p:cNvSpPr>
              <p:nvPr/>
            </p:nvSpPr>
            <p:spPr bwMode="auto">
              <a:xfrm>
                <a:off x="1668463" y="6157913"/>
                <a:ext cx="427037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Times New Roman" pitchFamily="18" charset="0"/>
                  </a:rPr>
                  <a:t>-</a:t>
                </a:r>
                <a:r>
                  <a:rPr lang="en-US" altLang="nl-BE" sz="1800" dirty="0">
                    <a:latin typeface="Euclid"/>
                    <a:sym typeface="Symbol" pitchFamily="18" charset="2"/>
                  </a:rPr>
                  <a:t></a:t>
                </a:r>
                <a:endParaRPr lang="en-US" altLang="nl-BE" sz="1800" dirty="0">
                  <a:latin typeface="Euclid"/>
                  <a:sym typeface="Euclid Symbol"/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07504" y="5525878"/>
              <a:ext cx="7200800" cy="1246978"/>
              <a:chOff x="107504" y="1257996"/>
              <a:chExt cx="7200800" cy="1246978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07504" y="1257996"/>
                <a:ext cx="7200800" cy="1246978"/>
              </a:xfrm>
              <a:prstGeom prst="rect">
                <a:avLst/>
              </a:prstGeom>
              <a:solidFill>
                <a:srgbClr val="C00000">
                  <a:alpha val="2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5076056" y="1653659"/>
                <a:ext cx="1043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Overflow</a:t>
                </a:r>
                <a:endParaRPr lang="en-US" dirty="0"/>
              </a:p>
            </p:txBody>
          </p:sp>
        </p:grpSp>
      </p:grpSp>
      <p:grpSp>
        <p:nvGrpSpPr>
          <p:cNvPr id="102" name="Group 101"/>
          <p:cNvGrpSpPr/>
          <p:nvPr/>
        </p:nvGrpSpPr>
        <p:grpSpPr>
          <a:xfrm>
            <a:off x="107504" y="3320409"/>
            <a:ext cx="7200800" cy="369332"/>
            <a:chOff x="107504" y="1809315"/>
            <a:chExt cx="7200800" cy="369332"/>
          </a:xfrm>
        </p:grpSpPr>
        <p:sp>
          <p:nvSpPr>
            <p:cNvPr id="103" name="Rectangle 102"/>
            <p:cNvSpPr/>
            <p:nvPr/>
          </p:nvSpPr>
          <p:spPr>
            <a:xfrm>
              <a:off x="107504" y="1890230"/>
              <a:ext cx="7200800" cy="223156"/>
            </a:xfrm>
            <a:prstGeom prst="rect">
              <a:avLst/>
            </a:prstGeom>
            <a:solidFill>
              <a:schemeClr val="accent6">
                <a:lumMod val="7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076056" y="1809315"/>
              <a:ext cx="1105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Round off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7851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versus real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/>
              <a:t>Result 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1.000000005</a:t>
            </a:r>
          </a:p>
          <a:p>
            <a:r>
              <a:rPr lang="en-US" dirty="0" smtClean="0"/>
              <a:t>Actual result = 1.0</a:t>
            </a:r>
          </a:p>
          <a:p>
            <a:r>
              <a:rPr lang="en-US" dirty="0"/>
              <a:t>Adding floating point numbers is</a:t>
            </a:r>
          </a:p>
          <a:p>
            <a:pPr lvl="1"/>
            <a:r>
              <a:rPr lang="en-US" dirty="0"/>
              <a:t>not associative</a:t>
            </a:r>
          </a:p>
          <a:p>
            <a:pPr lvl="1"/>
            <a:r>
              <a:rPr lang="en-US" dirty="0"/>
              <a:t>not commutative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115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899592" y="1844824"/>
            <a:ext cx="5121915" cy="1323439"/>
            <a:chOff x="179512" y="1413351"/>
            <a:chExt cx="5121915" cy="1323439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5121915" cy="1323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result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1.0;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1000000000;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result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+= (1.0e-17*rand())/RAND_MAX;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42749" y="2429013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addition.c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526601" y="3412887"/>
            <a:ext cx="72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?</a:t>
            </a:r>
            <a:endParaRPr lang="en-US" sz="3200" dirty="0"/>
          </a:p>
        </p:txBody>
      </p:sp>
      <p:pic>
        <p:nvPicPr>
          <p:cNvPr id="9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640" y="5090351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01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equality?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Oops?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116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1772816"/>
            <a:ext cx="573907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./equality.exe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1.0*(0.5 - 0.4 - 0.1) != 0.0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55576" y="3429000"/>
            <a:ext cx="5739072" cy="1815882"/>
            <a:chOff x="179512" y="1413351"/>
            <a:chExt cx="5739072" cy="181588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1413351"/>
              <a:ext cx="5739072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result = 1.0*(0.5 - 0.4 - 0.1);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result == 0.0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("1.0*(0.5 - 0.4 - 0.1) == 0.0\n");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else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("1.0*(0.5 - 0.4 - 0.1) != 0.0\n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59906" y="2921456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equality.c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339752" y="2968387"/>
            <a:ext cx="2560140" cy="748645"/>
            <a:chOff x="2339752" y="2968387"/>
            <a:chExt cx="2560140" cy="748645"/>
          </a:xfrm>
        </p:grpSpPr>
        <p:sp>
          <p:nvSpPr>
            <p:cNvPr id="9" name="TextBox 8"/>
            <p:cNvSpPr txBox="1"/>
            <p:nvPr/>
          </p:nvSpPr>
          <p:spPr>
            <a:xfrm>
              <a:off x="3347864" y="2968387"/>
              <a:ext cx="15520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-2.775558e-17</a:t>
              </a:r>
            </a:p>
          </p:txBody>
        </p:sp>
        <p:cxnSp>
          <p:nvCxnSpPr>
            <p:cNvPr id="11" name="Straight Arrow Connector 10"/>
            <p:cNvCxnSpPr>
              <a:endCxn id="9" idx="1"/>
            </p:cNvCxnSpPr>
            <p:nvPr/>
          </p:nvCxnSpPr>
          <p:spPr>
            <a:xfrm flipV="1">
              <a:off x="2339752" y="3153053"/>
              <a:ext cx="1008112" cy="56397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584562" y="5664498"/>
            <a:ext cx="79748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 not use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400" dirty="0" smtClean="0"/>
              <a:t> 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sz="2400" dirty="0" smtClean="0"/>
              <a:t> (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400" dirty="0" smtClean="0"/>
              <a:t> 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  <a:r>
              <a:rPr lang="en-US" sz="2400" dirty="0" smtClean="0"/>
              <a:t>) for floating point comparisons</a:t>
            </a:r>
            <a:endParaRPr lang="en-US" sz="24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3131840" y="3693515"/>
            <a:ext cx="5906474" cy="646331"/>
            <a:chOff x="3131840" y="3693515"/>
            <a:chExt cx="5906474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6372200" y="3693515"/>
              <a:ext cx="266611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replace by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fabs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(result) &lt; eps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3131840" y="4016681"/>
              <a:ext cx="3240360" cy="11779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382" y="4766833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94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3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overflow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117</a:t>
            </a:fld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827584" y="1916832"/>
            <a:ext cx="720080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./float_overflow_nan.exe 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(1.0e10) 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pow(-1.0e10, 51.0)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1.0/0.0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-1.0/0.0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(-1.0)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-nan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0.0/0.0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-nan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6235" y="4829087"/>
            <a:ext cx="70661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r>
              <a:rPr lang="en-US" sz="2400" dirty="0" smtClean="0"/>
              <a:t> &amp;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2400" dirty="0" smtClean="0"/>
              <a:t> propagates, use debugger to trace origin(s)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583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tackle?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Trap floating point exceptions</a:t>
            </a:r>
          </a:p>
          <a:p>
            <a:pPr lvl="1"/>
            <a:r>
              <a:rPr lang="en-US" dirty="0" smtClean="0"/>
              <a:t>Fortran: easy, compiler flags</a:t>
            </a:r>
          </a:p>
          <a:p>
            <a:pPr lvl="2"/>
            <a:r>
              <a:rPr lang="en-US" dirty="0" err="1" smtClean="0"/>
              <a:t>gfortran</a:t>
            </a:r>
            <a:r>
              <a:rPr lang="en-US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ffpe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-trap=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zero,invalid,overflow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-fpe0</a:t>
            </a:r>
          </a:p>
          <a:p>
            <a:pPr lvl="1"/>
            <a:r>
              <a:rPr lang="en-US" dirty="0" smtClean="0"/>
              <a:t>C/C++: function call required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1569232" y="4221088"/>
            <a:ext cx="4587584" cy="1815882"/>
            <a:chOff x="179512" y="1413351"/>
            <a:chExt cx="4587584" cy="181588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4586944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fenv.h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feenableexcept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(FE_DIVBYZERO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|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FE_INVALID |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FE_OVERFLOW)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08418" y="2921456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fpe_trap.c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580112" y="4482698"/>
            <a:ext cx="244650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</a:t>
            </a:r>
            <a:r>
              <a:rPr lang="en-US" dirty="0" err="1" smtClean="0"/>
              <a:t>gcc</a:t>
            </a:r>
            <a:r>
              <a:rPr lang="en-US" dirty="0" smtClean="0"/>
              <a:t>/g++, compile</a:t>
            </a:r>
          </a:p>
          <a:p>
            <a:r>
              <a:rPr lang="en-US" dirty="0" smtClean="0"/>
              <a:t>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-D_GNU_SOURCE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23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Trapped!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119</a:t>
            </a:fld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971600" y="1916832"/>
            <a:ext cx="7200800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./trace_nan_f90.exe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Program received signal SIGFPE: Floating-point exception - erroneous arithmetic operation.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Backtrace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for this error: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#0  0x7F3A56A84E08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#1  0x7F3A56A83F90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#2  0x7F3A566D44AF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#3  0x40081A in MAIN__ at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trace_nan.f90:11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Floating point exception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(core dumped)</a:t>
            </a:r>
          </a:p>
        </p:txBody>
      </p:sp>
    </p:spTree>
    <p:extLst>
      <p:ext uri="{BB962C8B-B14F-4D97-AF65-F5344CB8AC3E}">
        <p14:creationId xmlns:p14="http://schemas.microsoft.com/office/powerpoint/2010/main" val="247287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names aptly</a:t>
            </a:r>
          </a:p>
          <a:p>
            <a:r>
              <a:rPr lang="en-US" dirty="0" smtClean="0"/>
              <a:t>Be brief</a:t>
            </a:r>
          </a:p>
          <a:p>
            <a:r>
              <a:rPr lang="en-US" dirty="0" smtClean="0"/>
              <a:t>Respect formatting conventions</a:t>
            </a:r>
          </a:p>
          <a:p>
            <a:r>
              <a:rPr lang="en-US" dirty="0" smtClean="0"/>
              <a:t>Respect coding style standards</a:t>
            </a:r>
          </a:p>
          <a:p>
            <a:r>
              <a:rPr lang="en-US" dirty="0" smtClean="0"/>
              <a:t>Be explicit, express intent</a:t>
            </a:r>
          </a:p>
          <a:p>
            <a:r>
              <a:rPr lang="en-US" dirty="0" smtClean="0"/>
              <a:t>Use language idioms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5864553"/>
            <a:ext cx="697857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Same principles for all programming languages</a:t>
            </a:r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5508104" y="3926290"/>
            <a:ext cx="3250704" cy="1728192"/>
            <a:chOff x="4821276" y="3871774"/>
            <a:chExt cx="3250704" cy="1728192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250704" cy="17281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3900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Always code as if the guy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who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ends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up maintaining your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code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a violent psychopath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who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knows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where you live.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27764" y="5148739"/>
              <a:ext cx="1783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John F. Woods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971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GDB to inspect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</a:t>
            </a:r>
            <a:r>
              <a:rPr lang="en-US" dirty="0" smtClean="0"/>
              <a:t>GDB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application &amp; explore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120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4064342"/>
            <a:ext cx="7200800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received signal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SIGFPE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Arithmetic exception.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0x000000000040081a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trace_nan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() at trace_nan.f90:11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11	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(a(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$1 = 3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a(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$2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</a:t>
            </a:r>
          </a:p>
        </p:txBody>
      </p:sp>
      <p:sp>
        <p:nvSpPr>
          <p:cNvPr id="7" name="Rectangle 6"/>
          <p:cNvSpPr/>
          <p:nvPr/>
        </p:nvSpPr>
        <p:spPr>
          <a:xfrm>
            <a:off x="827584" y="2390060"/>
            <a:ext cx="72008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./trace_nan_f90.exe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39112" y="5764436"/>
            <a:ext cx="4283801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unreliable when build with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sz="2000" dirty="0" smtClean="0">
                <a:cs typeface="Courier New" panose="02070309020205020404" pitchFamily="49" charset="0"/>
              </a:rPr>
              <a:t>,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build with 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-O0 </a:t>
            </a:r>
            <a:r>
              <a:rPr lang="en-US" sz="2000" b="1" dirty="0" smtClean="0">
                <a:solidFill>
                  <a:srgbClr val="C00000"/>
                </a:solidFill>
              </a:rPr>
              <a:t>to debug!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66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6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 &amp; optimized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 application build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121</a:t>
            </a:fld>
            <a:endParaRPr lang="nl-BE"/>
          </a:p>
        </p:txBody>
      </p:sp>
      <p:sp>
        <p:nvSpPr>
          <p:cNvPr id="7" name="Rectangle 6"/>
          <p:cNvSpPr/>
          <p:nvPr/>
        </p:nvSpPr>
        <p:spPr>
          <a:xfrm>
            <a:off x="755576" y="2276872"/>
            <a:ext cx="7200800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received signal SIGFPE, Arithmetic exception.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main () at trace_nan.c:16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16	        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a[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value has been optimized out</a:t>
            </a:r>
          </a:p>
        </p:txBody>
      </p:sp>
    </p:spTree>
    <p:extLst>
      <p:ext uri="{BB962C8B-B14F-4D97-AF65-F5344CB8AC3E}">
        <p14:creationId xmlns:p14="http://schemas.microsoft.com/office/powerpoint/2010/main" val="337790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 &amp; optimized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 application build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122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276872"/>
            <a:ext cx="7200800" cy="40318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received signal SIGFPE, Arithmetic exception.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kernel_standard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(x=-3, y=-3, type=26) at ../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sysdeps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/ieee754/k_standard.c:597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597	../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sysdeps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/ieee754/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k_standard.c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No such file or directory.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#0 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kernel_standard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(x=-3, y=-3, type=26)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at ../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sysdeps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/ieee754/k_standard.c:597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#1  0x000000000040075c in main () at trace_nan.c:16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up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#1  0x000000000040075c in main () at trace_nan.c:16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16	        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a[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$1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</a:t>
            </a:r>
          </a:p>
        </p:txBody>
      </p:sp>
    </p:spTree>
    <p:extLst>
      <p:ext uri="{BB962C8B-B14F-4D97-AF65-F5344CB8AC3E}">
        <p14:creationId xmlns:p14="http://schemas.microsoft.com/office/powerpoint/2010/main" val="201219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underflow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Multiplying numbers &gt; 0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Oops?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1.0e-31f*1.0e-31f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0.0f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No floating point exception!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Workaround?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123</a:t>
            </a:fld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755576" y="2422629"/>
            <a:ext cx="748883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./underflow.exe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1.0e-31f * 1.0e-31f * 5.0f * 1.0e31f * 1.0e31f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0.0f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0779609"/>
              </p:ext>
            </p:extLst>
          </p:nvPr>
        </p:nvGraphicFramePr>
        <p:xfrm>
          <a:off x="3410570" y="4971611"/>
          <a:ext cx="22415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3" imgW="1269720" imgH="431640" progId="Equation.3">
                  <p:embed/>
                </p:oleObj>
              </mc:Choice>
              <mc:Fallback>
                <p:oleObj name="Equation" r:id="rId3" imgW="12697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10570" y="4971611"/>
                        <a:ext cx="2241550" cy="76200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3789040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05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David Goldberg (1991) </a:t>
            </a:r>
            <a:r>
              <a:rPr lang="en-US" i="1" dirty="0" smtClean="0"/>
              <a:t>What every computer scientist should know about floating-point arithmetic</a:t>
            </a:r>
            <a:r>
              <a:rPr lang="en-US" dirty="0" smtClean="0"/>
              <a:t>, ACM Computing Surveys, volume 23, issue 1, p. </a:t>
            </a:r>
            <a:r>
              <a:rPr lang="en-US" dirty="0"/>
              <a:t>5</a:t>
            </a:r>
            <a:r>
              <a:rPr lang="en-US" dirty="0" smtClean="0"/>
              <a:t>‒48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doi.org/10.1145%2F103162.103163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Forman Acton (2005) </a:t>
            </a:r>
            <a:r>
              <a:rPr lang="en-US" i="1" dirty="0" smtClean="0"/>
              <a:t>Real computing made real: preventing errors in scientific and engineering calculations</a:t>
            </a:r>
            <a:r>
              <a:rPr lang="en-US" dirty="0" smtClean="0"/>
              <a:t>, Dover Books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335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r>
              <a:rPr lang="en-US" dirty="0">
                <a:hlinkClick r:id="rId2"/>
              </a:rPr>
              <a:t>https://www.gnu.org/software/gdb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6094740"/>
            <a:ext cx="782836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approach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126</a:t>
            </a:fld>
            <a:endParaRPr lang="nl-BE"/>
          </a:p>
        </p:txBody>
      </p:sp>
      <p:pic>
        <p:nvPicPr>
          <p:cNvPr id="3074" name="Picture 2" descr="[image of Archer&#10;Fish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060848"/>
            <a:ext cx="19050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79512" y="1413351"/>
            <a:ext cx="4392488" cy="4032878"/>
            <a:chOff x="179512" y="1413351"/>
            <a:chExt cx="4392488" cy="4032878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4381328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83717" y="5138452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represent things</a:t>
            </a:r>
          </a:p>
          <a:p>
            <a:pPr lvl="1"/>
            <a:r>
              <a:rPr lang="en-US" dirty="0" smtClean="0"/>
              <a:t>nouns in natural language</a:t>
            </a:r>
          </a:p>
          <a:p>
            <a:r>
              <a:rPr lang="en-US" dirty="0" smtClean="0"/>
              <a:t>Functions/methods represent</a:t>
            </a:r>
          </a:p>
          <a:p>
            <a:pPr lvl="1"/>
            <a:r>
              <a:rPr lang="en-US" dirty="0" smtClean="0"/>
              <a:t>actions</a:t>
            </a:r>
          </a:p>
          <a:p>
            <a:pPr lvl="2"/>
            <a:r>
              <a:rPr lang="en-US" dirty="0" smtClean="0"/>
              <a:t>verbs in natural language</a:t>
            </a:r>
          </a:p>
          <a:p>
            <a:pPr lvl="1"/>
            <a:r>
              <a:rPr lang="en-US" dirty="0" smtClean="0"/>
              <a:t>property tests</a:t>
            </a:r>
          </a:p>
          <a:p>
            <a:pPr lvl="2"/>
            <a:r>
              <a:rPr lang="en-US" dirty="0" smtClean="0"/>
              <a:t>questions in natural language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170" y="52292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'r')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line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is_valid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0245" y="2452255"/>
            <a:ext cx="212506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Principle of</a:t>
            </a:r>
          </a:p>
          <a:p>
            <a:pPr algn="ctr"/>
            <a:r>
              <a:rPr lang="en-US" sz="2800" dirty="0" smtClean="0"/>
              <a:t>least surprise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5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Long functions</a:t>
            </a:r>
          </a:p>
          <a:p>
            <a:pPr lvl="1"/>
            <a:r>
              <a:rPr lang="en-US" dirty="0" smtClean="0"/>
              <a:t>hard to follow</a:t>
            </a:r>
          </a:p>
          <a:p>
            <a:pPr lvl="1"/>
            <a:r>
              <a:rPr lang="en-US" dirty="0" smtClean="0"/>
              <a:t>too many variables</a:t>
            </a:r>
          </a:p>
          <a:p>
            <a:pPr lvl="1"/>
            <a:r>
              <a:rPr lang="en-US" dirty="0" smtClean="0"/>
              <a:t>number of bugs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code length!</a:t>
            </a:r>
          </a:p>
          <a:p>
            <a:r>
              <a:rPr lang="en-US" dirty="0" smtClean="0"/>
              <a:t>Introduce </a:t>
            </a:r>
            <a:r>
              <a:rPr lang="en-US" dirty="0" err="1" smtClean="0"/>
              <a:t>subfunction</a:t>
            </a:r>
            <a:endParaRPr lang="en-US" dirty="0" smtClean="0"/>
          </a:p>
          <a:p>
            <a:pPr lvl="1"/>
            <a:r>
              <a:rPr lang="en-US" dirty="0" smtClean="0"/>
              <a:t>enrich vocabulary</a:t>
            </a:r>
          </a:p>
          <a:p>
            <a:pPr lvl="1"/>
            <a:r>
              <a:rPr lang="en-US" dirty="0" smtClean="0"/>
              <a:t>raise description level</a:t>
            </a:r>
          </a:p>
          <a:p>
            <a:r>
              <a:rPr lang="en-US" dirty="0" smtClean="0"/>
              <a:t>Top-down versus bottom-up development</a:t>
            </a:r>
          </a:p>
          <a:p>
            <a:pPr lvl="1"/>
            <a:r>
              <a:rPr lang="en-US" dirty="0" smtClean="0"/>
              <a:t>matter of taste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51335" y="2204864"/>
            <a:ext cx="263546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no longer </a:t>
            </a:r>
            <a:r>
              <a:rPr lang="en-US" sz="3200" dirty="0" smtClean="0"/>
              <a:t>than</a:t>
            </a:r>
            <a:br>
              <a:rPr lang="en-US" sz="3200" dirty="0" smtClean="0"/>
            </a:br>
            <a:r>
              <a:rPr lang="en-US" sz="3200" dirty="0" smtClean="0"/>
              <a:t>fits </a:t>
            </a:r>
            <a:r>
              <a:rPr lang="en-US" sz="3200" dirty="0"/>
              <a:t>on screen</a:t>
            </a:r>
          </a:p>
        </p:txBody>
      </p:sp>
    </p:spTree>
    <p:extLst>
      <p:ext uri="{BB962C8B-B14F-4D97-AF65-F5344CB8AC3E}">
        <p14:creationId xmlns:p14="http://schemas.microsoft.com/office/powerpoint/2010/main" val="220275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smtClean="0"/>
              <a:t>Synonym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hypothesis 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a function/subroutine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 smtClean="0"/>
              <a:t>Modifying a variable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&gt;=&lt;expr&gt;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4221088"/>
            <a:ext cx="44376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for testing hypotheses, but…</a:t>
            </a:r>
            <a:br>
              <a:rPr lang="en-US" sz="2400" dirty="0" smtClean="0"/>
            </a:br>
            <a:r>
              <a:rPr lang="en-US" sz="2400" dirty="0" smtClean="0"/>
              <a:t>modifies state of program!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7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Conventions are important</a:t>
            </a:r>
          </a:p>
          <a:p>
            <a:pPr lvl="1"/>
            <a:r>
              <a:rPr lang="en-US" dirty="0" smtClean="0"/>
              <a:t>common ground</a:t>
            </a:r>
          </a:p>
          <a:p>
            <a:pPr lvl="1"/>
            <a:r>
              <a:rPr lang="en-US" dirty="0" smtClean="0"/>
              <a:t>facilitate efficient communication</a:t>
            </a:r>
          </a:p>
          <a:p>
            <a:pPr lvl="1"/>
            <a:r>
              <a:rPr lang="en-US" dirty="0" smtClean="0"/>
              <a:t>shared vocabulary</a:t>
            </a:r>
          </a:p>
          <a:p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Kernighan &amp; Ritchie, </a:t>
            </a:r>
            <a:r>
              <a:rPr lang="en-US" i="1" dirty="0" smtClean="0"/>
              <a:t>The C programming language</a:t>
            </a:r>
            <a:r>
              <a:rPr lang="en-US" dirty="0" smtClean="0"/>
              <a:t>, 1988, Prentice Hall, ISBN </a:t>
            </a:r>
            <a:r>
              <a:rPr lang="en-US" dirty="0"/>
              <a:t>978-0131103627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://ieng9.ucsd.edu/~</a:t>
            </a:r>
            <a:r>
              <a:rPr lang="en-US" dirty="0" smtClean="0">
                <a:hlinkClick r:id="rId2"/>
              </a:rPr>
              <a:t>cs30x/indhill-cstyle.html</a:t>
            </a:r>
            <a:r>
              <a:rPr lang="en-US" dirty="0" smtClean="0"/>
              <a:t> </a:t>
            </a:r>
          </a:p>
          <a:p>
            <a:r>
              <a:rPr lang="en-US" dirty="0"/>
              <a:t>C</a:t>
            </a:r>
            <a:r>
              <a:rPr lang="en-US" dirty="0" smtClean="0"/>
              <a:t>++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google.github.io/styleguide/cppguide.html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http://isocpp.github.io/CppCoreGuidelines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Fortran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www.fortran90.org/src/best-practices.html</a:t>
            </a:r>
            <a:r>
              <a:rPr lang="en-US" dirty="0" smtClean="0"/>
              <a:t> 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>
                <a:hlinkClick r:id="rId6"/>
              </a:rPr>
              <a:t>https://www.python.org/dev/peps/pep-0008/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Developer documentation</a:t>
            </a:r>
          </a:p>
          <a:p>
            <a:pPr lvl="1"/>
            <a:r>
              <a:rPr lang="en-US" dirty="0">
                <a:hlinkClick r:id="rId7"/>
              </a:rPr>
              <a:t>https://developers.google.com/style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24128" y="2060848"/>
            <a:ext cx="2244782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Be consistent!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02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post mortem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state of crashed program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 &lt;core-file&gt;</a:t>
            </a:r>
          </a:p>
          <a:p>
            <a:pPr lvl="1"/>
            <a:r>
              <a:rPr lang="en-US" dirty="0" err="1" smtClean="0"/>
              <a:t>Backtrace</a:t>
            </a:r>
            <a:r>
              <a:rPr lang="en-US" dirty="0" smtClean="0"/>
              <a:t> to see call stack</a:t>
            </a:r>
          </a:p>
          <a:p>
            <a:pPr lvl="1"/>
            <a:r>
              <a:rPr lang="en-US" dirty="0" smtClean="0"/>
              <a:t>Switch frames/threads</a:t>
            </a:r>
          </a:p>
          <a:p>
            <a:pPr lvl="1"/>
            <a:r>
              <a:rPr lang="en-US" dirty="0" smtClean="0"/>
              <a:t>Inspect values of variables</a:t>
            </a:r>
          </a:p>
          <a:p>
            <a:r>
              <a:rPr lang="en-US" dirty="0" smtClean="0"/>
              <a:t>Requires core file, if necessary, set </a:t>
            </a:r>
            <a:r>
              <a:rPr lang="en-US" dirty="0" err="1" smtClean="0"/>
              <a:t>ulimit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unlimited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445224"/>
            <a:ext cx="37539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core files can be </a:t>
            </a:r>
            <a:r>
              <a:rPr lang="en-US" sz="2400" i="1" dirty="0" smtClean="0"/>
              <a:t>huge!</a:t>
            </a:r>
            <a:endParaRPr lang="nl-BE" sz="2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789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Validator for MPI, checks</a:t>
            </a:r>
          </a:p>
          <a:p>
            <a:pPr lvl="1"/>
            <a:r>
              <a:rPr lang="en-US" dirty="0" smtClean="0"/>
              <a:t>constants and integer values</a:t>
            </a:r>
          </a:p>
          <a:p>
            <a:pPr lvl="1"/>
            <a:r>
              <a:rPr lang="en-US" dirty="0" smtClean="0"/>
              <a:t>communicator usage</a:t>
            </a:r>
          </a:p>
          <a:p>
            <a:pPr lvl="1"/>
            <a:r>
              <a:rPr lang="en-US" dirty="0" smtClean="0"/>
              <a:t>datatype usage</a:t>
            </a:r>
          </a:p>
          <a:p>
            <a:pPr lvl="1"/>
            <a:r>
              <a:rPr lang="en-US" dirty="0" smtClean="0"/>
              <a:t>group usage</a:t>
            </a:r>
          </a:p>
          <a:p>
            <a:pPr lvl="1"/>
            <a:r>
              <a:rPr lang="en-US" dirty="0" smtClean="0"/>
              <a:t>operation usage</a:t>
            </a:r>
          </a:p>
          <a:p>
            <a:pPr lvl="1"/>
            <a:r>
              <a:rPr lang="en-US" dirty="0" smtClean="0"/>
              <a:t>request usage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leak checks</a:t>
            </a:r>
            <a:r>
              <a:rPr lang="en-US" dirty="0" smtClean="0"/>
              <a:t> (MPI resources not freed)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type mismatches</a:t>
            </a:r>
          </a:p>
          <a:p>
            <a:pPr lvl="1"/>
            <a:r>
              <a:rPr lang="en-US" dirty="0" smtClean="0"/>
              <a:t>overlapping buffers passed to MPI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deadlocks due to MPI calls</a:t>
            </a:r>
          </a:p>
          <a:p>
            <a:pPr lvl="1"/>
            <a:r>
              <a:rPr lang="en-US" dirty="0" smtClean="0"/>
              <a:t>basic checks for thread-level usage (</a:t>
            </a:r>
            <a:r>
              <a:rPr lang="en-US" dirty="0" err="1" smtClean="0"/>
              <a:t>MPI_Init_thread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doc.itc.rwth-aachen.de/display/CCP/Project+MUST</a:t>
            </a:r>
            <a:endParaRPr lang="en-US" dirty="0" smtClean="0"/>
          </a:p>
          <a:p>
            <a:r>
              <a:rPr lang="en-US" dirty="0" smtClean="0"/>
              <a:t>Note: Intel MPI can catch some of these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156</a:t>
            </a:fld>
            <a:endParaRPr lang="nl-BE"/>
          </a:p>
        </p:txBody>
      </p:sp>
      <p:pic>
        <p:nvPicPr>
          <p:cNvPr id="2050" name="Picture 2" descr="https://doc.itc.rwth-aachen.de/download/attachments/7373495/Must_Logo.png?version=1&amp;modificationDate=1394460114000&amp;api=v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278" y="2420888"/>
            <a:ext cx="1859844" cy="67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94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uses </a:t>
            </a:r>
            <a:r>
              <a:rPr lang="en-US" dirty="0"/>
              <a:t>P</a:t>
            </a:r>
            <a:r>
              <a:rPr lang="en-US" dirty="0" smtClean="0"/>
              <a:t>MPI interface, so no instrumentation required</a:t>
            </a:r>
          </a:p>
          <a:p>
            <a:r>
              <a:rPr lang="en-US" dirty="0" smtClean="0"/>
              <a:t>Run application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mustrun</a:t>
            </a:r>
            <a:r>
              <a:rPr lang="en-US" dirty="0" smtClean="0"/>
              <a:t>, not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HTML report is generated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806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deadlock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158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412776"/>
            <a:ext cx="8640960" cy="4801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mustrun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-np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  ./deadlock.exe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MUST configuration ... centralized checks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fall-back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application crash handling (very slow)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MUST] Using prebuilt infrastructure at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Weaver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Generating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configuration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Search for linked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... not found ... using LD_PRELOAD to load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Executing application: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============MUST===============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ERROR: MUST detected a deadlock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detailed information is available in the MUST output file. You should either investigate details with a debugger or abort, the operation of MUST will stop from now.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===============================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^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C^C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MUST] Execution finished, inspect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"/MUST_Output.html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"!</a:t>
            </a:r>
          </a:p>
        </p:txBody>
      </p:sp>
    </p:spTree>
    <p:extLst>
      <p:ext uri="{BB962C8B-B14F-4D97-AF65-F5344CB8AC3E}">
        <p14:creationId xmlns:p14="http://schemas.microsoft.com/office/powerpoint/2010/main" val="216273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deadlock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159</a:t>
            </a:fld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1556792"/>
            <a:ext cx="7219950" cy="441007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261889" y="3470726"/>
            <a:ext cx="2384627" cy="1075268"/>
            <a:chOff x="5940152" y="6165304"/>
            <a:chExt cx="2384627" cy="107526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238462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r>
                <a:rPr lang="en-US" dirty="0" smtClean="0"/>
                <a:t> waits</a:t>
              </a:r>
            </a:p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7132466" y="6811635"/>
              <a:ext cx="1069499" cy="428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742833" y="3157330"/>
            <a:ext cx="2159502" cy="1279782"/>
            <a:chOff x="5940152" y="6165304"/>
            <a:chExt cx="2159502" cy="1279782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15950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>
                  <a:cs typeface="Courier New" panose="02070309020205020404" pitchFamily="49" charset="0"/>
                </a:rPr>
                <a:t> </a:t>
              </a:r>
              <a:r>
                <a:rPr lang="en-US" dirty="0" smtClean="0"/>
                <a:t>waits</a:t>
              </a:r>
            </a:p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2"/>
            </p:cNvCxnSpPr>
            <p:nvPr/>
          </p:nvCxnSpPr>
          <p:spPr>
            <a:xfrm flipH="1">
              <a:off x="6217591" y="6811635"/>
              <a:ext cx="802312" cy="633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4376768" y="3153387"/>
            <a:ext cx="1635384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= deadlock!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42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checking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pPr lvl="1"/>
            <a:r>
              <a:rPr lang="en-US" dirty="0" err="1" smtClean="0"/>
              <a:t>astyle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github.com/xuy/google-astyle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/>
              <a:t>flake8 (</a:t>
            </a:r>
            <a:r>
              <a:rPr lang="en-US" dirty="0">
                <a:hlinkClick r:id="rId3"/>
              </a:rPr>
              <a:t>http://flake8.pycqa.org/en/latest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https://www.pylint.org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040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160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529868" y="1700808"/>
            <a:ext cx="8084264" cy="4031873"/>
            <a:chOff x="323528" y="2277447"/>
            <a:chExt cx="8084264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084264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comm_rank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command_argument_count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get_command_argument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buffer)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read (buffer, '(I5)')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else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default_n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if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MPI_Bcast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(n, 1, MPI_INTEGER, 0, MPI_COMM_WORLD,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MPI_Sendrecv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(matrix(2, 1), 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up, tag,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matrix(1, 1), 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down, tag,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34312" y="6001543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deadlock.f90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28184" y="2607212"/>
            <a:ext cx="1518429" cy="1279782"/>
            <a:chOff x="5940152" y="6165304"/>
            <a:chExt cx="1518429" cy="1279782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184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rank 0 doesn't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217607" y="6811635"/>
              <a:ext cx="481760" cy="633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475656" y="5013176"/>
            <a:ext cx="3314818" cy="1532176"/>
            <a:chOff x="5940152" y="5279459"/>
            <a:chExt cx="3314818" cy="1532176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331481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rank 0 starts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r>
                <a:rPr lang="en-US" dirty="0" smtClean="0">
                  <a:cs typeface="Courier New" panose="02070309020205020404" pitchFamily="49" charset="0"/>
                </a:rPr>
                <a:t> all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others stuck in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6876256" y="5279459"/>
              <a:ext cx="721305" cy="885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071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leaked resources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161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80" y="1168040"/>
            <a:ext cx="7971804" cy="521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2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Leaky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162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700808"/>
            <a:ext cx="8454559" cy="3293209"/>
            <a:chOff x="323528" y="2277447"/>
            <a:chExt cx="8454559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454559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dims = 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periodic = .true.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reorder = .true.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MPI_Dims_create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nr_dims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dims,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MPI_Cart_create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(MPI_COMM_WORLD,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nr_dims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dims, periodic,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                   reorder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cart_comm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MPI_Type_vector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(n, 1, n, MPI_DOUBLE_PRECISION,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MPI_Type_commit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MPI_type_contiguous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(n, MPI_DOUBLE_PRECISION,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col_type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MPI_Type_commit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col_type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34211" y="5262879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leak.f90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639862" y="1442007"/>
            <a:ext cx="3042821" cy="1482937"/>
            <a:chOff x="5940152" y="6165304"/>
            <a:chExt cx="3042821" cy="1482937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30428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MPI_Cart_create</a:t>
              </a:r>
              <a:r>
                <a:rPr lang="en-US" dirty="0" smtClean="0">
                  <a:cs typeface="Courier New" panose="02070309020205020404" pitchFamily="49" charset="0"/>
                </a:rPr>
                <a:t> without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MPI_Comm_free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7461563" y="6811635"/>
              <a:ext cx="75023" cy="8366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995936" y="4511100"/>
            <a:ext cx="2842445" cy="1532175"/>
            <a:chOff x="5940152" y="5279460"/>
            <a:chExt cx="2842445" cy="1532175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84244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two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MPI_Type_commit</a:t>
              </a:r>
              <a:r>
                <a:rPr lang="en-US" dirty="0" smtClean="0">
                  <a:cs typeface="Courier New" panose="02070309020205020404" pitchFamily="49" charset="0"/>
                </a:rPr>
                <a:t>,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without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MPI_Type_free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6876263" y="5279460"/>
              <a:ext cx="485112" cy="8858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039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buffer sizes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163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1692374"/>
            <a:ext cx="89439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7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size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164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700808"/>
            <a:ext cx="8577989" cy="3785652"/>
            <a:chOff x="323528" y="2277447"/>
            <a:chExt cx="8577989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= 6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= 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dimension(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dimension(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1, tag,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MPI_COMM_WORLD,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0, tag,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MPI_COMM_WORLD,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5755322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message_size.f90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783849" y="5778540"/>
            <a:ext cx="3742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 buffer &gt; receive buffer!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130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Intel MPI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165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73739"/>
            <a:ext cx="8640960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mustrun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-np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  ./message_size.exe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Fatal error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Message truncated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error stack: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(224).....................: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=0x6b0b80, count=5, MPI_INTEGER,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=0, tag=17, MPI_COMM_WORLD, status=0x1) failed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MPIDI_CH3U_Receive_data_found(131):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Message from rank 0 and tag 17 truncated; 24 bytes received but buffer size is 20</a:t>
            </a:r>
          </a:p>
        </p:txBody>
      </p:sp>
    </p:spTree>
    <p:extLst>
      <p:ext uri="{BB962C8B-B14F-4D97-AF65-F5344CB8AC3E}">
        <p14:creationId xmlns:p14="http://schemas.microsoft.com/office/powerpoint/2010/main" val="98417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buffer types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166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88840"/>
            <a:ext cx="89154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2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type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167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556792"/>
            <a:ext cx="8577989" cy="4035036"/>
            <a:chOff x="323528" y="2277447"/>
            <a:chExt cx="8577989" cy="4035036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45455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use, intrinsic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only 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dp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=&gt; REAL64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real(kind=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dp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1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MPI_DOUBLE_PRECISION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6004706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370674" y="5885473"/>
            <a:ext cx="66216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anose="05050102010706020507" pitchFamily="18" charset="2"/>
              </a:rPr>
              <a:t></a:t>
            </a:r>
            <a:r>
              <a:rPr lang="en-US" sz="2400" dirty="0" smtClean="0"/>
              <a:t> receive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DOUBLE_PRECISION</a:t>
            </a:r>
            <a:r>
              <a:rPr lang="en-US" sz="2400" dirty="0" smtClean="0"/>
              <a:t>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241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However…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168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1490" y="1507059"/>
            <a:ext cx="8331127" cy="3539430"/>
            <a:chOff x="323528" y="2277447"/>
            <a:chExt cx="833112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331127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use, intrinsic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only : INT64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integer(kind=INT64)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1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51570" y="5509100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69896" y="5437939"/>
            <a:ext cx="5589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MPI_INTEGER</a:t>
            </a:r>
            <a:r>
              <a:rPr lang="en-US" sz="2400" dirty="0" smtClean="0"/>
              <a:t>: 4 byte </a:t>
            </a:r>
            <a:r>
              <a:rPr lang="en-US" sz="2400" dirty="0">
                <a:sym typeface="Symbol" panose="05050102010706020507" pitchFamily="18" charset="2"/>
              </a:rPr>
              <a:t>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</a:t>
            </a:r>
            <a:r>
              <a:rPr lang="en-US" sz="2400" dirty="0" smtClean="0"/>
              <a:t>: 8 byte  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 rot="20642741">
            <a:off x="4201384" y="5740443"/>
            <a:ext cx="384368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caught: PMPI has no clue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578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aliasing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3051634"/>
            <a:ext cx="8229600" cy="3074530"/>
          </a:xfrm>
        </p:spPr>
        <p:txBody>
          <a:bodyPr/>
          <a:lstStyle/>
          <a:p>
            <a:r>
              <a:rPr lang="en-US" dirty="0" smtClean="0"/>
              <a:t>MUST 1.5 crashes: no error report</a:t>
            </a:r>
          </a:p>
          <a:p>
            <a:r>
              <a:rPr lang="en-US" dirty="0" smtClean="0"/>
              <a:t>Intel MPI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169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51520" y="1744230"/>
            <a:ext cx="8640960" cy="1077218"/>
            <a:chOff x="260558" y="2277447"/>
            <a:chExt cx="8640960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260558" y="2277447"/>
              <a:ext cx="8640960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MPI_Reduce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MPI_SUM, root,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MPI_COMM_WORLD,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3046888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5696" y="4293096"/>
            <a:ext cx="864096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mpirun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-np 2 ./buffer_overlap.exe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Fatal error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Invalid buffer pointer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error stack: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(2334):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=0x6b0a20,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=0x6b0a20, count=5, MPI_INTEGER, MPI_SUM, root=0, MPI_COMM_WORLD) failed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(2255):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Buffers must not be aliased</a:t>
            </a:r>
          </a:p>
        </p:txBody>
      </p:sp>
    </p:spTree>
    <p:extLst>
      <p:ext uri="{BB962C8B-B14F-4D97-AF65-F5344CB8AC3E}">
        <p14:creationId xmlns:p14="http://schemas.microsoft.com/office/powerpoint/2010/main" val="151012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 new development, use modern language features, e.g.,</a:t>
            </a:r>
          </a:p>
          <a:p>
            <a:pPr lvl="1"/>
            <a:r>
              <a:rPr lang="en-US" dirty="0" smtClean="0"/>
              <a:t>C99</a:t>
            </a:r>
          </a:p>
          <a:p>
            <a:pPr lvl="1"/>
            <a:r>
              <a:rPr lang="en-US" dirty="0" smtClean="0"/>
              <a:t>C++14</a:t>
            </a:r>
          </a:p>
          <a:p>
            <a:pPr lvl="1"/>
            <a:r>
              <a:rPr lang="en-US" dirty="0" smtClean="0"/>
              <a:t>Fortran 2003+</a:t>
            </a:r>
          </a:p>
          <a:p>
            <a:pPr lvl="1"/>
            <a:r>
              <a:rPr lang="en-US" dirty="0" smtClean="0"/>
              <a:t>Python 3.6+</a:t>
            </a:r>
          </a:p>
          <a:p>
            <a:r>
              <a:rPr lang="en-US" dirty="0" smtClean="0"/>
              <a:t>Beware of very latest version</a:t>
            </a:r>
          </a:p>
          <a:p>
            <a:pPr lvl="1"/>
            <a:r>
              <a:rPr lang="en-US" dirty="0" smtClean="0"/>
              <a:t>might not be implemented by all compilers (reliably)</a:t>
            </a:r>
          </a:p>
          <a:p>
            <a:r>
              <a:rPr lang="en-US" dirty="0" smtClean="0"/>
              <a:t>Don't use language extensions!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</a:t>
            </a:r>
          </a:p>
          <a:p>
            <a:pPr lvl="1"/>
            <a:r>
              <a:rPr lang="en-US" dirty="0" smtClean="0"/>
              <a:t>race conditions (</a:t>
            </a:r>
            <a:r>
              <a:rPr lang="en-US" dirty="0" err="1" smtClean="0"/>
              <a:t>drd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2"/>
              </a:rPr>
              <a:t>http://valgrind.org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171</a:t>
            </a:fld>
            <a:endParaRPr lang="nl-BE"/>
          </a:p>
        </p:txBody>
      </p:sp>
      <p:pic>
        <p:nvPicPr>
          <p:cNvPr id="4100" name="Picture 4" descr="Valgrind Ho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3"/>
          <a:stretch/>
        </p:blipFill>
        <p:spPr bwMode="auto">
          <a:xfrm>
            <a:off x="7164288" y="1600200"/>
            <a:ext cx="1152525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Global variables </a:t>
            </a:r>
            <a:r>
              <a:rPr lang="en-US" i="1" dirty="0" smtClean="0"/>
              <a:t>are evil!</a:t>
            </a:r>
          </a:p>
          <a:p>
            <a:pPr lvl="1"/>
            <a:r>
              <a:rPr lang="en-US" dirty="0" smtClean="0"/>
              <a:t>Fortran: avoid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COMMON</a:t>
            </a:r>
            <a:r>
              <a:rPr lang="en-US" dirty="0" smtClean="0"/>
              <a:t> blocks</a:t>
            </a:r>
          </a:p>
          <a:p>
            <a:pPr lvl="1"/>
            <a:r>
              <a:rPr lang="en-US" dirty="0" smtClean="0"/>
              <a:t>in general: minimum scope for variables</a:t>
            </a:r>
          </a:p>
          <a:p>
            <a:r>
              <a:rPr lang="en-US" dirty="0" smtClean="0"/>
              <a:t>If something shouldn't change,</a:t>
            </a:r>
            <a:br>
              <a:rPr lang="en-US" dirty="0" smtClean="0"/>
            </a:br>
            <a:r>
              <a:rPr lang="en-US" dirty="0" smtClean="0"/>
              <a:t>be explicit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</a:p>
          <a:p>
            <a:r>
              <a:rPr lang="en-US" dirty="0" smtClean="0"/>
              <a:t>Be liberal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  <a:p>
            <a:pPr lvl="1"/>
            <a:r>
              <a:rPr lang="en-US" dirty="0" smtClean="0"/>
              <a:t>Law of Demeter, principle of least knowledge</a:t>
            </a:r>
          </a:p>
          <a:p>
            <a:r>
              <a:rPr lang="en-US" dirty="0" smtClean="0"/>
              <a:t>Be explicit about intent of function arguments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INTENT(IN/OUT/INOUT)</a:t>
            </a:r>
          </a:p>
          <a:p>
            <a:r>
              <a:rPr lang="en-US" dirty="0" smtClean="0"/>
              <a:t>Functions/classes should have single purpose</a:t>
            </a:r>
          </a:p>
          <a:p>
            <a:r>
              <a:rPr lang="en-US" dirty="0" smtClean="0"/>
              <a:t>Initialize variables explicitly</a:t>
            </a:r>
          </a:p>
          <a:p>
            <a:r>
              <a:rPr lang="en-US" dirty="0" smtClean="0"/>
              <a:t>Don't use implicit typing</a:t>
            </a:r>
          </a:p>
          <a:p>
            <a:pPr lvl="1"/>
            <a:r>
              <a:rPr lang="en-US" dirty="0" smtClean="0"/>
              <a:t>Fortran: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r>
              <a:rPr lang="en-US" dirty="0" smtClean="0"/>
              <a:t> in program, modules, functions, subroutines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497760" y="1412776"/>
            <a:ext cx="3322712" cy="1944216"/>
            <a:chOff x="4821276" y="3871774"/>
            <a:chExt cx="3322712" cy="1944216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322712" cy="19442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18548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Maybe "just one little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global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variable"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isn't too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unmanageable,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but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 style leads to code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useless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except to its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original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programmer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01396" y="5383942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678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more subtle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128995" y="1681063"/>
            <a:ext cx="4875053" cy="3539430"/>
            <a:chOff x="755576" y="1655004"/>
            <a:chExt cx="4875053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4875053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 = %lf\n",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42346" y="4886311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20072" y="3429000"/>
            <a:ext cx="3768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octave:1&gt;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([0:9]))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ans =  19.306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78292" y="1916832"/>
            <a:ext cx="239039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./array-bounds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4248" y="263691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ym typeface="Symbol"/>
              </a:rPr>
              <a:t>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08304" y="2780928"/>
            <a:ext cx="7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Oops!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03648" y="5805264"/>
            <a:ext cx="63820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valgrind </a:t>
            </a:r>
            <a:r>
              <a:rPr lang="en-US" sz="2800" dirty="0" err="1" smtClean="0"/>
              <a:t>memcheck</a:t>
            </a:r>
            <a:r>
              <a:rPr lang="en-US" sz="2800" dirty="0" smtClean="0"/>
              <a:t>: no problem detected!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2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Inspector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083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Inspector: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 to detect</a:t>
            </a:r>
          </a:p>
          <a:p>
            <a:pPr lvl="1"/>
            <a:r>
              <a:rPr lang="en-US" dirty="0" smtClean="0"/>
              <a:t>thread issues: deadlocks, race conditions</a:t>
            </a:r>
          </a:p>
          <a:p>
            <a:pPr lvl="1"/>
            <a:r>
              <a:rPr lang="en-US" dirty="0" smtClean="0"/>
              <a:t>memory issues: leaks</a:t>
            </a:r>
          </a:p>
          <a:p>
            <a:r>
              <a:rPr lang="en-US" dirty="0" smtClean="0"/>
              <a:t>Can be used</a:t>
            </a:r>
          </a:p>
          <a:p>
            <a:pPr lvl="1"/>
            <a:r>
              <a:rPr lang="en-US" dirty="0" smtClean="0"/>
              <a:t>GUI</a:t>
            </a:r>
          </a:p>
          <a:p>
            <a:pPr lvl="1"/>
            <a:r>
              <a:rPr lang="en-US" dirty="0" smtClean="0"/>
              <a:t>command line</a:t>
            </a:r>
          </a:p>
          <a:p>
            <a:r>
              <a:rPr lang="en-US" dirty="0" smtClean="0"/>
              <a:t>Commercial product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51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</a:t>
            </a:r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dirty="0" smtClean="0"/>
              <a:t> using </a:t>
            </a:r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183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584926" y="2276872"/>
            <a:ext cx="6939402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export OMP_NUM_THREADS=1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./pi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3.14059997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export OMP_NUM_THREADS=4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pi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0.506071389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./pi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0.243729278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$./pi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0.442173123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59832" y="2708920"/>
            <a:ext cx="13109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 too bad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47393" y="5646002"/>
            <a:ext cx="34492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May be symptom of race condition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627784" y="3501008"/>
            <a:ext cx="3999178" cy="1512168"/>
            <a:chOff x="2627784" y="3501008"/>
            <a:chExt cx="3999178" cy="1512168"/>
          </a:xfrm>
        </p:grpSpPr>
        <p:sp>
          <p:nvSpPr>
            <p:cNvPr id="7" name="TextBox 6"/>
            <p:cNvSpPr txBox="1"/>
            <p:nvPr/>
          </p:nvSpPr>
          <p:spPr>
            <a:xfrm>
              <a:off x="3059832" y="4072426"/>
              <a:ext cx="35671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 really </a:t>
              </a:r>
              <a:r>
                <a:rPr lang="en-US" dirty="0" smtClean="0">
                  <a:sym typeface="Symbol" panose="05050102010706020507" pitchFamily="18" charset="2"/>
                </a:rPr>
                <a:t></a:t>
              </a:r>
              <a:r>
                <a:rPr lang="en-US" dirty="0" smtClean="0"/>
                <a:t>, not even deterministic!</a:t>
              </a:r>
              <a:endParaRPr lang="en-US" dirty="0"/>
            </a:p>
          </p:txBody>
        </p:sp>
        <p:sp>
          <p:nvSpPr>
            <p:cNvPr id="9" name="Right Brace 8"/>
            <p:cNvSpPr/>
            <p:nvPr/>
          </p:nvSpPr>
          <p:spPr>
            <a:xfrm>
              <a:off x="2627784" y="3501008"/>
              <a:ext cx="219609" cy="151216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30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Inspector is project-based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184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98" y="2132856"/>
            <a:ext cx="7766206" cy="422349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395800" y="3068960"/>
            <a:ext cx="3642673" cy="1564123"/>
            <a:chOff x="3605452" y="3068960"/>
            <a:chExt cx="3642673" cy="1564123"/>
          </a:xfrm>
        </p:grpSpPr>
        <p:sp>
          <p:nvSpPr>
            <p:cNvPr id="6" name="Rounded Rectangle 5"/>
            <p:cNvSpPr/>
            <p:nvPr/>
          </p:nvSpPr>
          <p:spPr>
            <a:xfrm>
              <a:off x="3605452" y="4417059"/>
              <a:ext cx="936104" cy="21602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20510" y="3068960"/>
              <a:ext cx="252761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create new project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2"/>
              <a:endCxn id="6" idx="0"/>
            </p:cNvCxnSpPr>
            <p:nvPr/>
          </p:nvCxnSpPr>
          <p:spPr>
            <a:xfrm flipH="1">
              <a:off x="4073504" y="3530625"/>
              <a:ext cx="1910814" cy="886434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6" y="4811522"/>
            <a:ext cx="4320133" cy="186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1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target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24590"/>
            <a:ext cx="6973019" cy="549960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669550" y="2060848"/>
            <a:ext cx="5328592" cy="2880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1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analysis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96752"/>
            <a:ext cx="7672146" cy="532859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004048" y="4021690"/>
            <a:ext cx="3123236" cy="648072"/>
            <a:chOff x="5004048" y="4005064"/>
            <a:chExt cx="3123236" cy="648072"/>
          </a:xfrm>
        </p:grpSpPr>
        <p:sp>
          <p:nvSpPr>
            <p:cNvPr id="5" name="Right Brace 4"/>
            <p:cNvSpPr/>
            <p:nvPr/>
          </p:nvSpPr>
          <p:spPr>
            <a:xfrm>
              <a:off x="5004048" y="4077072"/>
              <a:ext cx="72008" cy="576064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076056" y="4005064"/>
              <a:ext cx="3051228" cy="400110"/>
              <a:chOff x="4285708" y="4005064"/>
              <a:chExt cx="3051228" cy="40011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789764" y="4005064"/>
                <a:ext cx="2547172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increased from default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  <a:endCxn id="5" idx="1"/>
              </p:cNvCxnSpPr>
              <p:nvPr/>
            </p:nvCxnSpPr>
            <p:spPr>
              <a:xfrm flipH="1">
                <a:off x="4285708" y="4205119"/>
                <a:ext cx="504056" cy="159985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15"/>
          <p:cNvGrpSpPr/>
          <p:nvPr/>
        </p:nvGrpSpPr>
        <p:grpSpPr>
          <a:xfrm>
            <a:off x="2051720" y="1844824"/>
            <a:ext cx="5040560" cy="1080120"/>
            <a:chOff x="2051720" y="1844824"/>
            <a:chExt cx="5040560" cy="1080120"/>
          </a:xfrm>
        </p:grpSpPr>
        <p:sp>
          <p:nvSpPr>
            <p:cNvPr id="14" name="Rounded Rectangle 13"/>
            <p:cNvSpPr/>
            <p:nvPr/>
          </p:nvSpPr>
          <p:spPr>
            <a:xfrm>
              <a:off x="2051720" y="1844824"/>
              <a:ext cx="1512168" cy="108012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580112" y="1844824"/>
              <a:ext cx="1512168" cy="108012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61729" y="2539644"/>
            <a:ext cx="1806914" cy="1054962"/>
            <a:chOff x="4811805" y="1518849"/>
            <a:chExt cx="1806914" cy="1054962"/>
          </a:xfrm>
        </p:grpSpPr>
        <p:sp>
          <p:nvSpPr>
            <p:cNvPr id="18" name="Rounded Rectangle 17"/>
            <p:cNvSpPr/>
            <p:nvPr/>
          </p:nvSpPr>
          <p:spPr>
            <a:xfrm>
              <a:off x="4984673" y="1518849"/>
              <a:ext cx="163404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11805" y="2173701"/>
              <a:ext cx="1522404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analysis type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0"/>
              <a:endCxn id="18" idx="2"/>
            </p:cNvCxnSpPr>
            <p:nvPr/>
          </p:nvCxnSpPr>
          <p:spPr>
            <a:xfrm flipV="1">
              <a:off x="5573007" y="1878889"/>
              <a:ext cx="228689" cy="29481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159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187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80" y="1484784"/>
            <a:ext cx="8532440" cy="440870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07504" y="5301208"/>
            <a:ext cx="2092952" cy="1180389"/>
            <a:chOff x="4485337" y="1518669"/>
            <a:chExt cx="2092952" cy="1180389"/>
          </a:xfrm>
        </p:grpSpPr>
        <p:sp>
          <p:nvSpPr>
            <p:cNvPr id="6" name="Rounded Rectangle 5"/>
            <p:cNvSpPr/>
            <p:nvPr/>
          </p:nvSpPr>
          <p:spPr>
            <a:xfrm>
              <a:off x="5853489" y="1518669"/>
              <a:ext cx="724800" cy="216204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85337" y="2298948"/>
              <a:ext cx="170957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pi_sum</a:t>
              </a:r>
              <a:r>
                <a:rPr lang="en-US" sz="2000" dirty="0" smtClean="0"/>
                <a:t> write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  <a:endCxn id="6" idx="2"/>
            </p:cNvCxnSpPr>
            <p:nvPr/>
          </p:nvCxnSpPr>
          <p:spPr>
            <a:xfrm flipV="1">
              <a:off x="5340123" y="1734873"/>
              <a:ext cx="875766" cy="564075"/>
            </a:xfrm>
            <a:prstGeom prst="straightConnector1">
              <a:avLst/>
            </a:prstGeom>
            <a:ln w="15875">
              <a:solidFill>
                <a:schemeClr val="accent3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246060" y="4296898"/>
            <a:ext cx="2236145" cy="2184699"/>
            <a:chOff x="-490244" y="4296898"/>
            <a:chExt cx="2236145" cy="2184699"/>
          </a:xfrm>
        </p:grpSpPr>
        <p:sp>
          <p:nvSpPr>
            <p:cNvPr id="25" name="TextBox 24"/>
            <p:cNvSpPr txBox="1"/>
            <p:nvPr/>
          </p:nvSpPr>
          <p:spPr>
            <a:xfrm>
              <a:off x="107504" y="6081487"/>
              <a:ext cx="163839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pi_sum</a:t>
              </a:r>
              <a:r>
                <a:rPr lang="en-US" sz="2000" dirty="0" smtClean="0"/>
                <a:t> read</a:t>
              </a:r>
              <a:endParaRPr lang="en-US" sz="2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-490244" y="4296898"/>
              <a:ext cx="597748" cy="216204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5" idx="0"/>
              <a:endCxn id="22" idx="2"/>
            </p:cNvCxnSpPr>
            <p:nvPr/>
          </p:nvCxnSpPr>
          <p:spPr>
            <a:xfrm flipH="1" flipV="1">
              <a:off x="-191370" y="4513102"/>
              <a:ext cx="1118073" cy="1568385"/>
            </a:xfrm>
            <a:prstGeom prst="straightConnector1">
              <a:avLst/>
            </a:prstGeom>
            <a:ln w="15875">
              <a:solidFill>
                <a:schemeClr val="accent3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219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188</a:t>
            </a:fld>
            <a:endParaRPr lang="nl-BE"/>
          </a:p>
        </p:txBody>
      </p:sp>
      <p:grpSp>
        <p:nvGrpSpPr>
          <p:cNvPr id="40" name="Group 39"/>
          <p:cNvGrpSpPr/>
          <p:nvPr/>
        </p:nvGrpSpPr>
        <p:grpSpPr>
          <a:xfrm>
            <a:off x="1394469" y="2231286"/>
            <a:ext cx="1535534" cy="450706"/>
            <a:chOff x="1394469" y="2231286"/>
            <a:chExt cx="1535534" cy="450706"/>
          </a:xfrm>
        </p:grpSpPr>
        <p:sp>
          <p:nvSpPr>
            <p:cNvPr id="8" name="TextBox 7"/>
            <p:cNvSpPr txBox="1"/>
            <p:nvPr/>
          </p:nvSpPr>
          <p:spPr>
            <a:xfrm>
              <a:off x="2628317" y="2312660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394469" y="2231286"/>
              <a:ext cx="1233848" cy="266040"/>
              <a:chOff x="1394469" y="2231286"/>
              <a:chExt cx="1233848" cy="266040"/>
            </a:xfrm>
          </p:grpSpPr>
          <p:cxnSp>
            <p:nvCxnSpPr>
              <p:cNvPr id="13" name="Straight Arrow Connector 12"/>
              <p:cNvCxnSpPr>
                <a:stCxn id="7" idx="3"/>
                <a:endCxn id="8" idx="1"/>
              </p:cNvCxnSpPr>
              <p:nvPr/>
            </p:nvCxnSpPr>
            <p:spPr>
              <a:xfrm>
                <a:off x="1394469" y="2389530"/>
                <a:ext cx="1233848" cy="1077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907704" y="2231286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1394469" y="2774282"/>
            <a:ext cx="3454474" cy="474019"/>
            <a:chOff x="1394469" y="2774282"/>
            <a:chExt cx="3454474" cy="474019"/>
          </a:xfrm>
        </p:grpSpPr>
        <p:sp>
          <p:nvSpPr>
            <p:cNvPr id="10" name="TextBox 9"/>
            <p:cNvSpPr txBox="1"/>
            <p:nvPr/>
          </p:nvSpPr>
          <p:spPr>
            <a:xfrm>
              <a:off x="4547257" y="2878969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1394469" y="2774282"/>
              <a:ext cx="3152788" cy="289353"/>
              <a:chOff x="1394469" y="2774282"/>
              <a:chExt cx="3152788" cy="289353"/>
            </a:xfrm>
          </p:grpSpPr>
          <p:cxnSp>
            <p:nvCxnSpPr>
              <p:cNvPr id="14" name="Straight Arrow Connector 13"/>
              <p:cNvCxnSpPr>
                <a:stCxn id="9" idx="3"/>
                <a:endCxn id="10" idx="1"/>
              </p:cNvCxnSpPr>
              <p:nvPr/>
            </p:nvCxnSpPr>
            <p:spPr>
              <a:xfrm>
                <a:off x="1394469" y="2901147"/>
                <a:ext cx="3152788" cy="1624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3026470" y="2774282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1092783" y="2297497"/>
            <a:ext cx="2371002" cy="788316"/>
            <a:chOff x="1092783" y="2297497"/>
            <a:chExt cx="2371002" cy="788316"/>
          </a:xfrm>
        </p:grpSpPr>
        <p:sp>
          <p:nvSpPr>
            <p:cNvPr id="9" name="TextBox 8"/>
            <p:cNvSpPr txBox="1"/>
            <p:nvPr/>
          </p:nvSpPr>
          <p:spPr>
            <a:xfrm>
              <a:off x="1092783" y="2716481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394469" y="2497326"/>
              <a:ext cx="1233848" cy="403821"/>
              <a:chOff x="1394469" y="2497326"/>
              <a:chExt cx="1233848" cy="403821"/>
            </a:xfrm>
          </p:grpSpPr>
          <p:cxnSp>
            <p:nvCxnSpPr>
              <p:cNvPr id="20" name="Straight Arrow Connector 19"/>
              <p:cNvCxnSpPr>
                <a:stCxn id="8" idx="1"/>
                <a:endCxn id="9" idx="3"/>
              </p:cNvCxnSpPr>
              <p:nvPr/>
            </p:nvCxnSpPr>
            <p:spPr>
              <a:xfrm flipH="1">
                <a:off x="1394469" y="2497326"/>
                <a:ext cx="1233848" cy="4038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1979712" y="2591326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2993785" y="229749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092783" y="2879435"/>
            <a:ext cx="4309257" cy="717995"/>
            <a:chOff x="1092783" y="2879435"/>
            <a:chExt cx="4309257" cy="717995"/>
          </a:xfrm>
        </p:grpSpPr>
        <p:sp>
          <p:nvSpPr>
            <p:cNvPr id="11" name="TextBox 10"/>
            <p:cNvSpPr txBox="1"/>
            <p:nvPr/>
          </p:nvSpPr>
          <p:spPr>
            <a:xfrm>
              <a:off x="1092783" y="322809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394469" y="3063635"/>
              <a:ext cx="3152788" cy="349129"/>
              <a:chOff x="1394469" y="3063635"/>
              <a:chExt cx="3152788" cy="349129"/>
            </a:xfrm>
          </p:grpSpPr>
          <p:cxnSp>
            <p:nvCxnSpPr>
              <p:cNvPr id="17" name="Straight Arrow Connector 16"/>
              <p:cNvCxnSpPr>
                <a:stCxn id="10" idx="1"/>
                <a:endCxn id="11" idx="3"/>
              </p:cNvCxnSpPr>
              <p:nvPr/>
            </p:nvCxnSpPr>
            <p:spPr>
              <a:xfrm flipH="1">
                <a:off x="1394469" y="3063635"/>
                <a:ext cx="3152788" cy="3491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2143889" y="3080727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4932040" y="2879435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04006" y="1641362"/>
            <a:ext cx="5165551" cy="2075670"/>
            <a:chOff x="404006" y="1641362"/>
            <a:chExt cx="5165551" cy="207567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772816"/>
              <a:ext cx="976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07704" y="1772816"/>
              <a:ext cx="1742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register thread 0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26644" y="1772816"/>
              <a:ext cx="1742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register thread 1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92783" y="2204864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04006" y="2094309"/>
              <a:ext cx="369332" cy="1569320"/>
              <a:chOff x="404006" y="2094309"/>
              <a:chExt cx="369332" cy="1569320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>
                <a:off x="755576" y="2094309"/>
                <a:ext cx="0" cy="15693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 rot="16200000">
                <a:off x="281536" y="2696665"/>
                <a:ext cx="614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time</a:t>
                </a:r>
                <a:endParaRPr lang="en-US" dirty="0"/>
              </a:p>
            </p:txBody>
          </p:sp>
        </p:grpSp>
        <p:cxnSp>
          <p:nvCxnSpPr>
            <p:cNvPr id="38" name="Straight Connector 37"/>
            <p:cNvCxnSpPr/>
            <p:nvPr/>
          </p:nvCxnSpPr>
          <p:spPr>
            <a:xfrm>
              <a:off x="3779912" y="1700808"/>
              <a:ext cx="0" cy="2016224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813051" y="1641362"/>
              <a:ext cx="0" cy="2016224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1394469" y="4550080"/>
            <a:ext cx="1535534" cy="450706"/>
            <a:chOff x="1394469" y="2231286"/>
            <a:chExt cx="1535534" cy="450706"/>
          </a:xfrm>
        </p:grpSpPr>
        <p:grpSp>
          <p:nvGrpSpPr>
            <p:cNvPr id="54" name="Group 53"/>
            <p:cNvGrpSpPr/>
            <p:nvPr/>
          </p:nvGrpSpPr>
          <p:grpSpPr>
            <a:xfrm>
              <a:off x="1394469" y="2231286"/>
              <a:ext cx="1233848" cy="266040"/>
              <a:chOff x="1394469" y="2231286"/>
              <a:chExt cx="1233848" cy="266040"/>
            </a:xfrm>
          </p:grpSpPr>
          <p:cxnSp>
            <p:nvCxnSpPr>
              <p:cNvPr id="55" name="Straight Arrow Connector 54"/>
              <p:cNvCxnSpPr>
                <a:stCxn id="48" idx="3"/>
                <a:endCxn id="53" idx="1"/>
              </p:cNvCxnSpPr>
              <p:nvPr/>
            </p:nvCxnSpPr>
            <p:spPr>
              <a:xfrm>
                <a:off x="1394469" y="2389530"/>
                <a:ext cx="1233848" cy="1077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1907704" y="2231286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2628317" y="2312660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394469" y="4708324"/>
            <a:ext cx="3454474" cy="858771"/>
            <a:chOff x="1394469" y="2389530"/>
            <a:chExt cx="3454474" cy="858771"/>
          </a:xfrm>
        </p:grpSpPr>
        <p:sp>
          <p:nvSpPr>
            <p:cNvPr id="58" name="TextBox 57"/>
            <p:cNvSpPr txBox="1"/>
            <p:nvPr/>
          </p:nvSpPr>
          <p:spPr>
            <a:xfrm>
              <a:off x="4547257" y="2878969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1394469" y="2389530"/>
              <a:ext cx="3152788" cy="674105"/>
              <a:chOff x="1394469" y="2389530"/>
              <a:chExt cx="3152788" cy="674105"/>
            </a:xfrm>
          </p:grpSpPr>
          <p:cxnSp>
            <p:nvCxnSpPr>
              <p:cNvPr id="60" name="Straight Arrow Connector 59"/>
              <p:cNvCxnSpPr>
                <a:stCxn id="48" idx="3"/>
                <a:endCxn id="58" idx="1"/>
              </p:cNvCxnSpPr>
              <p:nvPr/>
            </p:nvCxnSpPr>
            <p:spPr>
              <a:xfrm>
                <a:off x="1394469" y="2389530"/>
                <a:ext cx="3152788" cy="6741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3026470" y="2774282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1092783" y="4616291"/>
            <a:ext cx="2371002" cy="788316"/>
            <a:chOff x="1092783" y="2297497"/>
            <a:chExt cx="2371002" cy="788316"/>
          </a:xfrm>
        </p:grpSpPr>
        <p:sp>
          <p:nvSpPr>
            <p:cNvPr id="63" name="TextBox 62"/>
            <p:cNvSpPr txBox="1"/>
            <p:nvPr/>
          </p:nvSpPr>
          <p:spPr>
            <a:xfrm>
              <a:off x="1092783" y="2716481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1394469" y="2497326"/>
              <a:ext cx="1233848" cy="403821"/>
              <a:chOff x="1394469" y="2497326"/>
              <a:chExt cx="1233848" cy="403821"/>
            </a:xfrm>
          </p:grpSpPr>
          <p:cxnSp>
            <p:nvCxnSpPr>
              <p:cNvPr id="66" name="Straight Arrow Connector 65"/>
              <p:cNvCxnSpPr>
                <a:stCxn id="53" idx="1"/>
                <a:endCxn id="63" idx="3"/>
              </p:cNvCxnSpPr>
              <p:nvPr/>
            </p:nvCxnSpPr>
            <p:spPr>
              <a:xfrm flipH="1">
                <a:off x="1394469" y="2497326"/>
                <a:ext cx="1233848" cy="4038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1871643" y="2632891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993785" y="229749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092783" y="5198229"/>
            <a:ext cx="4309257" cy="717995"/>
            <a:chOff x="1092783" y="2879435"/>
            <a:chExt cx="4309257" cy="717995"/>
          </a:xfrm>
        </p:grpSpPr>
        <p:sp>
          <p:nvSpPr>
            <p:cNvPr id="69" name="TextBox 68"/>
            <p:cNvSpPr txBox="1"/>
            <p:nvPr/>
          </p:nvSpPr>
          <p:spPr>
            <a:xfrm>
              <a:off x="1092783" y="322809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1394469" y="3063635"/>
              <a:ext cx="3152788" cy="349129"/>
              <a:chOff x="1394469" y="3063635"/>
              <a:chExt cx="3152788" cy="349129"/>
            </a:xfrm>
          </p:grpSpPr>
          <p:cxnSp>
            <p:nvCxnSpPr>
              <p:cNvPr id="72" name="Straight Arrow Connector 71"/>
              <p:cNvCxnSpPr>
                <a:stCxn id="58" idx="1"/>
                <a:endCxn id="69" idx="3"/>
              </p:cNvCxnSpPr>
              <p:nvPr/>
            </p:nvCxnSpPr>
            <p:spPr>
              <a:xfrm flipH="1">
                <a:off x="1394469" y="3063635"/>
                <a:ext cx="3152788" cy="3491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2143889" y="3080727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4932040" y="2879435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404006" y="3960156"/>
            <a:ext cx="5165551" cy="2075670"/>
            <a:chOff x="404006" y="3960156"/>
            <a:chExt cx="5165551" cy="2075670"/>
          </a:xfrm>
        </p:grpSpPr>
        <p:sp>
          <p:nvSpPr>
            <p:cNvPr id="48" name="TextBox 47"/>
            <p:cNvSpPr txBox="1"/>
            <p:nvPr/>
          </p:nvSpPr>
          <p:spPr>
            <a:xfrm>
              <a:off x="1092783" y="452365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404006" y="3960156"/>
              <a:ext cx="5165551" cy="2075670"/>
              <a:chOff x="404006" y="3960156"/>
              <a:chExt cx="5165551" cy="2075670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755576" y="4091610"/>
                <a:ext cx="976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memory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907704" y="4091610"/>
                <a:ext cx="1742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register thread 0</a:t>
                </a:r>
                <a:endParaRPr 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826644" y="4091610"/>
                <a:ext cx="1742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register thread 1</a:t>
                </a:r>
                <a:endParaRPr lang="en-US" dirty="0"/>
              </a:p>
            </p:txBody>
          </p:sp>
          <p:grpSp>
            <p:nvGrpSpPr>
              <p:cNvPr id="49" name="Group 48"/>
              <p:cNvGrpSpPr/>
              <p:nvPr/>
            </p:nvGrpSpPr>
            <p:grpSpPr>
              <a:xfrm>
                <a:off x="404006" y="4413103"/>
                <a:ext cx="369332" cy="1569320"/>
                <a:chOff x="404006" y="2094309"/>
                <a:chExt cx="369332" cy="1569320"/>
              </a:xfrm>
            </p:grpSpPr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755576" y="2094309"/>
                  <a:ext cx="0" cy="156932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TextBox 50"/>
                <p:cNvSpPr txBox="1"/>
                <p:nvPr/>
              </p:nvSpPr>
              <p:spPr>
                <a:xfrm rot="16200000">
                  <a:off x="281536" y="2696665"/>
                  <a:ext cx="6142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time</a:t>
                  </a:r>
                  <a:endParaRPr lang="en-US" dirty="0"/>
                </a:p>
              </p:txBody>
            </p:sp>
          </p:grpSp>
          <p:cxnSp>
            <p:nvCxnSpPr>
              <p:cNvPr id="74" name="Straight Connector 73"/>
              <p:cNvCxnSpPr/>
              <p:nvPr/>
            </p:nvCxnSpPr>
            <p:spPr>
              <a:xfrm>
                <a:off x="3779912" y="4019602"/>
                <a:ext cx="0" cy="201622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1813051" y="3960156"/>
                <a:ext cx="0" cy="201622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122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4" t="9216" r="20072" b="52299"/>
          <a:stretch/>
        </p:blipFill>
        <p:spPr bwMode="auto">
          <a:xfrm>
            <a:off x="5508104" y="1988840"/>
            <a:ext cx="115212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1" t="52077" r="37366" b="15359"/>
          <a:stretch/>
        </p:blipFill>
        <p:spPr bwMode="auto">
          <a:xfrm>
            <a:off x="5581092" y="4231858"/>
            <a:ext cx="648072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6228184" y="2924944"/>
            <a:ext cx="27717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correctness depends</a:t>
            </a:r>
          </a:p>
          <a:p>
            <a:pPr algn="ctr"/>
            <a:r>
              <a:rPr lang="en-US" sz="2400" dirty="0"/>
              <a:t>on execution order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591150" y="3722766"/>
            <a:ext cx="19663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=</a:t>
            </a:r>
          </a:p>
          <a:p>
            <a:pPr algn="ctr"/>
            <a:r>
              <a:rPr lang="en-US" sz="2400" dirty="0" smtClean="0"/>
              <a:t>race condition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49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90" grpId="0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mystery of the vanishing bug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85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Unused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Code commented out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hard to read</a:t>
            </a:r>
            <a:br>
              <a:rPr lang="en-US" dirty="0" smtClean="0"/>
            </a:br>
            <a:r>
              <a:rPr lang="en-US" dirty="0" smtClean="0"/>
              <a:t>                                     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modify/remove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r>
              <a:rPr lang="en-US" dirty="0" smtClean="0"/>
              <a:t>Unused code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tested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</a:t>
            </a:r>
            <a:r>
              <a:rPr lang="en-US" dirty="0" smtClean="0"/>
              <a:t>updated</a:t>
            </a:r>
            <a:br>
              <a:rPr lang="en-US" dirty="0" smtClean="0"/>
            </a:br>
            <a:r>
              <a:rPr lang="en-US" dirty="0" smtClean="0"/>
              <a:t>                                              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pPr lvl="1"/>
            <a:r>
              <a:rPr lang="en-US" dirty="0" smtClean="0"/>
              <a:t>functions, methods, classes, unused code paths</a:t>
            </a:r>
          </a:p>
          <a:p>
            <a:r>
              <a:rPr lang="en-US" dirty="0" smtClean="0"/>
              <a:t>Use code coverage tool to detect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648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 thy stuff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Crucial to understand</a:t>
            </a:r>
          </a:p>
          <a:p>
            <a:pPr lvl="1"/>
            <a:r>
              <a:rPr lang="en-US" dirty="0" smtClean="0"/>
              <a:t>hardware architecture</a:t>
            </a:r>
          </a:p>
          <a:p>
            <a:pPr lvl="1"/>
            <a:r>
              <a:rPr lang="en-US" dirty="0" smtClean="0"/>
              <a:t>compiler behavior</a:t>
            </a:r>
          </a:p>
          <a:p>
            <a:pPr lvl="1"/>
            <a:r>
              <a:rPr lang="en-US" dirty="0" smtClean="0"/>
              <a:t>programming language semantics</a:t>
            </a:r>
          </a:p>
          <a:p>
            <a:r>
              <a:rPr lang="en-US" dirty="0" smtClean="0"/>
              <a:t>Subtle interplay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"weird"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955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191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1187624" y="1624836"/>
            <a:ext cx="6603090" cy="4770537"/>
            <a:chOff x="755576" y="1655004"/>
            <a:chExt cx="6603090" cy="4770537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603090" cy="47705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N 8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main(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old_val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15;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42;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b, a[N];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long shift = &amp;b - &amp;(a[0]);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b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old_val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("b = %d\n", b);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a[shift]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("setting a[%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 = %d\n", shift,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("a[%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%d\n", shift, a[shift]);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("b = %d\n", b);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EXIT_SUCCESS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70383" y="6117764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array_bounds.c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 rot="20152617">
            <a:off x="5200632" y="2754700"/>
            <a:ext cx="352038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Written to be buggy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4276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192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1763688" y="2405999"/>
            <a:ext cx="4917326" cy="419976"/>
            <a:chOff x="4182969" y="3455188"/>
            <a:chExt cx="4917326" cy="419976"/>
          </a:xfrm>
        </p:grpSpPr>
        <p:sp>
          <p:nvSpPr>
            <p:cNvPr id="7" name="Rectangle 6"/>
            <p:cNvSpPr/>
            <p:nvPr/>
          </p:nvSpPr>
          <p:spPr>
            <a:xfrm>
              <a:off x="4182969" y="3497122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20537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a[0]</a:t>
              </a:r>
              <a:endParaRPr lang="en-US" baseline="-25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21925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a[1]</a:t>
              </a:r>
              <a:endParaRPr lang="en-US" baseline="-25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46367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a[7]</a:t>
              </a:r>
              <a:endParaRPr lang="en-US" baseline="-25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45469" y="350543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386323" y="3486731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983169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559233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831041" y="3496023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196914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783369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389877" y="349712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182969" y="3496023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203751" y="3866454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8592133" y="345518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26985" y="345518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00902" y="350583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a[6]</a:t>
              </a:r>
              <a:endParaRPr lang="en-US" baseline="-2500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697016" y="240599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426368" y="206711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a[8]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1652108" y="3425833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13374" y="3425833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13374" y="3992843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*(a +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13374" y="4559853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13374" y="5126864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[a]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79435" y="4110129"/>
            <a:ext cx="274677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assignment to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a[8]</a:t>
            </a:r>
          </a:p>
          <a:p>
            <a:r>
              <a:rPr lang="en-US" sz="2400" dirty="0" smtClean="0"/>
              <a:t>modifies value of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15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1" grpId="0"/>
      <p:bldP spid="32" grpId="0"/>
      <p:bldP spid="33" grpId="0"/>
      <p:bldP spid="34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be or not to be…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you see it…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and now you don't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193</a:t>
            </a:fld>
            <a:endParaRPr lang="nl-BE"/>
          </a:p>
        </p:txBody>
      </p:sp>
      <p:sp>
        <p:nvSpPr>
          <p:cNvPr id="4" name="Rectangle 3"/>
          <p:cNvSpPr/>
          <p:nvPr/>
        </p:nvSpPr>
        <p:spPr>
          <a:xfrm>
            <a:off x="1232018" y="2141169"/>
            <a:ext cx="4995186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–O1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array_bounds.c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setting a[8] = 42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a[8] = 42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42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32018" y="4486931"/>
            <a:ext cx="4995186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–O2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array_bounds.c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setting a[8] = 42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a[8] = 42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15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4" t="9216" r="20072" b="52299"/>
          <a:stretch/>
        </p:blipFill>
        <p:spPr bwMode="auto">
          <a:xfrm>
            <a:off x="6444208" y="2217446"/>
            <a:ext cx="115212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1" t="52077" r="37366" b="15359"/>
          <a:stretch/>
        </p:blipFill>
        <p:spPr bwMode="auto">
          <a:xfrm>
            <a:off x="6520849" y="4653136"/>
            <a:ext cx="648072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9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5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Aggressive optimization (Intel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 array stored in RAM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/>
              <a:t> stored only in CPU register for immediate reuse</a:t>
            </a:r>
          </a:p>
          <a:p>
            <a:pPr lvl="1"/>
            <a:r>
              <a:rPr lang="en-US" dirty="0" smtClean="0"/>
              <a:t>update of memory location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a[8]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no effect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Looking at assembly code may help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830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imbalance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MPI 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MPE2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Inspector</a:t>
            </a:r>
          </a:p>
          <a:p>
            <a:pPr lvl="2"/>
            <a:r>
              <a:rPr lang="en-US" dirty="0" smtClean="0"/>
              <a:t>Detects race conditions</a:t>
            </a:r>
          </a:p>
          <a:p>
            <a:pPr lvl="2"/>
            <a:r>
              <a:rPr lang="en-US" dirty="0" smtClean="0"/>
              <a:t>Detects memory leaks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Program languages have own style</a:t>
            </a:r>
          </a:p>
          <a:p>
            <a:r>
              <a:rPr lang="en-US" dirty="0" smtClean="0"/>
              <a:t>Respect that style!</a:t>
            </a:r>
          </a:p>
          <a:p>
            <a:pPr lvl="1"/>
            <a:r>
              <a:rPr lang="en-US" dirty="0" smtClean="0"/>
              <a:t>when, e.g., writing Python, don't write C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don't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</a:t>
            </a:r>
          </a:p>
          <a:p>
            <a:endParaRPr lang="en-US" dirty="0" smtClean="0"/>
          </a:p>
          <a:p>
            <a:r>
              <a:rPr lang="en-US" dirty="0" smtClean="0"/>
              <a:t>Be careful when switching programming languages</a:t>
            </a:r>
          </a:p>
          <a:p>
            <a:pPr lvl="1"/>
            <a:r>
              <a:rPr lang="en-US" dirty="0" smtClean="0"/>
              <a:t>semantics may subtly differ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6678" y="3257232"/>
            <a:ext cx="584378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6678" y="4127674"/>
            <a:ext cx="5836854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data: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art of debugging with </a:t>
            </a:r>
            <a:r>
              <a:rPr lang="en-US" i="1" dirty="0" err="1" smtClean="0"/>
              <a:t>gdb</a:t>
            </a:r>
            <a:r>
              <a:rPr lang="en-US" i="1" dirty="0" smtClean="0"/>
              <a:t>, </a:t>
            </a:r>
            <a:r>
              <a:rPr lang="en-US" i="1" dirty="0" err="1" smtClean="0"/>
              <a:t>ddd</a:t>
            </a:r>
            <a:r>
              <a:rPr lang="en-US" i="1" dirty="0" smtClean="0"/>
              <a:t>, and Eclipse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Norman </a:t>
            </a:r>
            <a:r>
              <a:rPr lang="en-US" dirty="0" err="1" smtClean="0"/>
              <a:t>Matloff</a:t>
            </a:r>
            <a:r>
              <a:rPr lang="en-US" dirty="0" smtClean="0"/>
              <a:t> &amp; Peter Jay </a:t>
            </a:r>
            <a:r>
              <a:rPr lang="en-US" dirty="0" err="1" smtClean="0"/>
              <a:t>Salzman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Starch Press, 2008</a:t>
            </a:r>
          </a:p>
          <a:p>
            <a:r>
              <a:rPr lang="en-US" i="1" dirty="0" smtClean="0"/>
              <a:t>Effective debugging: 66 specific ways to debug software and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Diomidis</a:t>
            </a:r>
            <a:r>
              <a:rPr lang="en-US" dirty="0" smtClean="0"/>
              <a:t> </a:t>
            </a:r>
            <a:r>
              <a:rPr lang="en-US" dirty="0" err="1" smtClean="0"/>
              <a:t>Spinellis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2010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637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Not-invented-here syndrome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reinvent the wheel</a:t>
            </a:r>
          </a:p>
          <a:p>
            <a:r>
              <a:rPr lang="en-US" dirty="0" smtClean="0"/>
              <a:t>Use standard libraries</a:t>
            </a:r>
          </a:p>
          <a:p>
            <a:pPr lvl="1"/>
            <a:r>
              <a:rPr lang="en-US" dirty="0"/>
              <a:t>Data structures/algorithms</a:t>
            </a:r>
          </a:p>
          <a:p>
            <a:pPr lvl="2"/>
            <a:r>
              <a:rPr lang="en-US" dirty="0"/>
              <a:t>C++: STL</a:t>
            </a:r>
          </a:p>
          <a:p>
            <a:pPr lvl="2"/>
            <a:r>
              <a:rPr lang="en-US" dirty="0"/>
              <a:t>Python: standard library</a:t>
            </a:r>
          </a:p>
          <a:p>
            <a:pPr lvl="1"/>
            <a:r>
              <a:rPr lang="en-US" dirty="0" smtClean="0"/>
              <a:t>Linear algebra: BLAS,LAPACK</a:t>
            </a:r>
          </a:p>
          <a:p>
            <a:pPr lvl="1"/>
            <a:r>
              <a:rPr lang="en-US" dirty="0" smtClean="0"/>
              <a:t>Communication: MPI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</a:t>
            </a:fld>
            <a:endParaRPr lang="nl-BE"/>
          </a:p>
        </p:txBody>
      </p:sp>
      <p:pic>
        <p:nvPicPr>
          <p:cNvPr id="2050" name="Picture 2" descr="Image result for don't reinvent the whe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00200"/>
            <a:ext cx="2202681" cy="1691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5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 smtClean="0"/>
              <a:t>Clean code: a handbook of agile software </a:t>
            </a:r>
            <a:r>
              <a:rPr lang="en-US" i="1" dirty="0" err="1" smtClean="0"/>
              <a:t>craftmanship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Robert C. Martin</a:t>
            </a:r>
            <a:br>
              <a:rPr lang="en-US" dirty="0" smtClean="0"/>
            </a:br>
            <a:r>
              <a:rPr lang="en-US" dirty="0" smtClean="0"/>
              <a:t>Prentice Hall, 2008</a:t>
            </a:r>
          </a:p>
          <a:p>
            <a:r>
              <a:rPr lang="en-US" i="1" dirty="0" smtClean="0"/>
              <a:t>Design patterns: elements of reusable object-oriented software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Erich Gamma, Richard Helm, Ralph Johnson, John </a:t>
            </a:r>
            <a:r>
              <a:rPr lang="en-US" dirty="0" err="1" smtClean="0"/>
              <a:t>Vlissides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1994</a:t>
            </a:r>
          </a:p>
          <a:p>
            <a:r>
              <a:rPr lang="en-US" i="1" dirty="0" smtClean="0"/>
              <a:t>Refactoring: improving the design of existing code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Martin Fowler</a:t>
            </a:r>
            <a:br>
              <a:rPr lang="en-US" dirty="0" smtClean="0"/>
            </a:br>
            <a:r>
              <a:rPr lang="en-US" dirty="0" smtClean="0"/>
              <a:t>Addison-Wesley, 1999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006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055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if you had to think about it, comment</a:t>
            </a:r>
          </a:p>
          <a:p>
            <a:pPr lvl="1"/>
            <a:r>
              <a:rPr lang="en-US" dirty="0" smtClean="0"/>
              <a:t>never a substitute for clear code!</a:t>
            </a:r>
          </a:p>
          <a:p>
            <a:r>
              <a:rPr lang="en-US" dirty="0" smtClean="0"/>
              <a:t>Comments as to-do lists</a:t>
            </a:r>
          </a:p>
          <a:p>
            <a:pPr lvl="1"/>
            <a:r>
              <a:rPr lang="en-US" dirty="0" smtClean="0"/>
              <a:t>follow convention, editors support that,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TODO: implement check */</a:t>
            </a:r>
          </a:p>
          <a:p>
            <a:pPr lvl="1"/>
            <a:r>
              <a:rPr lang="en-US" dirty="0" smtClean="0"/>
              <a:t>better: issue in version control system</a:t>
            </a:r>
          </a:p>
          <a:p>
            <a:r>
              <a:rPr lang="en-US" dirty="0" smtClean="0"/>
              <a:t>Inaccurate comments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waste of time + bugs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comments up to date!</a:t>
            </a:r>
          </a:p>
          <a:p>
            <a:r>
              <a:rPr lang="en-US" dirty="0" smtClean="0"/>
              <a:t>Comments </a:t>
            </a:r>
            <a:r>
              <a:rPr lang="en-US" dirty="0" smtClean="0">
                <a:sym typeface="Symbol" panose="05050102010706020507" pitchFamily="18" charset="2"/>
              </a:rPr>
              <a:t></a:t>
            </a:r>
            <a:r>
              <a:rPr lang="en-US" dirty="0" smtClean="0"/>
              <a:t> 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98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Things to document</a:t>
            </a:r>
          </a:p>
          <a:p>
            <a:pPr lvl="1"/>
            <a:r>
              <a:rPr lang="en-US" dirty="0" smtClean="0"/>
              <a:t>Application Programming Interface (API)</a:t>
            </a:r>
          </a:p>
          <a:p>
            <a:pPr lvl="2"/>
            <a:r>
              <a:rPr lang="en-US" dirty="0" smtClean="0"/>
              <a:t>modules: content, overall functionality</a:t>
            </a:r>
          </a:p>
          <a:p>
            <a:pPr lvl="2"/>
            <a:r>
              <a:rPr lang="en-US" dirty="0" smtClean="0"/>
              <a:t>classes/user defined types</a:t>
            </a:r>
          </a:p>
          <a:p>
            <a:pPr lvl="2"/>
            <a:r>
              <a:rPr lang="en-US" dirty="0" smtClean="0"/>
              <a:t>methods/functions</a:t>
            </a:r>
          </a:p>
          <a:p>
            <a:pPr lvl="2"/>
            <a:r>
              <a:rPr lang="en-US" dirty="0" smtClean="0"/>
              <a:t>constants: semantics, units</a:t>
            </a:r>
          </a:p>
          <a:p>
            <a:pPr lvl="1"/>
            <a:r>
              <a:rPr lang="en-US" dirty="0"/>
              <a:t>user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API for (almost) any language: </a:t>
            </a:r>
            <a:r>
              <a:rPr lang="en-US" dirty="0" err="1" smtClean="0"/>
              <a:t>doxygen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http://www.stack.nl/~dimitri/doxygen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For Python API in addition: </a:t>
            </a:r>
            <a:r>
              <a:rPr lang="en-US" dirty="0" err="1" smtClean="0"/>
              <a:t>docstring</a:t>
            </a:r>
            <a:endParaRPr lang="en-US" dirty="0" smtClean="0"/>
          </a:p>
          <a:p>
            <a:pPr lvl="1"/>
            <a:r>
              <a:rPr lang="en-US" dirty="0"/>
              <a:t>user interface: </a:t>
            </a:r>
            <a:r>
              <a:rPr lang="en-US" dirty="0" err="1"/>
              <a:t>mkdocs</a:t>
            </a:r>
            <a:endParaRPr lang="en-US" dirty="0" smtClean="0"/>
          </a:p>
          <a:p>
            <a:r>
              <a:rPr lang="en-US" dirty="0" smtClean="0"/>
              <a:t>Bad documentation worse than no documentation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documentation up to date!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Development process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Version Control System, e.g.,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concurrent development</a:t>
            </a:r>
          </a:p>
          <a:p>
            <a:pPr lvl="1"/>
            <a:r>
              <a:rPr lang="en-US" dirty="0" smtClean="0"/>
              <a:t>documentation of changes</a:t>
            </a:r>
          </a:p>
          <a:p>
            <a:r>
              <a:rPr lang="en-US" dirty="0" smtClean="0"/>
              <a:t>Online services</a:t>
            </a:r>
          </a:p>
          <a:p>
            <a:pPr lvl="1"/>
            <a:r>
              <a:rPr lang="en-US" dirty="0"/>
              <a:t>issue tracking</a:t>
            </a:r>
          </a:p>
          <a:p>
            <a:pPr lvl="1"/>
            <a:r>
              <a:rPr lang="en-US" dirty="0"/>
              <a:t>"backup"</a:t>
            </a:r>
          </a:p>
          <a:p>
            <a:pPr lvl="1"/>
            <a:r>
              <a:rPr lang="en-US" dirty="0"/>
              <a:t>wiki</a:t>
            </a:r>
          </a:p>
          <a:p>
            <a:pPr lvl="1"/>
            <a:r>
              <a:rPr lang="en-US" dirty="0" smtClean="0"/>
              <a:t>e.g.,</a:t>
            </a:r>
          </a:p>
          <a:p>
            <a:pPr lvl="2"/>
            <a:r>
              <a:rPr lang="en-US" dirty="0" smtClean="0"/>
              <a:t>on premise?</a:t>
            </a:r>
          </a:p>
          <a:p>
            <a:pPr lvl="2"/>
            <a:r>
              <a:rPr lang="en-US" dirty="0"/>
              <a:t>GitHub (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GitLab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https://gitlab.com/</a:t>
            </a:r>
            <a:r>
              <a:rPr lang="en-US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5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documentation: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39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Class/module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1"/>
            <a:r>
              <a:rPr lang="en-US" dirty="0" smtClean="0"/>
              <a:t>methods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59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documentation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entry point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Other module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29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611559" y="2132856"/>
            <a:ext cx="7273145" cy="2462213"/>
            <a:chOff x="611559" y="2276872"/>
            <a:chExt cx="7273145" cy="2462213"/>
          </a:xfrm>
        </p:grpSpPr>
        <p:sp>
          <p:nvSpPr>
            <p:cNvPr id="5" name="TextBox 4"/>
            <p:cNvSpPr txBox="1"/>
            <p:nvPr/>
          </p:nvSpPr>
          <p:spPr>
            <a:xfrm>
              <a:off x="611559" y="2276872"/>
              <a:ext cx="7273145" cy="24622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tree_2k data structures and functions.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mainpage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tree_2k library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is a library that implements a tree data structure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to store and query spatial data.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It is similar to a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quadtree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but works for any specified rank. 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32552" y="4431308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1559" y="5071705"/>
            <a:ext cx="7272270" cy="1169551"/>
            <a:chOff x="611559" y="5071705"/>
            <a:chExt cx="7272270" cy="1169551"/>
          </a:xfrm>
        </p:grpSpPr>
        <p:sp>
          <p:nvSpPr>
            <p:cNvPr id="4" name="TextBox 3"/>
            <p:cNvSpPr txBox="1"/>
            <p:nvPr/>
          </p:nvSpPr>
          <p:spPr>
            <a:xfrm>
              <a:off x="611559" y="5071705"/>
              <a:ext cx="7272270" cy="11695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node_2k functions.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32552" y="593347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node_2k.h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732552" y="1967093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4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3419" y="2060848"/>
            <a:ext cx="6300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What the most used</a:t>
            </a:r>
            <a:br>
              <a:rPr lang="en-US" sz="4400" dirty="0" smtClean="0"/>
            </a:br>
            <a:r>
              <a:rPr lang="en-US" sz="4400" dirty="0" smtClean="0"/>
              <a:t>language in programming?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545591" y="4099719"/>
            <a:ext cx="2136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latin typeface="Brush Script MT" panose="03060802040406070304" pitchFamily="66" charset="0"/>
              </a:rPr>
              <a:t>Profanity!</a:t>
            </a:r>
            <a:endParaRPr lang="en-US" sz="4400" dirty="0">
              <a:solidFill>
                <a:srgbClr val="C0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21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Function/method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arguments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preconditions</a:t>
            </a:r>
          </a:p>
          <a:p>
            <a:pPr lvl="1"/>
            <a:r>
              <a:rPr lang="en-US" dirty="0" smtClean="0"/>
              <a:t>return value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guarantees, i.e., </a:t>
            </a:r>
            <a:r>
              <a:rPr lang="en-US" dirty="0" err="1" smtClean="0"/>
              <a:t>postconditions</a:t>
            </a:r>
            <a:endParaRPr lang="en-US" dirty="0" smtClean="0"/>
          </a:p>
          <a:p>
            <a:pPr lvl="1"/>
            <a:r>
              <a:rPr lang="en-US" dirty="0" smtClean="0"/>
              <a:t>error conditions, i.e., exceptions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14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function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364088" y="5877272"/>
            <a:ext cx="1659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9523" y="1628800"/>
            <a:ext cx="8024954" cy="3970318"/>
            <a:chOff x="559523" y="1628800"/>
            <a:chExt cx="8024954" cy="3970318"/>
          </a:xfrm>
        </p:grpSpPr>
        <p:sp>
          <p:nvSpPr>
            <p:cNvPr id="5" name="TextBox 4"/>
            <p:cNvSpPr txBox="1"/>
            <p:nvPr/>
          </p:nvSpPr>
          <p:spPr>
            <a:xfrm>
              <a:off x="559523" y="1628800"/>
              <a:ext cx="8024954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Node constructor, will allocate the node itself, all data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structures required for a node without points inserted into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it, and initialize all members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node Double dereferenced pointer to the node to be allocated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and initialized.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 Address of the tree the node is part off.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center An array of size rank containing the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coordinates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 the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new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node's center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extent An array of size rank containing the extent for each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dimension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the new node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\return TREE_2K_SUCCESS if the allocation and initialization succeeded,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an error code otherwise.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tree_2k_err_t node_2k_alloc(node_2k_t **node, tree_2k_t *tree,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 double *center, double *extent)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33200" y="5291341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65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28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33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559523" y="1484784"/>
            <a:ext cx="8132354" cy="4832092"/>
            <a:chOff x="559523" y="1484784"/>
            <a:chExt cx="8132354" cy="4832092"/>
          </a:xfrm>
        </p:grpSpPr>
        <p:sp>
          <p:nvSpPr>
            <p:cNvPr id="4" name="TextBox 3"/>
            <p:cNvSpPr txBox="1"/>
            <p:nvPr/>
          </p:nvSpPr>
          <p:spPr>
            <a:xfrm>
              <a:off x="559523" y="1484784"/>
              <a:ext cx="8132354" cy="48320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Data structure for the nodes in the tree.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data structure should not be used directly by users of the library.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typedef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{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Tree this node is part of.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tree_2k *tree;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Node's bucket, contains the indices of the points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stored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this node, will be NULL is node is split.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*bucket;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Number of points in this node, may be zero if the node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has regions.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nr_points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center.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*center;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extent.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*extent;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Array containing the node's region nodes, NULL if node is not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split.  Note that only populated regions are non-NULL.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**region;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 node_2k_t;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35523" y="600909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20072" y="6132210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4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Configuration, start from template, defaults mostly okay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Build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780928"/>
            <a:ext cx="7595349" cy="1600438"/>
            <a:chOff x="611559" y="2276872"/>
            <a:chExt cx="7595349" cy="1600438"/>
          </a:xfrm>
        </p:grpSpPr>
        <p:sp>
          <p:nvSpPr>
            <p:cNvPr id="6" name="TextBox 5"/>
            <p:cNvSpPr txBox="1"/>
            <p:nvPr/>
          </p:nvSpPr>
          <p:spPr>
            <a:xfrm>
              <a:off x="611559" y="2276872"/>
              <a:ext cx="7595349" cy="16004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PROJECT_NAME           = "tree_2k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PROJECT_BRIEF          = "Data structure for storing n-dimensional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OUTPUT_DIRECTORY       = ../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doc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40828" y="3569533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doxygen.cfg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9551" y="5139189"/>
            <a:ext cx="7595349" cy="954107"/>
            <a:chOff x="611559" y="2276872"/>
            <a:chExt cx="7595349" cy="954107"/>
          </a:xfrm>
        </p:grpSpPr>
        <p:sp>
          <p:nvSpPr>
            <p:cNvPr id="9" name="TextBox 8"/>
            <p:cNvSpPr txBox="1"/>
            <p:nvPr/>
          </p:nvSpPr>
          <p:spPr>
            <a:xfrm>
              <a:off x="611559" y="2276872"/>
              <a:ext cx="7595349" cy="9541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docs: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$(SRCS)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doxygen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doxygen.cfg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63032" y="292320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789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main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59"/>
          <a:stretch/>
        </p:blipFill>
        <p:spPr>
          <a:xfrm>
            <a:off x="514400" y="2132856"/>
            <a:ext cx="8172400" cy="294188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796136" y="1984194"/>
            <a:ext cx="2700300" cy="1799623"/>
            <a:chOff x="5796136" y="1984194"/>
            <a:chExt cx="2700300" cy="1799623"/>
          </a:xfrm>
        </p:grpSpPr>
        <p:grpSp>
          <p:nvGrpSpPr>
            <p:cNvPr id="5" name="Group 4"/>
            <p:cNvGrpSpPr/>
            <p:nvPr/>
          </p:nvGrpSpPr>
          <p:grpSpPr>
            <a:xfrm>
              <a:off x="5796136" y="1984194"/>
              <a:ext cx="2052228" cy="1439583"/>
              <a:chOff x="5940152" y="6165304"/>
              <a:chExt cx="2052228" cy="143958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5940152" y="6165304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7" name="Straight Arrow Connector 6"/>
              <p:cNvCxnSpPr>
                <a:stCxn id="6" idx="2"/>
                <a:endCxn id="10" idx="0"/>
              </p:cNvCxnSpPr>
              <p:nvPr/>
            </p:nvCxnSpPr>
            <p:spPr>
              <a:xfrm>
                <a:off x="6538938" y="6534636"/>
                <a:ext cx="1453442" cy="10702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ounded Rectangle 9"/>
            <p:cNvSpPr/>
            <p:nvPr/>
          </p:nvSpPr>
          <p:spPr>
            <a:xfrm>
              <a:off x="7200292" y="3423777"/>
              <a:ext cx="1296144" cy="3600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03848" y="5328291"/>
            <a:ext cx="23042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Fully hyperlinked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748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50"/>
          <a:stretch/>
        </p:blipFill>
        <p:spPr>
          <a:xfrm>
            <a:off x="371366" y="1271166"/>
            <a:ext cx="8401267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6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37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66" b="16401"/>
          <a:stretch/>
        </p:blipFill>
        <p:spPr>
          <a:xfrm>
            <a:off x="501557" y="1020366"/>
            <a:ext cx="7454819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1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help convey semantics</a:t>
            </a:r>
          </a:p>
          <a:p>
            <a:pPr lvl="1"/>
            <a:r>
              <a:rPr lang="en-US" dirty="0" smtClean="0"/>
              <a:t>part of good documentation</a:t>
            </a:r>
          </a:p>
          <a:p>
            <a:r>
              <a:rPr lang="en-US" dirty="0" smtClean="0"/>
              <a:t>Can be used as tests</a:t>
            </a:r>
          </a:p>
          <a:p>
            <a:pPr lvl="1"/>
            <a:r>
              <a:rPr lang="en-US" dirty="0" smtClean="0"/>
              <a:t>easily check code integrity after changes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38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64088" y="4005064"/>
            <a:ext cx="3528392" cy="2232248"/>
            <a:chOff x="4821276" y="3871774"/>
            <a:chExt cx="3528392" cy="2232248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528392" cy="22322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40029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do anything useful it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haunt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forever after, and if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major success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decades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 hard manual labor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-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meaning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have to work 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manual.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599966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84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documentation: </a:t>
            </a:r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452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Cambridge University, </a:t>
            </a:r>
            <a:r>
              <a:rPr lang="en-US" i="1" dirty="0" smtClean="0">
                <a:hlinkClick r:id="rId2"/>
              </a:rPr>
              <a:t>Undo</a:t>
            </a:r>
            <a:r>
              <a:rPr lang="en-US" dirty="0" smtClean="0">
                <a:hlinkClick r:id="rId2"/>
              </a:rPr>
              <a:t>, </a:t>
            </a:r>
            <a:r>
              <a:rPr lang="en-US" i="1" dirty="0" err="1" smtClean="0">
                <a:hlinkClick r:id="rId2"/>
              </a:rPr>
              <a:t>RogueWave</a:t>
            </a:r>
            <a:endParaRPr lang="en-US" i="1" dirty="0" smtClean="0"/>
          </a:p>
          <a:p>
            <a:pPr lvl="1"/>
            <a:r>
              <a:rPr lang="en-US" dirty="0" smtClean="0"/>
              <a:t>Estimated annual economic cost of bugs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Estimate developers' time finding + fixing bugs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System Science Institute (IBM)</a:t>
            </a:r>
            <a:endParaRPr lang="en-US" dirty="0" smtClean="0"/>
          </a:p>
          <a:p>
            <a:pPr lvl="1"/>
            <a:r>
              <a:rPr lang="en-US" dirty="0" smtClean="0"/>
              <a:t>relative cost of bugs found in Q&amp;A: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15 </a:t>
            </a:r>
          </a:p>
          <a:p>
            <a:pPr lvl="1"/>
            <a:r>
              <a:rPr lang="en-US" dirty="0" smtClean="0"/>
              <a:t>relative cost of bugs found in production: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831" y="2636912"/>
            <a:ext cx="2683748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US$ 312 billion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9819" y="3673624"/>
            <a:ext cx="987771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50 %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75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Documentation written in </a:t>
            </a:r>
            <a:r>
              <a:rPr lang="en-US" dirty="0" err="1" smtClean="0"/>
              <a:t>MarkDown</a:t>
            </a:r>
            <a:endParaRPr lang="en-US" dirty="0" smtClean="0"/>
          </a:p>
          <a:p>
            <a:pPr lvl="1"/>
            <a:r>
              <a:rPr lang="en-US" dirty="0" smtClean="0"/>
              <a:t>nice, highlighted rendering of code fragments</a:t>
            </a:r>
          </a:p>
          <a:p>
            <a:r>
              <a:rPr lang="en-US" dirty="0" smtClean="0"/>
              <a:t>Configuration via YAML file</a:t>
            </a:r>
          </a:p>
          <a:p>
            <a:pPr lvl="1"/>
            <a:r>
              <a:rPr lang="en-US" dirty="0" smtClean="0"/>
              <a:t>defines structure of documentation</a:t>
            </a:r>
          </a:p>
          <a:p>
            <a:r>
              <a:rPr lang="en-US" dirty="0" smtClean="0"/>
              <a:t>Good preview via local webserver</a:t>
            </a:r>
          </a:p>
          <a:p>
            <a:r>
              <a:rPr lang="en-US" dirty="0" smtClean="0"/>
              <a:t>Easy to deploy on </a:t>
            </a:r>
            <a:r>
              <a:rPr lang="en-US" dirty="0"/>
              <a:t>Read the Docs (</a:t>
            </a:r>
            <a:r>
              <a:rPr lang="en-US" dirty="0">
                <a:hlinkClick r:id="rId2"/>
              </a:rPr>
              <a:t>https://readthedocs.org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 smtClean="0"/>
              <a:t>Alternative: </a:t>
            </a:r>
            <a:r>
              <a:rPr lang="en-US" dirty="0" err="1" smtClean="0"/>
              <a:t>AsciiDoc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3"/>
              </a:rPr>
              <a:t>http://www.methods.co.nz/asciidoc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664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41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424759" y="1979543"/>
            <a:ext cx="8239756" cy="4185761"/>
            <a:chOff x="424759" y="1628800"/>
            <a:chExt cx="8239756" cy="4185761"/>
          </a:xfrm>
        </p:grpSpPr>
        <p:sp>
          <p:nvSpPr>
            <p:cNvPr id="5" name="TextBox 4"/>
            <p:cNvSpPr txBox="1"/>
            <p:nvPr/>
          </p:nvSpPr>
          <p:spPr>
            <a:xfrm>
              <a:off x="424759" y="1628800"/>
              <a:ext cx="8239756" cy="41857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Monitoring jobs and resuming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Keeping track of the tasks already completed,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successfully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or not, or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still pending can be somewhat annoying.  Resuming tasks that were not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completed, or that failed requires a level of bookkeeping you may prefer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 avoid.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is designed to help with both issues.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Note that for this to work, your job should do logging using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`](alog.md)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## Monitoring a running job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Given either the CSV file or the task identifier range for a job, and its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 file as generated by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will provide statistics on the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progress of a running job, or a summary on a completed job.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the log file's name is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`bootstrap.pbs.log10493`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and the job was based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on an CSV data file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`data.csv`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 summary can be obtained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```bash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--data data.csv  --log bootstrap.pbs.log10493  --summary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05837" y="5506784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arrange.md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671473" y="1475487"/>
            <a:ext cx="1934613" cy="504056"/>
            <a:chOff x="4067947" y="3212976"/>
            <a:chExt cx="1934613" cy="504056"/>
          </a:xfrm>
        </p:grpSpPr>
        <p:sp>
          <p:nvSpPr>
            <p:cNvPr id="11" name="TextBox 10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1 header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11" idx="1"/>
            </p:cNvCxnSpPr>
            <p:nvPr/>
          </p:nvCxnSpPr>
          <p:spPr>
            <a:xfrm flipH="1">
              <a:off x="4067947" y="3397642"/>
              <a:ext cx="42445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491880" y="3568367"/>
            <a:ext cx="2020063" cy="504056"/>
            <a:chOff x="3982497" y="3212976"/>
            <a:chExt cx="2020063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2 header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11760" y="3006462"/>
            <a:ext cx="1565516" cy="504056"/>
            <a:chOff x="3982497" y="3212976"/>
            <a:chExt cx="1565516" cy="504056"/>
          </a:xfrm>
        </p:grpSpPr>
        <p:sp>
          <p:nvSpPr>
            <p:cNvPr id="17" name="TextBox 16"/>
            <p:cNvSpPr txBox="1"/>
            <p:nvPr/>
          </p:nvSpPr>
          <p:spPr>
            <a:xfrm>
              <a:off x="4492403" y="3212976"/>
              <a:ext cx="105561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hyperlink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481848" y="2406120"/>
            <a:ext cx="2472366" cy="504056"/>
            <a:chOff x="3982497" y="3212976"/>
            <a:chExt cx="2472366" cy="504056"/>
          </a:xfrm>
        </p:grpSpPr>
        <p:sp>
          <p:nvSpPr>
            <p:cNvPr id="20" name="TextBox 19"/>
            <p:cNvSpPr txBox="1"/>
            <p:nvPr/>
          </p:nvSpPr>
          <p:spPr>
            <a:xfrm>
              <a:off x="4492403" y="3212976"/>
              <a:ext cx="19624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code snippet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547664" y="5857528"/>
            <a:ext cx="4269288" cy="721116"/>
            <a:chOff x="3882643" y="2861192"/>
            <a:chExt cx="4269288" cy="721116"/>
          </a:xfrm>
        </p:grpSpPr>
        <p:sp>
          <p:nvSpPr>
            <p:cNvPr id="23" name="TextBox 22"/>
            <p:cNvSpPr txBox="1"/>
            <p:nvPr/>
          </p:nvSpPr>
          <p:spPr>
            <a:xfrm>
              <a:off x="4492403" y="3212976"/>
              <a:ext cx="36595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 snippet with syntax highlighting</a:t>
              </a:r>
              <a:endParaRPr lang="en-US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942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formatting elements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numbered/unnumbered lists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Text formatting</a:t>
            </a:r>
          </a:p>
          <a:p>
            <a:pPr lvl="1"/>
            <a:r>
              <a:rPr lang="en-US" i="1" dirty="0" smtClean="0"/>
              <a:t>italics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_italic text_</a:t>
            </a:r>
          </a:p>
          <a:p>
            <a:pPr lvl="1"/>
            <a:r>
              <a:rPr lang="en-US" b="1" dirty="0" smtClean="0"/>
              <a:t>bold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*bold text*</a:t>
            </a:r>
          </a:p>
          <a:p>
            <a:r>
              <a:rPr lang="en-US" dirty="0" smtClean="0"/>
              <a:t>External link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[the documentation](https://…)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071558" y="2132990"/>
            <a:ext cx="3084499" cy="13849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Requirements: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compiler, tested with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GNU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Intel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MPI library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BLAS library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11960" y="3387614"/>
            <a:ext cx="3065689" cy="721116"/>
            <a:chOff x="3882643" y="2861192"/>
            <a:chExt cx="3065689" cy="721116"/>
          </a:xfrm>
        </p:grpSpPr>
        <p:sp>
          <p:nvSpPr>
            <p:cNvPr id="7" name="TextBox 6"/>
            <p:cNvSpPr txBox="1"/>
            <p:nvPr/>
          </p:nvSpPr>
          <p:spPr>
            <a:xfrm>
              <a:off x="4492403" y="3212976"/>
              <a:ext cx="245592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indentation per list level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755576" y="2132856"/>
            <a:ext cx="2654894" cy="9541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steps: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`./configure`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 install`</a:t>
            </a:r>
          </a:p>
        </p:txBody>
      </p:sp>
    </p:spTree>
    <p:extLst>
      <p:ext uri="{BB962C8B-B14F-4D97-AF65-F5344CB8AC3E}">
        <p14:creationId xmlns:p14="http://schemas.microsoft.com/office/powerpoint/2010/main" val="166740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Site definition file in top directory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MarkDown</a:t>
            </a:r>
            <a:r>
              <a:rPr lang="en-US" dirty="0" smtClean="0"/>
              <a:t> files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docs</a:t>
            </a:r>
            <a:r>
              <a:rPr lang="en-US" dirty="0" smtClean="0"/>
              <a:t> subdirectory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071604"/>
            <a:ext cx="5447325" cy="2677656"/>
            <a:chOff x="424759" y="1628800"/>
            <a:chExt cx="5447325" cy="2677656"/>
          </a:xfrm>
        </p:grpSpPr>
        <p:sp>
          <p:nvSpPr>
            <p:cNvPr id="6" name="TextBox 5"/>
            <p:cNvSpPr txBox="1"/>
            <p:nvPr/>
          </p:nvSpPr>
          <p:spPr>
            <a:xfrm>
              <a:off x="424759" y="1628800"/>
              <a:ext cx="5447325" cy="26776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site_name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(Job array tools) documentation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site_description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is a set of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utilities…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site_author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Geert Jan Bex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pages: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Introduction and motivation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'index.md'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What are job arrays?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'job_arrays.md'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Getting your parameters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'aenv.md'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Change 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'changes.md'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Contact and support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'contact.md'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site_dir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html_docs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readthedocs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13406" y="3998679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mkdocs.yml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22703" y="2060848"/>
            <a:ext cx="2863788" cy="678515"/>
            <a:chOff x="6007910" y="1958396"/>
            <a:chExt cx="2863788" cy="678515"/>
          </a:xfrm>
        </p:grpSpPr>
        <p:grpSp>
          <p:nvGrpSpPr>
            <p:cNvPr id="8" name="Group 7"/>
            <p:cNvGrpSpPr/>
            <p:nvPr/>
          </p:nvGrpSpPr>
          <p:grpSpPr>
            <a:xfrm>
              <a:off x="6215846" y="1958396"/>
              <a:ext cx="2655852" cy="369332"/>
              <a:chOff x="4067803" y="3212976"/>
              <a:chExt cx="2655852" cy="3693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4492403" y="3212976"/>
                <a:ext cx="223125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meta-information</a:t>
                </a:r>
                <a:endParaRPr lang="en-US" dirty="0"/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4067803" y="3397642"/>
                <a:ext cx="424600" cy="1846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007910" y="2016542"/>
              <a:ext cx="148266" cy="62036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122703" y="2790063"/>
            <a:ext cx="2057863" cy="1307062"/>
            <a:chOff x="6007910" y="2016542"/>
            <a:chExt cx="2057863" cy="1307062"/>
          </a:xfrm>
        </p:grpSpPr>
        <p:grpSp>
          <p:nvGrpSpPr>
            <p:cNvPr id="15" name="Group 14"/>
            <p:cNvGrpSpPr/>
            <p:nvPr/>
          </p:nvGrpSpPr>
          <p:grpSpPr>
            <a:xfrm>
              <a:off x="6215846" y="2243484"/>
              <a:ext cx="1849927" cy="646331"/>
              <a:chOff x="4067803" y="3498064"/>
              <a:chExt cx="1849927" cy="646331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492403" y="3498064"/>
                <a:ext cx="1425327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structure</a:t>
                </a:r>
              </a:p>
              <a:p>
                <a:r>
                  <a:rPr lang="en-US" dirty="0" smtClean="0"/>
                  <a:t>definition</a:t>
                </a:r>
                <a:endParaRPr lang="en-US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4067803" y="3821230"/>
                <a:ext cx="424600" cy="461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007910" y="2016542"/>
              <a:ext cx="148266" cy="130706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224854" y="4661756"/>
            <a:ext cx="2021779" cy="621104"/>
            <a:chOff x="971600" y="4569695"/>
            <a:chExt cx="2021779" cy="621104"/>
          </a:xfrm>
        </p:grpSpPr>
        <p:sp>
          <p:nvSpPr>
            <p:cNvPr id="19" name="TextBox 18"/>
            <p:cNvSpPr txBox="1"/>
            <p:nvPr/>
          </p:nvSpPr>
          <p:spPr>
            <a:xfrm>
              <a:off x="1403648" y="4821467"/>
              <a:ext cx="158973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rendering style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971600" y="4569695"/>
              <a:ext cx="432048" cy="4364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124778" y="4441483"/>
            <a:ext cx="2660738" cy="841377"/>
            <a:chOff x="885676" y="4349422"/>
            <a:chExt cx="2660738" cy="841377"/>
          </a:xfrm>
        </p:grpSpPr>
        <p:sp>
          <p:nvSpPr>
            <p:cNvPr id="26" name="TextBox 25"/>
            <p:cNvSpPr txBox="1"/>
            <p:nvPr/>
          </p:nvSpPr>
          <p:spPr>
            <a:xfrm>
              <a:off x="1403648" y="4821467"/>
              <a:ext cx="214276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destination directory</a:t>
              </a: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885676" y="4349422"/>
              <a:ext cx="517972" cy="656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749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&amp; deploying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Individual build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build</a:t>
            </a:r>
          </a:p>
          <a:p>
            <a:r>
              <a:rPr lang="en-US" dirty="0" smtClean="0"/>
              <a:t>Clean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--clean</a:t>
            </a:r>
            <a:endParaRPr lang="en-US" dirty="0" smtClean="0"/>
          </a:p>
          <a:p>
            <a:r>
              <a:rPr lang="en-US" dirty="0" smtClean="0"/>
              <a:t>During development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serve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view in web browser</a:t>
            </a:r>
          </a:p>
          <a:p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connect Read the Docs to GitHub</a:t>
            </a:r>
          </a:p>
          <a:p>
            <a:pPr lvl="1"/>
            <a:r>
              <a:rPr lang="en-US" dirty="0" smtClean="0"/>
              <a:t>GitHub release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Read the Docs build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5949280"/>
            <a:ext cx="662476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Online documentation always in sync with releases!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729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56792"/>
            <a:ext cx="8824862" cy="388551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10685" y="1392908"/>
            <a:ext cx="3655506" cy="1336794"/>
            <a:chOff x="2618122" y="2087560"/>
            <a:chExt cx="3655506" cy="1336794"/>
          </a:xfrm>
        </p:grpSpPr>
        <p:grpSp>
          <p:nvGrpSpPr>
            <p:cNvPr id="6" name="Group 5"/>
            <p:cNvGrpSpPr/>
            <p:nvPr/>
          </p:nvGrpSpPr>
          <p:grpSpPr>
            <a:xfrm>
              <a:off x="3775081" y="2087560"/>
              <a:ext cx="2498547" cy="760730"/>
              <a:chOff x="3919097" y="6268670"/>
              <a:chExt cx="2498547" cy="76073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220072" y="6268670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9" name="Straight Arrow Connector 8"/>
              <p:cNvCxnSpPr>
                <a:stCxn id="8" idx="1"/>
                <a:endCxn id="7" idx="0"/>
              </p:cNvCxnSpPr>
              <p:nvPr/>
            </p:nvCxnSpPr>
            <p:spPr>
              <a:xfrm flipH="1">
                <a:off x="3919097" y="6453336"/>
                <a:ext cx="1300975" cy="5760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ounded Rectangle 6"/>
            <p:cNvSpPr/>
            <p:nvPr/>
          </p:nvSpPr>
          <p:spPr>
            <a:xfrm>
              <a:off x="2618122" y="2848290"/>
              <a:ext cx="2313918" cy="5760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403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Fix code until no more warnings remain</a:t>
            </a:r>
          </a:p>
          <a:p>
            <a:r>
              <a:rPr lang="en-US" dirty="0"/>
              <a:t>Switch compilers</a:t>
            </a:r>
          </a:p>
          <a:p>
            <a:pPr lvl="1"/>
            <a:r>
              <a:rPr lang="en-US" dirty="0"/>
              <a:t>Check whether you get warnings/errors with any compiler you have, fix </a:t>
            </a:r>
            <a:r>
              <a:rPr lang="en-US" dirty="0" smtClean="0"/>
              <a:t>them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Intel </a:t>
            </a:r>
            <a:r>
              <a:rPr lang="en-US" dirty="0" err="1" smtClean="0">
                <a:cs typeface="Courier New" pitchFamily="49" charset="0"/>
              </a:rPr>
              <a:t>icc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err="1" smtClean="0">
                <a:cs typeface="Courier New" pitchFamily="49" charset="0"/>
              </a:rPr>
              <a:t>icpc</a:t>
            </a:r>
            <a:r>
              <a:rPr lang="en-US" dirty="0" smtClean="0">
                <a:cs typeface="Courier New" pitchFamily="49" charset="0"/>
              </a:rPr>
              <a:t> more strict than GNU </a:t>
            </a:r>
            <a:r>
              <a:rPr lang="en-US" dirty="0" err="1" smtClean="0">
                <a:cs typeface="Courier New" pitchFamily="49" charset="0"/>
              </a:rPr>
              <a:t>gcc</a:t>
            </a:r>
            <a:r>
              <a:rPr lang="en-US" dirty="0" smtClean="0">
                <a:cs typeface="Courier New" pitchFamily="49" charset="0"/>
              </a:rPr>
              <a:t>/g++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GNU </a:t>
            </a:r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 more strict than Intel </a:t>
            </a:r>
            <a:r>
              <a:rPr lang="en-US" dirty="0" err="1" smtClean="0">
                <a:cs typeface="Courier New" pitchFamily="49" charset="0"/>
              </a:rPr>
              <a:t>ifort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paranoid, or </a:t>
            </a:r>
            <a:r>
              <a:rPr lang="en-US" i="1" dirty="0" smtClean="0"/>
              <a:t>die!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9302"/>
            <a:ext cx="8229600" cy="3846861"/>
          </a:xfrm>
        </p:spPr>
        <p:txBody>
          <a:bodyPr/>
          <a:lstStyle/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pPr lvl="1"/>
            <a:r>
              <a:rPr lang="en-US" dirty="0" smtClean="0"/>
              <a:t>no warnings, very incorrect results</a:t>
            </a:r>
          </a:p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Wremarks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Wchecks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-w3</a:t>
            </a:r>
          </a:p>
          <a:p>
            <a:pPr lvl="1"/>
            <a:r>
              <a:rPr lang="en-US" dirty="0" smtClean="0"/>
              <a:t>relevant, if cryptic warning, still very incorrect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5012516"/>
            <a:ext cx="795629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-w3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spooky_macro.c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(29): remark #981: operands are evaluated in unspecified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order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SQR(b[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 + SQR(c[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^</a:t>
            </a:r>
          </a:p>
        </p:txBody>
      </p:sp>
      <p:sp>
        <p:nvSpPr>
          <p:cNvPr id="7" name="TextBox 6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129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7315"/>
            <a:ext cx="8229600" cy="3718848"/>
          </a:xfrm>
        </p:spPr>
        <p:txBody>
          <a:bodyPr/>
          <a:lstStyle/>
          <a:p>
            <a:r>
              <a:rPr lang="en-US" dirty="0" smtClean="0"/>
              <a:t>Intel </a:t>
            </a:r>
            <a:r>
              <a:rPr lang="en-US" dirty="0" err="1" smtClean="0"/>
              <a:t>icc</a:t>
            </a:r>
            <a:r>
              <a:rPr lang="en-US" dirty="0" smtClean="0"/>
              <a:t> executable output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GNU </a:t>
            </a:r>
            <a:r>
              <a:rPr lang="en-US" dirty="0" err="1" smtClean="0"/>
              <a:t>gcc</a:t>
            </a:r>
            <a:r>
              <a:rPr lang="en-US" dirty="0" smtClean="0"/>
              <a:t> executable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3204265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./bad_code_icc.exe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224904286352835.62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997" y="4868861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./bad_code_gcc.exe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979647"/>
            <a:ext cx="72487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not generalize: Intel compilers are very good!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067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1962: Mariner 1</a:t>
            </a:r>
          </a:p>
          <a:p>
            <a:pPr lvl="1"/>
            <a:r>
              <a:rPr lang="en-US" dirty="0" smtClean="0"/>
              <a:t>omitted hyphen </a:t>
            </a:r>
            <a:r>
              <a:rPr lang="en-US" dirty="0" smtClean="0">
                <a:sym typeface="Symbol" panose="05050102010706020507" pitchFamily="18" charset="2"/>
              </a:rPr>
              <a:t> incorrect guidance instructions  self-destruct command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US$ 18 million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2009: Toyota Lexus recall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bug in anti-lock-break software  four people died  9 million cars recalled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US$ 3 billion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2012: Knight's Capital Group trading violations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one server used old code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1 million+ stock orders in 1 hour  disturbance of the market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US$ 440 million</a:t>
            </a:r>
          </a:p>
          <a:p>
            <a:r>
              <a:rPr lang="en-US" dirty="0">
                <a:sym typeface="Symbol" panose="05050102010706020507" pitchFamily="18" charset="2"/>
                <a:hlinkClick r:id="rId2"/>
              </a:rPr>
              <a:t>https://raygun.com/blog/10-costly-software-errors-history</a:t>
            </a:r>
            <a:r>
              <a:rPr lang="en-US" dirty="0" smtClean="0">
                <a:sym typeface="Symbol" panose="05050102010706020507" pitchFamily="18" charset="2"/>
                <a:hlinkClick r:id="rId2"/>
              </a:rPr>
              <a:t>/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64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compiler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At least: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</a:p>
          <a:p>
            <a:r>
              <a:rPr lang="en-US" dirty="0" smtClean="0"/>
              <a:t>More warnings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cs typeface="Courier New" panose="02070309020205020404" pitchFamily="49" charset="0"/>
              </a:rPr>
              <a:t>icpc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–w3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 for floating point,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Wfloat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-equal</a:t>
            </a:r>
          </a:p>
          <a:p>
            <a:r>
              <a:rPr lang="en-US" dirty="0" smtClean="0"/>
              <a:t>Local variable shadows other local: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Wshadow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Undefined preprocessor variable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#if</a:t>
            </a:r>
            <a:r>
              <a:rPr lang="en-US" dirty="0" smtClean="0"/>
              <a:t>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Wundef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Pointer arithmetic depending 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/>
              <a:t> function pointer or 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Wpointer-arith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Inappropriate function call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-function-cast</a:t>
            </a:r>
          </a:p>
          <a:p>
            <a:r>
              <a:rPr lang="en-US" dirty="0" smtClean="0"/>
              <a:t>Lost type qualifier in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Wcast-qual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incompatible alignment due to cast,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7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Fortran compiler options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At least</a:t>
            </a:r>
          </a:p>
          <a:p>
            <a:pPr lvl="1"/>
            <a:r>
              <a:rPr lang="en-US" dirty="0" err="1" smtClean="0"/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-warn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  -g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More warnings</a:t>
            </a:r>
          </a:p>
          <a:p>
            <a:pPr lvl="1"/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itchFamily="49" charset="0"/>
              </a:rPr>
              <a:t>ifort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-enable remark</a:t>
            </a:r>
            <a:endParaRPr lang="en-US" dirty="0"/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960011" y="4509120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51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788024" y="5591881"/>
            <a:ext cx="3219862" cy="514652"/>
            <a:chOff x="2843808" y="3706436"/>
            <a:chExt cx="3219862" cy="514652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2843808" y="3706436"/>
              <a:ext cx="432048" cy="298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278781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pick value that makes sense</a:t>
              </a:r>
              <a:endParaRPr lang="en-US" dirty="0"/>
            </a:p>
          </p:txBody>
        </p:sp>
      </p:grp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 flipV="1">
            <a:off x="4355976" y="4739952"/>
            <a:ext cx="604035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864553"/>
            <a:ext cx="48404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revise your algorithm!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Weakly typed language: errors occur at runtime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http://www.pylint.org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Coding style</a:t>
            </a:r>
          </a:p>
          <a:p>
            <a:pPr lvl="2"/>
            <a:r>
              <a:rPr lang="en-US" dirty="0"/>
              <a:t>checking line-code's length,</a:t>
            </a:r>
          </a:p>
          <a:p>
            <a:pPr lvl="2"/>
            <a:r>
              <a:rPr lang="en-US" dirty="0"/>
              <a:t>checking if variable names are </a:t>
            </a:r>
            <a:r>
              <a:rPr lang="en-US" dirty="0" smtClean="0"/>
              <a:t>well-formed</a:t>
            </a:r>
            <a:endParaRPr lang="en-US" dirty="0"/>
          </a:p>
          <a:p>
            <a:pPr lvl="2"/>
            <a:r>
              <a:rPr lang="en-US" dirty="0"/>
              <a:t>checking if imported modules are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pylint-messages.wikidot.com/all-messages</a:t>
            </a:r>
            <a:r>
              <a:rPr lang="en-US" dirty="0" smtClean="0"/>
              <a:t> </a:t>
            </a:r>
          </a:p>
          <a:p>
            <a:r>
              <a:rPr lang="en-US" dirty="0"/>
              <a:t>Use </a:t>
            </a:r>
            <a:r>
              <a:rPr lang="en-US" dirty="0" smtClean="0"/>
              <a:t>Flake8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pypi.python.org/pypi/flake8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Better error detection than </a:t>
            </a:r>
            <a:r>
              <a:rPr lang="en-US" dirty="0" err="1" smtClean="0"/>
              <a:t>pylint</a:t>
            </a:r>
            <a:endParaRPr lang="en-US" dirty="0" smtClean="0"/>
          </a:p>
          <a:p>
            <a:pPr lvl="1"/>
            <a:r>
              <a:rPr lang="en-US" dirty="0" smtClean="0"/>
              <a:t>Editor &amp; </a:t>
            </a:r>
            <a:r>
              <a:rPr lang="en-US" dirty="0" err="1" smtClean="0"/>
              <a:t>git</a:t>
            </a:r>
            <a:r>
              <a:rPr lang="en-US" dirty="0" smtClean="0"/>
              <a:t> hooks available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43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not go overboard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file for reading</a:t>
            </a:r>
          </a:p>
          <a:p>
            <a:pPr lvl="1"/>
            <a:r>
              <a:rPr lang="en-US" dirty="0" smtClean="0"/>
              <a:t>test whether file exists</a:t>
            </a:r>
          </a:p>
          <a:p>
            <a:pPr lvl="1"/>
            <a:r>
              <a:rPr lang="en-US" dirty="0" smtClean="0"/>
              <a:t>test whether file can be read</a:t>
            </a:r>
          </a:p>
          <a:p>
            <a:pPr lvl="1"/>
            <a:r>
              <a:rPr lang="en-US" dirty="0" smtClean="0"/>
              <a:t>open file, verify success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4894389" y="5161137"/>
            <a:ext cx="3317621" cy="1080120"/>
            <a:chOff x="4403585" y="2996953"/>
            <a:chExt cx="3317621" cy="1080120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168352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It's easier to ask forgiveness than it is to get permission.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81015" y="3662583"/>
              <a:ext cx="1749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Grace Hopper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2245078"/>
            <a:ext cx="3456384" cy="967898"/>
            <a:chOff x="1403648" y="2245078"/>
            <a:chExt cx="3456384" cy="967898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1403648" y="2276872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835696" y="2245078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91029" y="3940722"/>
            <a:ext cx="472789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Reason for failure can be figured 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877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/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pPr lvl="1"/>
            <a:r>
              <a:rPr lang="en-US" dirty="0" smtClean="0"/>
              <a:t>on average 8/1000 lines of code or </a:t>
            </a:r>
            <a:r>
              <a:rPr lang="en-US" dirty="0" smtClean="0">
                <a:hlinkClick r:id="rId2"/>
              </a:rPr>
              <a:t>worse</a:t>
            </a:r>
            <a:endParaRPr lang="en-US" dirty="0" smtClean="0"/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Arjen Markus (2013) </a:t>
            </a:r>
            <a:r>
              <a:rPr lang="en-US" i="1" dirty="0" smtClean="0"/>
              <a:t>Exception handling in Fortran</a:t>
            </a:r>
            <a:r>
              <a:rPr lang="en-US" dirty="0" smtClean="0"/>
              <a:t>, Newsletter ACM SIGPLAN Fortran Forum, volume 32, issue 2, p. </a:t>
            </a:r>
            <a:r>
              <a:rPr lang="en-US" dirty="0"/>
              <a:t>7‒13</a:t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doi.org/10.1145/2502932.2502933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2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err="1" smtClean="0"/>
              <a:t>pFUnit</a:t>
            </a:r>
            <a:r>
              <a:rPr lang="en-US" dirty="0" smtClean="0"/>
              <a:t> </a:t>
            </a:r>
            <a:r>
              <a:rPr lang="en-US" dirty="0"/>
              <a:t>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64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4005064"/>
            <a:ext cx="3528392" cy="1980559"/>
            <a:chOff x="4821276" y="3871774"/>
            <a:chExt cx="3528392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528392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0032" y="3896713"/>
              <a:ext cx="3457998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answered in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to test?" however, does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 answer: as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early and as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as possible.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 are</a:t>
            </a:r>
          </a:p>
          <a:p>
            <a:pPr lvl="1"/>
            <a:r>
              <a:rPr lang="en-US" dirty="0" smtClean="0"/>
              <a:t>atomic: test a single property</a:t>
            </a:r>
          </a:p>
          <a:p>
            <a:pPr lvl="1"/>
            <a:r>
              <a:rPr lang="en-US" dirty="0" smtClean="0"/>
              <a:t>independent: do not assume order</a:t>
            </a:r>
          </a:p>
          <a:p>
            <a:r>
              <a:rPr lang="en-US" dirty="0" smtClean="0"/>
              <a:t>Test for edge cases, corner cases</a:t>
            </a:r>
          </a:p>
          <a:p>
            <a:r>
              <a:rPr lang="en-US" dirty="0" smtClean="0"/>
              <a:t>Test for failure</a:t>
            </a:r>
          </a:p>
          <a:p>
            <a:pPr lvl="1"/>
            <a:r>
              <a:rPr lang="en-US" dirty="0" smtClean="0"/>
              <a:t>is exception thrown when it should?</a:t>
            </a:r>
          </a:p>
          <a:p>
            <a:r>
              <a:rPr lang="en-US" dirty="0" smtClean="0"/>
              <a:t>Tests should cover complete code 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91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66</a:t>
            </a:fld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>
            <a:off x="5817395" y="5579367"/>
            <a:ext cx="264463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Test-drive development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sane code!</a:t>
            </a:r>
          </a:p>
          <a:p>
            <a:r>
              <a:rPr lang="en-US" dirty="0" smtClean="0"/>
              <a:t>Document your code, development process</a:t>
            </a:r>
          </a:p>
          <a:p>
            <a:r>
              <a:rPr lang="en-US" dirty="0" smtClean="0"/>
              <a:t>Use tools to detect bugs</a:t>
            </a:r>
          </a:p>
          <a:p>
            <a:r>
              <a:rPr lang="en-US" dirty="0" smtClean="0"/>
              <a:t>Program defensively</a:t>
            </a:r>
          </a:p>
          <a:p>
            <a:r>
              <a:rPr lang="en-US" dirty="0" smtClean="0">
                <a:cs typeface="Courier New" pitchFamily="49" charset="0"/>
              </a:rPr>
              <a:t>Test code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unit testing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integration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292080" y="4797152"/>
            <a:ext cx="3317621" cy="1296144"/>
            <a:chOff x="4403585" y="2996953"/>
            <a:chExt cx="3317621" cy="1296144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096344" cy="12961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I’m not a great programmer; I’m just a good programmer with great habits.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6147" y="3891435"/>
              <a:ext cx="1369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Kent Beck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tests.exe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(actual, expected, tolerance)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056300" y="2204865"/>
            <a:ext cx="3764172" cy="3785652"/>
            <a:chOff x="899592" y="1412776"/>
            <a:chExt cx="3764172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764172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test_fac_0()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(0))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test_fac_0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test_fac_5()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(120,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90284" y="1412776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fac_tests.fp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3528" y="2204864"/>
            <a:ext cx="4134465" cy="3785653"/>
            <a:chOff x="4469983" y="2872094"/>
            <a:chExt cx="4134465" cy="378565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4134465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implicit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 result(r)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intent(in) ::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 = 1_i32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2,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r = r*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38368" y="287209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fac_mod.f90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554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suite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Preprocessing tests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framework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11560" y="2276872"/>
            <a:ext cx="7743686" cy="338554"/>
            <a:chOff x="1832707" y="5239892"/>
            <a:chExt cx="7743686" cy="338554"/>
          </a:xfrm>
        </p:grpSpPr>
        <p:sp>
          <p:nvSpPr>
            <p:cNvPr id="10" name="TextBox 9"/>
            <p:cNvSpPr txBox="1"/>
            <p:nvPr/>
          </p:nvSpPr>
          <p:spPr>
            <a:xfrm>
              <a:off x="1832707" y="5239892"/>
              <a:ext cx="7743686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ADD_TEST_SUITE(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fac_tests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_suite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8110" y="5268978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39952" y="2577318"/>
            <a:ext cx="3908766" cy="441340"/>
            <a:chOff x="5724128" y="6093296"/>
            <a:chExt cx="390876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36927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name: based on module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75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611560" y="3436545"/>
            <a:ext cx="7743686" cy="2554545"/>
            <a:chOff x="1832707" y="5239892"/>
            <a:chExt cx="7743686" cy="2554545"/>
          </a:xfrm>
        </p:grpSpPr>
        <p:sp>
          <p:nvSpPr>
            <p:cNvPr id="19" name="TextBox 18"/>
            <p:cNvSpPr txBox="1"/>
            <p:nvPr/>
          </p:nvSpPr>
          <p:spPr>
            <a:xfrm>
              <a:off x="1832707" y="5239892"/>
              <a:ext cx="7743686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($(BASEMK_INCLUDED),YES)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 $(SRCS)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$(PFUNIT)/bin/pFUnitParser.py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$&lt;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$@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32517" y="7484795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89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76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8506" y="1417638"/>
            <a:ext cx="8352928" cy="4893647"/>
            <a:chOff x="1832707" y="5239892"/>
            <a:chExt cx="8352928" cy="489364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8352928" cy="48936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tests: tests.exe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./$&lt;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($(BASEMK_INCLUDED),YES)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gfortran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FFLAGS +=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.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-I$(PFUNIT)/mod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LIBS = $(PFUNIT)/lib/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libpfunit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$(LIB_EXT)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SRCS = $(wildcard *.pf)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 = $(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SRCS:.pf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=.o)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APPL_OBJS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fac_mod.o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tests.exe: $(APPL_OBJS) $(OBJS)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	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$(FFLAGS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FPPFLAGS)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$@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en-US" sz="12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</a:t>
              </a:r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PFUNIT)/include/driver.F90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$(APPL_OBJS)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testSuites.inc: $(SRCS)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$(PFUNIT)/bin/pFUnitParser.py $&lt;  $@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%.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o: %.F90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$(FC) -c $(FFLAGS) $(FPPFLAGS)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1759" y="982576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39952" y="4797152"/>
            <a:ext cx="1722719" cy="441340"/>
            <a:chOff x="5724128" y="6093296"/>
            <a:chExt cx="1722719" cy="441340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066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main program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308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building and running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77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177782"/>
            <a:ext cx="460851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make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683568" y="3978930"/>
            <a:ext cx="468052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0.001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OK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(3 tests)</a:t>
            </a:r>
          </a:p>
        </p:txBody>
      </p:sp>
    </p:spTree>
    <p:extLst>
      <p:ext uri="{BB962C8B-B14F-4D97-AF65-F5344CB8AC3E}">
        <p14:creationId xmlns:p14="http://schemas.microsoft.com/office/powerpoint/2010/main" val="144286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failing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78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16832"/>
            <a:ext cx="8640960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...F.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0.000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Failure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in: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fac_tests_suite.test_fac_4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Location: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[fac_tests.pf:25]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expected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 but found: 24;  difference: |4|.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FAILURES!!!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Tests run: 4, Failures: 1, Errors: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ERROR STOP *** Encountered 1 or more failures/errors during testing. ***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3645024"/>
            <a:ext cx="155337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Obviously, test</a:t>
            </a:r>
          </a:p>
          <a:p>
            <a:r>
              <a:rPr lang="en-US" dirty="0" smtClean="0"/>
              <a:t>is incorrect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2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BE" b="1" dirty="0" smtClean="0"/>
              <a:t>@assertEqual</a:t>
            </a:r>
            <a:r>
              <a:rPr lang="nl-BE" dirty="0" smtClean="0"/>
              <a:t>(expected, actual </a:t>
            </a:r>
            <a:r>
              <a:rPr lang="nl-BE" dirty="0" smtClean="0">
                <a:solidFill>
                  <a:srgbClr val="C00000"/>
                </a:solidFill>
              </a:rPr>
              <a:t>[, tolerance]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assertNotEqual</a:t>
            </a:r>
            <a:r>
              <a:rPr lang="nl-BE" dirty="0" smtClean="0"/>
              <a:t>(expected</a:t>
            </a:r>
            <a:r>
              <a:rPr lang="nl-BE" dirty="0"/>
              <a:t>, actual </a:t>
            </a:r>
            <a:r>
              <a:rPr lang="nl-BE" dirty="0">
                <a:solidFill>
                  <a:srgbClr val="C00000"/>
                </a:solidFill>
              </a:rPr>
              <a:t>[, tolerance] 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 smtClean="0"/>
              <a:t>@assertTrue</a:t>
            </a:r>
            <a:r>
              <a:rPr lang="nl-BE" dirty="0" smtClean="0"/>
              <a:t>(logical_value), </a:t>
            </a:r>
            <a:r>
              <a:rPr lang="nl-BE" b="1" dirty="0" smtClean="0"/>
              <a:t>@assertFalse</a:t>
            </a:r>
            <a:r>
              <a:rPr lang="nl-BE" dirty="0" smtClean="0"/>
              <a:t>(logical_value)</a:t>
            </a:r>
          </a:p>
          <a:p>
            <a:r>
              <a:rPr lang="nl-BE" b="1" dirty="0" smtClean="0"/>
              <a:t>@assertLessThan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@assertLessThanOrEqual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@assertGreaterThan</a:t>
            </a:r>
            <a:r>
              <a:rPr lang="nl-BE" dirty="0" smtClean="0"/>
              <a:t>(num_value1</a:t>
            </a:r>
            <a:r>
              <a:rPr lang="nl-BE" dirty="0"/>
              <a:t>, </a:t>
            </a:r>
            <a:r>
              <a:rPr lang="nl-BE" dirty="0" smtClean="0"/>
              <a:t>num_value2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/>
              <a:t>@</a:t>
            </a:r>
            <a:r>
              <a:rPr lang="nl-BE" b="1" dirty="0" smtClean="0"/>
              <a:t>assertGreaterThanOrEqual</a:t>
            </a:r>
            <a:r>
              <a:rPr lang="nl-BE" dirty="0" smtClean="0"/>
              <a:t>(value1</a:t>
            </a:r>
            <a:r>
              <a:rPr lang="nl-BE" dirty="0"/>
              <a:t>, value2)</a:t>
            </a:r>
            <a:endParaRPr lang="nl-BE" dirty="0" smtClean="0"/>
          </a:p>
          <a:p>
            <a:r>
              <a:rPr lang="nl-BE" b="1" dirty="0" smtClean="0"/>
              <a:t>@assertAny(</a:t>
            </a:r>
            <a:r>
              <a:rPr lang="nl-BE" dirty="0" smtClean="0"/>
              <a:t>logical_array), </a:t>
            </a:r>
            <a:r>
              <a:rPr lang="nl-BE" b="1" dirty="0" smtClean="0"/>
              <a:t>@assertNone(</a:t>
            </a:r>
            <a:r>
              <a:rPr lang="nl-BE" dirty="0" smtClean="0"/>
              <a:t>logical_array)</a:t>
            </a:r>
          </a:p>
          <a:p>
            <a:r>
              <a:rPr lang="nl-BE" b="1" dirty="0" smtClean="0"/>
              <a:t>@assertAll(</a:t>
            </a:r>
            <a:r>
              <a:rPr lang="nl-BE" dirty="0" smtClean="0"/>
              <a:t>logical_array), </a:t>
            </a:r>
            <a:r>
              <a:rPr lang="nl-BE" b="1" dirty="0" smtClean="0"/>
              <a:t>@assertNotAll(</a:t>
            </a:r>
            <a:r>
              <a:rPr lang="nl-BE" dirty="0" smtClean="0"/>
              <a:t>logical_array)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assertSameShape</a:t>
            </a:r>
            <a:r>
              <a:rPr lang="nl-BE" dirty="0" smtClean="0"/>
              <a:t>(shape_array1</a:t>
            </a:r>
            <a:r>
              <a:rPr lang="nl-BE" dirty="0"/>
              <a:t>, </a:t>
            </a:r>
            <a:r>
              <a:rPr lang="nl-BE" dirty="0" smtClean="0"/>
              <a:t>shape_array2)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assertIsNaN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assertIsFinite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assertAssociated</a:t>
            </a:r>
            <a:r>
              <a:rPr lang="nl-BE" dirty="0" smtClean="0"/>
              <a:t>(pointer </a:t>
            </a:r>
            <a:r>
              <a:rPr lang="nl-BE" dirty="0"/>
              <a:t>[, </a:t>
            </a:r>
            <a:r>
              <a:rPr lang="nl-BE" dirty="0" smtClean="0"/>
              <a:t>target] ), </a:t>
            </a:r>
            <a:r>
              <a:rPr lang="nl-BE" b="1" dirty="0"/>
              <a:t>@</a:t>
            </a:r>
            <a:r>
              <a:rPr lang="nl-BE" b="1" dirty="0" smtClean="0"/>
              <a:t>assertNotAssociated</a:t>
            </a:r>
            <a:r>
              <a:rPr lang="nl-BE" dirty="0" smtClean="0"/>
              <a:t>(pointer </a:t>
            </a:r>
            <a:r>
              <a:rPr lang="nl-BE" dirty="0"/>
              <a:t>[, target]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assertEquivalent</a:t>
            </a:r>
            <a:r>
              <a:rPr lang="nl-BE" dirty="0" smtClean="0"/>
              <a:t>(logical_value1</a:t>
            </a:r>
            <a:r>
              <a:rPr lang="nl-BE" dirty="0"/>
              <a:t>, </a:t>
            </a:r>
            <a:r>
              <a:rPr lang="nl-BE" dirty="0" smtClean="0"/>
              <a:t>logical_value2)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assertExceptionRaised</a:t>
            </a:r>
            <a:r>
              <a:rPr lang="nl-BE" dirty="0" smtClean="0"/>
              <a:t>()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assertFail</a:t>
            </a:r>
            <a:r>
              <a:rPr lang="nl-BE" dirty="0" smtClean="0"/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79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5652120" y="1340765"/>
            <a:ext cx="2685034" cy="1754326"/>
            <a:chOff x="5652120" y="1340765"/>
            <a:chExt cx="2685034" cy="1754326"/>
          </a:xfrm>
        </p:grpSpPr>
        <p:grpSp>
          <p:nvGrpSpPr>
            <p:cNvPr id="6" name="Group 5"/>
            <p:cNvGrpSpPr/>
            <p:nvPr/>
          </p:nvGrpSpPr>
          <p:grpSpPr>
            <a:xfrm>
              <a:off x="5832140" y="1340765"/>
              <a:ext cx="2505014" cy="1754326"/>
              <a:chOff x="5003068" y="6165304"/>
              <a:chExt cx="2505014" cy="175432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940152" y="6165304"/>
                <a:ext cx="1567930" cy="17543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overloaded for</a:t>
                </a:r>
              </a:p>
              <a:p>
                <a:r>
                  <a:rPr lang="en-US" dirty="0" smtClean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complex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integer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logical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 flipV="1">
                <a:off x="5003068" y="6714879"/>
                <a:ext cx="937084" cy="327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ight Brace 9"/>
            <p:cNvSpPr/>
            <p:nvPr/>
          </p:nvSpPr>
          <p:spPr>
            <a:xfrm>
              <a:off x="5652120" y="1647825"/>
              <a:ext cx="144016" cy="485031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03848" y="6195412"/>
            <a:ext cx="43968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 asserts take 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argument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572000" y="1137877"/>
            <a:ext cx="1873785" cy="462323"/>
            <a:chOff x="5576652" y="6165304"/>
            <a:chExt cx="1873785" cy="462323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151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3" idx="0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188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41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User defined type, extend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242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878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never executed = dead weight</a:t>
            </a:r>
          </a:p>
          <a:p>
            <a:pPr lvl="1"/>
            <a:r>
              <a:rPr lang="en-US" dirty="0" smtClean="0"/>
              <a:t>has to be maintained</a:t>
            </a:r>
          </a:p>
          <a:p>
            <a:pPr lvl="1"/>
            <a:r>
              <a:rPr lang="en-US" dirty="0" smtClean="0"/>
              <a:t>discrepancies will creep in</a:t>
            </a:r>
          </a:p>
          <a:p>
            <a:r>
              <a:rPr lang="en-US" dirty="0" smtClean="0"/>
              <a:t>Code not tested doesn’t work</a:t>
            </a:r>
          </a:p>
          <a:p>
            <a:pPr lvl="1"/>
            <a:r>
              <a:rPr lang="en-US" dirty="0" smtClean="0"/>
              <a:t>all functions/methods tested?</a:t>
            </a:r>
          </a:p>
          <a:p>
            <a:pPr lvl="1"/>
            <a:r>
              <a:rPr lang="en-US" dirty="0" smtClean="0"/>
              <a:t>all code paths tested?</a:t>
            </a:r>
          </a:p>
          <a:p>
            <a:r>
              <a:rPr lang="en-US" dirty="0" smtClean="0"/>
              <a:t>Remove dead code</a:t>
            </a:r>
          </a:p>
          <a:p>
            <a:pPr lvl="1"/>
            <a:r>
              <a:rPr lang="en-US" dirty="0" smtClean="0"/>
              <a:t>not lost, version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828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Keeps track while code executes</a:t>
            </a:r>
          </a:p>
          <a:p>
            <a:r>
              <a:rPr lang="en-US" dirty="0" smtClean="0"/>
              <a:t>Reports by line of code</a:t>
            </a:r>
          </a:p>
          <a:p>
            <a:r>
              <a:rPr lang="en-US" dirty="0" smtClean="0"/>
              <a:t>For C/C++/Fortran: compiler support + tool</a:t>
            </a:r>
          </a:p>
          <a:p>
            <a:pPr lvl="1"/>
            <a:r>
              <a:rPr lang="en-US" dirty="0" smtClean="0"/>
              <a:t>instrument code during build</a:t>
            </a:r>
          </a:p>
          <a:p>
            <a:pPr lvl="1"/>
            <a:r>
              <a:rPr lang="en-US" dirty="0" smtClean="0"/>
              <a:t>run</a:t>
            </a:r>
          </a:p>
          <a:p>
            <a:pPr lvl="1"/>
            <a:r>
              <a:rPr lang="en-US" dirty="0" smtClean="0"/>
              <a:t>report using tool</a:t>
            </a:r>
          </a:p>
          <a:p>
            <a:r>
              <a:rPr lang="en-US" dirty="0" smtClean="0"/>
              <a:t>For Python: coverage</a:t>
            </a:r>
          </a:p>
          <a:p>
            <a:pPr lvl="1"/>
            <a:r>
              <a:rPr lang="en-US" dirty="0" smtClean="0"/>
              <a:t>run &amp;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652120" y="3863181"/>
            <a:ext cx="239520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Generates considerable</a:t>
            </a:r>
          </a:p>
          <a:p>
            <a:r>
              <a:rPr lang="en-US" dirty="0" smtClean="0"/>
              <a:t>run time overhead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4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gcc</a:t>
            </a:r>
            <a:r>
              <a:rPr lang="en-US" dirty="0" smtClean="0"/>
              <a:t>/g++/</a:t>
            </a:r>
            <a:r>
              <a:rPr lang="en-US" dirty="0" err="1" smtClean="0"/>
              <a:t>gfortran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-arcs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-coverage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 for report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84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4460919"/>
            <a:ext cx="518457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File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Lines executed:45.45% of 11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Creating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funcs.c.gcov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32717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gcov</a:t>
            </a:r>
            <a:r>
              <a:rPr lang="en-US" dirty="0" smtClean="0"/>
              <a:t>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85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627784" y="1785393"/>
            <a:ext cx="5889580" cy="4278094"/>
            <a:chOff x="4224046" y="3417792"/>
            <a:chExt cx="5889580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4224046" y="3417792"/>
              <a:ext cx="5889580" cy="42780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0:Source:funcs.c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0:Graph:funcs.gcno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0:Data:funcs.gcda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0:Runs:1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0:Programs:1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1:#include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2:#include "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funcs.h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3: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4:int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5:    if (n &lt; 0)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#####: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"### error: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16:    7:    } else if (n == 0 || n == 1)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8: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9:    }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10:   10:        return n*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 - 1);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11: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12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40146" y="7388109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funcs.c.gcov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8652" y="2643941"/>
            <a:ext cx="2671180" cy="715581"/>
            <a:chOff x="5940152" y="6165304"/>
            <a:chExt cx="2671180" cy="715581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7475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not executable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>
              <a:off x="7687746" y="6349970"/>
              <a:ext cx="923586" cy="530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8652" y="3359522"/>
            <a:ext cx="2599172" cy="646331"/>
            <a:chOff x="5940152" y="6165304"/>
            <a:chExt cx="259917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1747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number of times</a:t>
              </a:r>
            </a:p>
            <a:p>
              <a:r>
                <a:rPr lang="en-US" dirty="0" smtClean="0"/>
                <a:t>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7687746" y="6488470"/>
              <a:ext cx="85157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92440" y="4365022"/>
            <a:ext cx="2239133" cy="369332"/>
            <a:chOff x="5940151" y="6165304"/>
            <a:chExt cx="2239133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8" idx="3"/>
            </p:cNvCxnSpPr>
            <p:nvPr/>
          </p:nvCxnSpPr>
          <p:spPr>
            <a:xfrm flipV="1">
              <a:off x="7683957" y="6237312"/>
              <a:ext cx="49532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53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icc</a:t>
            </a:r>
            <a:r>
              <a:rPr lang="en-US" dirty="0" smtClean="0"/>
              <a:t>/</a:t>
            </a:r>
            <a:r>
              <a:rPr lang="en-US" dirty="0" err="1" smtClean="0"/>
              <a:t>icpc</a:t>
            </a:r>
            <a:r>
              <a:rPr lang="en-US" dirty="0" smtClean="0"/>
              <a:t>/</a:t>
            </a:r>
            <a:r>
              <a:rPr lang="en-US" dirty="0" err="1" smtClean="0"/>
              <a:t>ifort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-prof-gen=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=./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profiles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Merge build &amp; run time info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profmerge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=./profiles</a:t>
            </a:r>
            <a:endParaRPr lang="en-US" dirty="0" smtClean="0"/>
          </a:p>
          <a:p>
            <a:r>
              <a:rPr lang="en-US" dirty="0" smtClean="0"/>
              <a:t>Generate code </a:t>
            </a:r>
            <a:r>
              <a:rPr lang="en-US" dirty="0"/>
              <a:t>coverage report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codecov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-dpi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pgopti.dpi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pgopti.spi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634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HTML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87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1" b="24800"/>
          <a:stretch/>
        </p:blipFill>
        <p:spPr>
          <a:xfrm>
            <a:off x="75811" y="1268760"/>
            <a:ext cx="8992378" cy="496855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23528" y="3753036"/>
            <a:ext cx="2379360" cy="657282"/>
            <a:chOff x="5940151" y="5877354"/>
            <a:chExt cx="2379360" cy="657282"/>
          </a:xfrm>
        </p:grpSpPr>
        <p:sp>
          <p:nvSpPr>
            <p:cNvPr id="7" name="TextBox 6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overall summary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7683957" y="5877354"/>
              <a:ext cx="635554" cy="4726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528" y="5086076"/>
            <a:ext cx="2592288" cy="575172"/>
            <a:chOff x="5940151" y="6165304"/>
            <a:chExt cx="2592288" cy="575172"/>
          </a:xfrm>
        </p:grpSpPr>
        <p:sp>
          <p:nvSpPr>
            <p:cNvPr id="11" name="TextBox 10"/>
            <p:cNvSpPr txBox="1"/>
            <p:nvPr/>
          </p:nvSpPr>
          <p:spPr>
            <a:xfrm>
              <a:off x="5940151" y="6165304"/>
              <a:ext cx="19442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breakdown per file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884367" y="6349970"/>
              <a:ext cx="648072" cy="3905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5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source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88</a:t>
            </a:fld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1560"/>
            <a:ext cx="7429500" cy="52578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012160" y="2554560"/>
            <a:ext cx="2808312" cy="874440"/>
            <a:chOff x="4660434" y="6165304"/>
            <a:chExt cx="2808312" cy="874440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code paths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4660434" y="6488470"/>
              <a:ext cx="1279718" cy="5512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26935" y="3501008"/>
            <a:ext cx="1528594" cy="973107"/>
            <a:chOff x="5940152" y="5838528"/>
            <a:chExt cx="1528594" cy="973107"/>
          </a:xfrm>
        </p:grpSpPr>
        <p:sp>
          <p:nvSpPr>
            <p:cNvPr id="21" name="TextBox 20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functions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6704449" y="5838528"/>
              <a:ext cx="112416" cy="3267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879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87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should be easy to understand</a:t>
            </a:r>
          </a:p>
          <a:p>
            <a:pPr lvl="1"/>
            <a:r>
              <a:rPr lang="en-US" dirty="0" smtClean="0"/>
              <a:t>by you</a:t>
            </a:r>
          </a:p>
          <a:p>
            <a:pPr lvl="1"/>
            <a:r>
              <a:rPr lang="en-US" dirty="0" smtClean="0"/>
              <a:t>by your colleagues/community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easier to identify issues</a:t>
            </a:r>
          </a:p>
          <a:p>
            <a:pPr lvl="1"/>
            <a:r>
              <a:rPr lang="en-US" dirty="0" smtClean="0"/>
              <a:t>easier to maintain</a:t>
            </a:r>
          </a:p>
          <a:p>
            <a:pPr lvl="1"/>
            <a:r>
              <a:rPr lang="en-US" dirty="0" smtClean="0"/>
              <a:t>reduces number of bugs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57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Done after unit testing</a:t>
            </a:r>
          </a:p>
          <a:p>
            <a:r>
              <a:rPr lang="en-US" dirty="0" smtClean="0"/>
              <a:t>Exceeds scope of unit testing</a:t>
            </a:r>
          </a:p>
          <a:p>
            <a:r>
              <a:rPr lang="en-US" dirty="0" smtClean="0"/>
              <a:t>Tests aggregation of several software modules</a:t>
            </a:r>
          </a:p>
          <a:p>
            <a:pPr lvl="1"/>
            <a:r>
              <a:rPr lang="en-US" dirty="0" smtClean="0"/>
              <a:t>e.g., command line application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shunit2</a:t>
            </a:r>
          </a:p>
          <a:p>
            <a:pPr lvl="1"/>
            <a:r>
              <a:rPr lang="en-US" dirty="0" smtClean="0"/>
              <a:t>much better: continuous integration</a:t>
            </a:r>
          </a:p>
          <a:p>
            <a:r>
              <a:rPr lang="en-US" dirty="0" smtClean="0"/>
              <a:t>Tests reside in repository</a:t>
            </a:r>
          </a:p>
          <a:p>
            <a:r>
              <a:rPr lang="en-US" dirty="0" smtClean="0"/>
              <a:t>Easy to run</a:t>
            </a:r>
          </a:p>
          <a:p>
            <a:pPr lvl="1"/>
            <a:r>
              <a:rPr lang="en-US" dirty="0" smtClean="0"/>
              <a:t>may take long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90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5508104" y="4756502"/>
            <a:ext cx="3317621" cy="1336794"/>
            <a:chOff x="4403585" y="2996953"/>
            <a:chExt cx="3317621" cy="1336794"/>
          </a:xfrm>
        </p:grpSpPr>
        <p:sp>
          <p:nvSpPr>
            <p:cNvPr id="10" name="Rounded Rectangle 9"/>
            <p:cNvSpPr/>
            <p:nvPr/>
          </p:nvSpPr>
          <p:spPr>
            <a:xfrm>
              <a:off x="4403585" y="2996953"/>
              <a:ext cx="3168352" cy="13367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Beware of bugs in the above code; I have only proved it correct, not tried it.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71737" y="3964415"/>
              <a:ext cx="1729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Donald Knuth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41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under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Computes number of permutations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91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2276872"/>
            <a:ext cx="6732748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-h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usage: fac.exe [-h] 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compute number of permutations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n           number of items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-h, --help  show this help message and exit</a:t>
            </a:r>
          </a:p>
        </p:txBody>
      </p:sp>
      <p:sp>
        <p:nvSpPr>
          <p:cNvPr id="6" name="Rectangle 5"/>
          <p:cNvSpPr/>
          <p:nvPr/>
        </p:nvSpPr>
        <p:spPr>
          <a:xfrm>
            <a:off x="827584" y="5157192"/>
            <a:ext cx="673274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3063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bash script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5" y="2200796"/>
            <a:ext cx="6120680" cy="2308324"/>
            <a:chOff x="2364488" y="7134532"/>
            <a:chExt cx="6120680" cy="2308324"/>
          </a:xfrm>
        </p:grpSpPr>
        <p:sp>
          <p:nvSpPr>
            <p:cNvPr id="6" name="TextBox 5"/>
            <p:cNvSpPr txBox="1"/>
            <p:nvPr/>
          </p:nvSpPr>
          <p:spPr>
            <a:xfrm>
              <a:off x="2364488" y="7134532"/>
              <a:ext cx="6120680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bash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tFac0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1 ${result}</a:t>
              </a: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shunit2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19088" y="9135079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661524" y="5159924"/>
            <a:ext cx="6098441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./test_fac.sh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testFac0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Ran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66772" y="2388088"/>
            <a:ext cx="2585327" cy="462323"/>
            <a:chOff x="5576652" y="6165304"/>
            <a:chExt cx="2585327" cy="462323"/>
          </a:xfrm>
        </p:grpSpPr>
        <p:sp>
          <p:nvSpPr>
            <p:cNvPr id="10" name="TextBox 9"/>
            <p:cNvSpPr txBox="1"/>
            <p:nvPr/>
          </p:nvSpPr>
          <p:spPr>
            <a:xfrm>
              <a:off x="5940152" y="6165304"/>
              <a:ext cx="22218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tests = bash functions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627784" y="4412403"/>
            <a:ext cx="2842703" cy="414790"/>
            <a:chOff x="5648660" y="6119846"/>
            <a:chExt cx="2842703" cy="414790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5512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gather &amp; execute all tests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5648660" y="6119846"/>
              <a:ext cx="291492" cy="2301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320332" y="2991785"/>
            <a:ext cx="2365555" cy="369332"/>
            <a:chOff x="5134768" y="6165304"/>
            <a:chExt cx="2365555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5134768" y="6349970"/>
              <a:ext cx="805384" cy="136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48522" y="3634592"/>
            <a:ext cx="1877194" cy="542533"/>
            <a:chOff x="5188523" y="5992103"/>
            <a:chExt cx="1877194" cy="542533"/>
          </a:xfrm>
        </p:grpSpPr>
        <p:sp>
          <p:nvSpPr>
            <p:cNvPr id="22" name="TextBox 21"/>
            <p:cNvSpPr txBox="1"/>
            <p:nvPr/>
          </p:nvSpPr>
          <p:spPr>
            <a:xfrm>
              <a:off x="5940152" y="6165304"/>
              <a:ext cx="112556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result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5188523" y="5992103"/>
              <a:ext cx="751629" cy="3578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982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testing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for invalid argument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2862322"/>
            <a:chOff x="2364487" y="7134532"/>
            <a:chExt cx="8253195" cy="2862322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=$?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assertNull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"${result}"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46457" y="9689077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24128" y="2348880"/>
            <a:ext cx="1878787" cy="462323"/>
            <a:chOff x="5576652" y="6165304"/>
            <a:chExt cx="1878787" cy="462323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152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stderr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707904" y="3131676"/>
            <a:ext cx="3382370" cy="369332"/>
            <a:chOff x="4362956" y="6165304"/>
            <a:chExt cx="3382370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940152" y="6165304"/>
              <a:ext cx="18051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exit code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362956" y="6246604"/>
              <a:ext cx="1577196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411761" y="2302384"/>
            <a:ext cx="2703473" cy="508819"/>
            <a:chOff x="4796850" y="6165304"/>
            <a:chExt cx="2703473" cy="508819"/>
          </a:xfrm>
        </p:grpSpPr>
        <p:sp>
          <p:nvSpPr>
            <p:cNvPr id="16" name="TextBox 15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4796850" y="6349970"/>
              <a:ext cx="1143302" cy="324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539552" y="5323479"/>
            <a:ext cx="504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assertNull</a:t>
            </a:r>
            <a:r>
              <a:rPr lang="en-US" dirty="0" smtClean="0"/>
              <a:t> succeeds if argument is empty string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47930" y="5987073"/>
            <a:ext cx="56564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quoting strings correctly is important!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975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artifacts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script leaves file(s)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dedicated temporary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923330"/>
            <a:chOff x="2364487" y="7134532"/>
            <a:chExt cx="8253195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result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51602" y="7750085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9284" y="3890143"/>
            <a:ext cx="8253195" cy="2585323"/>
            <a:chOff x="2364487" y="7134532"/>
            <a:chExt cx="8253195" cy="2585323"/>
          </a:xfrm>
        </p:grpSpPr>
        <p:sp>
          <p:nvSpPr>
            <p:cNvPr id="9" name="TextBox 8"/>
            <p:cNvSpPr txBox="1"/>
            <p:nvPr/>
          </p:nvSpPr>
          <p:spPr>
            <a:xfrm>
              <a:off x="2364487" y="7134532"/>
              <a:ext cx="8253195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="${SHUNIT_TMPDIR}/err.txt"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51602" y="9412078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604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b="1" dirty="0" smtClean="0"/>
              <a:t>assertEquals</a:t>
            </a:r>
            <a:r>
              <a:rPr lang="nl-BE" dirty="0" smtClean="0"/>
              <a:t>  [message]  expected  actual</a:t>
            </a:r>
          </a:p>
          <a:p>
            <a:r>
              <a:rPr lang="nl-BE" b="1" dirty="0" smtClean="0"/>
              <a:t>assertNotEquals</a:t>
            </a:r>
            <a:r>
              <a:rPr lang="nl-BE" dirty="0" smtClean="0"/>
              <a:t>  </a:t>
            </a:r>
            <a:r>
              <a:rPr lang="nl-BE" dirty="0"/>
              <a:t>[message]  expected  </a:t>
            </a:r>
            <a:r>
              <a:rPr lang="nl-BE" dirty="0" smtClean="0"/>
              <a:t>actual</a:t>
            </a:r>
          </a:p>
          <a:p>
            <a:r>
              <a:rPr lang="nl-BE" b="1" dirty="0" smtClean="0"/>
              <a:t>assertNull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empty string</a:t>
            </a:r>
          </a:p>
          <a:p>
            <a:r>
              <a:rPr lang="nl-BE" b="1" dirty="0" smtClean="0"/>
              <a:t>assertNotNull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assertTrue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0</a:t>
            </a:r>
          </a:p>
          <a:p>
            <a:r>
              <a:rPr lang="nl-BE" b="1" dirty="0" smtClean="0"/>
              <a:t>assertFalse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fail  </a:t>
            </a:r>
            <a:r>
              <a:rPr lang="nl-BE" dirty="0" smtClean="0"/>
              <a:t>[message]</a:t>
            </a:r>
            <a:endParaRPr lang="nl-BE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95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3851920" y="5987018"/>
            <a:ext cx="36009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must be quoted!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940152" y="2639671"/>
            <a:ext cx="3079115" cy="438581"/>
            <a:chOff x="5648660" y="6096055"/>
            <a:chExt cx="3079115" cy="438581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27876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strings and integers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 flipV="1">
              <a:off x="5648660" y="6096055"/>
              <a:ext cx="291492" cy="253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67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neTimeSetUp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before tests start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before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after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oneTimeTearDown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after all tests done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713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Test-driven development: by example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Kent Beck</a:t>
            </a:r>
            <a:br>
              <a:rPr lang="en-US" dirty="0" smtClean="0"/>
            </a:br>
            <a:r>
              <a:rPr lang="en-US" dirty="0" smtClean="0"/>
              <a:t>Addison-Wesley, 2002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286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9175" flipV="1">
            <a:off x="4273182" y="352028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19672" y="284398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81544">
            <a:off x="2699792" y="367384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</a:t>
            </a:r>
            <a:r>
              <a:rPr lang="en-US" sz="4800" i="1" dirty="0" smtClean="0">
                <a:solidFill>
                  <a:srgbClr val="C00000"/>
                </a:solidFill>
              </a:rPr>
              <a:t>will</a:t>
            </a:r>
            <a:r>
              <a:rPr lang="en-US" sz="4800" dirty="0" smtClean="0">
                <a:solidFill>
                  <a:srgbClr val="C00000"/>
                </a:solidFill>
              </a:rPr>
              <a:t> have bugs!</a:t>
            </a:r>
            <a:endParaRPr lang="nl-BE" sz="48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98</a:t>
            </a:fld>
            <a:endParaRPr lang="nl-BE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7540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66576">
            <a:off x="6193917" y="2860283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Ada Lovelace, analytical engine (1843)</a:t>
            </a:r>
            <a:br>
              <a:rPr lang="en-US" dirty="0" smtClean="0"/>
            </a:b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… an </a:t>
            </a:r>
            <a:r>
              <a:rPr lang="en-US" sz="2000" dirty="0" err="1">
                <a:solidFill>
                  <a:srgbClr val="0070C0"/>
                </a:solidFill>
                <a:latin typeface="Informal Roman" panose="030604020304060B0204" pitchFamily="66" charset="0"/>
              </a:rPr>
              <a:t>analysing</a:t>
            </a:r>
            <a:r>
              <a:rPr lang="en-US" sz="2000" dirty="0">
                <a:solidFill>
                  <a:srgbClr val="0070C0"/>
                </a:solidFill>
                <a:latin typeface="Informal Roman" panose="030604020304060B0204" pitchFamily="66" charset="0"/>
              </a:rPr>
              <a:t> process must equally have been performed in order to furnish the Analytical Engine with the necessary operative data; and that herein may also lie a possible source of error. Granted that the actual mechanism is unerring in its processes, the cards may give it wrong </a:t>
            </a: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orders.</a:t>
            </a:r>
            <a:endParaRPr lang="en-US" dirty="0" smtClean="0">
              <a:solidFill>
                <a:srgbClr val="0070C0"/>
              </a:solidFill>
              <a:latin typeface="Informal Roman" panose="030604020304060B0204" pitchFamily="66" charset="0"/>
            </a:endParaRPr>
          </a:p>
          <a:p>
            <a:r>
              <a:rPr lang="en-US" dirty="0" smtClean="0"/>
              <a:t>Term "bug" coined by Thomas Edison (1873)</a:t>
            </a:r>
          </a:p>
          <a:p>
            <a:r>
              <a:rPr lang="en-US" dirty="0" smtClean="0"/>
              <a:t>Bug report, Computational</a:t>
            </a:r>
            <a:br>
              <a:rPr lang="en-US" dirty="0" smtClean="0"/>
            </a:br>
            <a:r>
              <a:rPr lang="en-US" dirty="0" smtClean="0"/>
              <a:t>Laboratory, Harvard</a:t>
            </a:r>
            <a:br>
              <a:rPr lang="en-US" dirty="0" smtClean="0"/>
            </a:br>
            <a:r>
              <a:rPr lang="en-US" dirty="0" smtClean="0"/>
              <a:t>(September 9, 1947)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99</a:t>
            </a:fld>
            <a:endParaRPr lang="nl-BE"/>
          </a:p>
        </p:txBody>
      </p:sp>
      <p:pic>
        <p:nvPicPr>
          <p:cNvPr id="2050" name="Picture 2" descr="https://upload.wikimedia.org/wikipedia/commons/8/8a/H96566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1"/>
          <a:stretch/>
        </p:blipFill>
        <p:spPr bwMode="auto">
          <a:xfrm>
            <a:off x="5531563" y="3967183"/>
            <a:ext cx="3155237" cy="240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11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12137</TotalTime>
  <Words>11588</Words>
  <Application>Microsoft Office PowerPoint</Application>
  <PresentationFormat>On-screen Show (4:3)</PresentationFormat>
  <Paragraphs>2740</Paragraphs>
  <Slides>201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201</vt:i4>
      </vt:variant>
    </vt:vector>
  </HeadingPairs>
  <TitlesOfParts>
    <vt:vector size="213" baseType="lpstr">
      <vt:lpstr>Arial</vt:lpstr>
      <vt:lpstr>Brush Script MT</vt:lpstr>
      <vt:lpstr>Calibri</vt:lpstr>
      <vt:lpstr>Courier New</vt:lpstr>
      <vt:lpstr>Euclid</vt:lpstr>
      <vt:lpstr>Euclid Extra</vt:lpstr>
      <vt:lpstr>Euclid Symbol</vt:lpstr>
      <vt:lpstr>Informal Roman</vt:lpstr>
      <vt:lpstr>Symbol</vt:lpstr>
      <vt:lpstr>Times New Roman</vt:lpstr>
      <vt:lpstr>Office Theme</vt:lpstr>
      <vt:lpstr>Equation</vt:lpstr>
      <vt:lpstr>Debugging techniques</vt:lpstr>
      <vt:lpstr>Introduction</vt:lpstr>
      <vt:lpstr>Motivation</vt:lpstr>
      <vt:lpstr>Motivation</vt:lpstr>
      <vt:lpstr>Examples</vt:lpstr>
      <vt:lpstr>Bugs</vt:lpstr>
      <vt:lpstr>Avoid bugs</vt:lpstr>
      <vt:lpstr>Coding style</vt:lpstr>
      <vt:lpstr>Motivation</vt:lpstr>
      <vt:lpstr>PowerPoint Presentation</vt:lpstr>
      <vt:lpstr>Step back: what is programming?</vt:lpstr>
      <vt:lpstr>Code readability</vt:lpstr>
      <vt:lpstr>Naming things</vt:lpstr>
      <vt:lpstr>Brevity</vt:lpstr>
      <vt:lpstr>Coding style</vt:lpstr>
      <vt:lpstr>Style checking tools</vt:lpstr>
      <vt:lpstr>Language standards</vt:lpstr>
      <vt:lpstr>General advice</vt:lpstr>
      <vt:lpstr>Unused code</vt:lpstr>
      <vt:lpstr>Language idioms</vt:lpstr>
      <vt:lpstr>Not-invented-here syndrome</vt:lpstr>
      <vt:lpstr>References</vt:lpstr>
      <vt:lpstr>Documentation</vt:lpstr>
      <vt:lpstr>Comments</vt:lpstr>
      <vt:lpstr>Documentation</vt:lpstr>
      <vt:lpstr>Development process documentation</vt:lpstr>
      <vt:lpstr>API documentation: doxygen</vt:lpstr>
      <vt:lpstr>Class/module documentation</vt:lpstr>
      <vt:lpstr>Example module documentation</vt:lpstr>
      <vt:lpstr>Function/method documentation</vt:lpstr>
      <vt:lpstr>Example function documentation</vt:lpstr>
      <vt:lpstr>User defined type documentation</vt:lpstr>
      <vt:lpstr>Example data structure documentation</vt:lpstr>
      <vt:lpstr>Using doxygen</vt:lpstr>
      <vt:lpstr>Documentation main page</vt:lpstr>
      <vt:lpstr>Function documentation</vt:lpstr>
      <vt:lpstr>Data structure documentation</vt:lpstr>
      <vt:lpstr>Usage examples</vt:lpstr>
      <vt:lpstr>User interface documentation: mkdocs</vt:lpstr>
      <vt:lpstr>mkdocs</vt:lpstr>
      <vt:lpstr>Example page</vt:lpstr>
      <vt:lpstr>Some more formatting elements</vt:lpstr>
      <vt:lpstr>Setup</vt:lpstr>
      <vt:lpstr>Building &amp; deploying documentation</vt:lpstr>
      <vt:lpstr>Result</vt:lpstr>
      <vt:lpstr>Compilers &amp; settings, static checkers</vt:lpstr>
      <vt:lpstr>Compilers: general</vt:lpstr>
      <vt:lpstr>Be paranoid, or die!</vt:lpstr>
      <vt:lpstr>Switching compilers</vt:lpstr>
      <vt:lpstr>C/C++ compiler options</vt:lpstr>
      <vt:lpstr>Fortran compiler options</vt:lpstr>
      <vt:lpstr>Floating point model</vt:lpstr>
      <vt:lpstr>Python</vt:lpstr>
      <vt:lpstr>Defensive programming</vt:lpstr>
      <vt:lpstr>Report warnings &amp; errors</vt:lpstr>
      <vt:lpstr>Check for runtime errors!</vt:lpstr>
      <vt:lpstr>Do not go overboard</vt:lpstr>
      <vt:lpstr>Assertions</vt:lpstr>
      <vt:lpstr>Assertions: example</vt:lpstr>
      <vt:lpstr>Assertions: running</vt:lpstr>
      <vt:lpstr>Assertions: release</vt:lpstr>
      <vt:lpstr>References</vt:lpstr>
      <vt:lpstr>Unit testing</vt:lpstr>
      <vt:lpstr>Unit testing: what is it?</vt:lpstr>
      <vt:lpstr>General concerns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pFUnit: test code first!</vt:lpstr>
      <vt:lpstr>pFUnit: framework</vt:lpstr>
      <vt:lpstr>pFUnit: make file</vt:lpstr>
      <vt:lpstr>pFUnit: building and running tests</vt:lpstr>
      <vt:lpstr>pFUnit: failing tests</vt:lpstr>
      <vt:lpstr>pFUnit: types of assertions</vt:lpstr>
      <vt:lpstr>pFUnit: setting the stage</vt:lpstr>
      <vt:lpstr>Code coverage</vt:lpstr>
      <vt:lpstr>Motivation</vt:lpstr>
      <vt:lpstr>Code coverage tool</vt:lpstr>
      <vt:lpstr>GCC</vt:lpstr>
      <vt:lpstr>gcov report</vt:lpstr>
      <vt:lpstr>Intel compilers</vt:lpstr>
      <vt:lpstr>codecov HTML report</vt:lpstr>
      <vt:lpstr>codecov source report</vt:lpstr>
      <vt:lpstr>Integration testing</vt:lpstr>
      <vt:lpstr>Integration testing: what is it?</vt:lpstr>
      <vt:lpstr>Application under test</vt:lpstr>
      <vt:lpstr>shunit2: test script</vt:lpstr>
      <vt:lpstr>shunit2: testing for failure</vt:lpstr>
      <vt:lpstr>shunit2: artifacts</vt:lpstr>
      <vt:lpstr>shunit2: types of assertions</vt:lpstr>
      <vt:lpstr>shunit2: setting the stage</vt:lpstr>
      <vt:lpstr>References</vt:lpstr>
      <vt:lpstr>PowerPoint Presentation</vt:lpstr>
      <vt:lpstr>History</vt:lpstr>
      <vt:lpstr>Taxonomy of bugs</vt:lpstr>
      <vt:lpstr>Requirements</vt:lpstr>
      <vt:lpstr>Structural bugs I</vt:lpstr>
      <vt:lpstr>Structural bugs II</vt:lpstr>
      <vt:lpstr>Data</vt:lpstr>
      <vt:lpstr>Coding &amp; implementation</vt:lpstr>
      <vt:lpstr>Bugs in parallel code</vt:lpstr>
      <vt:lpstr>Control flow bugs</vt:lpstr>
      <vt:lpstr>Fortran logical expressions</vt:lpstr>
      <vt:lpstr>C/C++ logical expressions</vt:lpstr>
      <vt:lpstr>Valgrind</vt:lpstr>
      <vt:lpstr>Arithmetic bugs</vt:lpstr>
      <vt:lpstr>Integer overflow</vt:lpstr>
      <vt:lpstr>IEEE floating point </vt:lpstr>
      <vt:lpstr>Representation consequences</vt:lpstr>
      <vt:lpstr>Floating point versus real numbers</vt:lpstr>
      <vt:lpstr>Floating point equality?</vt:lpstr>
      <vt:lpstr>Floating point overflow</vt:lpstr>
      <vt:lpstr>How to tackle?</vt:lpstr>
      <vt:lpstr>Trapped!</vt:lpstr>
      <vt:lpstr>Use GDB to inspect</vt:lpstr>
      <vt:lpstr>GDB &amp; optimized code</vt:lpstr>
      <vt:lpstr>GDB &amp; optimized code</vt:lpstr>
      <vt:lpstr>Floating point underflow</vt:lpstr>
      <vt:lpstr>References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hypothesis testing</vt:lpstr>
      <vt:lpstr>gdb: reverse debugging</vt:lpstr>
      <vt:lpstr>gdb: multithreaded programs</vt:lpstr>
      <vt:lpstr>gdb: switching threads</vt:lpstr>
      <vt:lpstr>gdb: checkpoint</vt:lpstr>
      <vt:lpstr>gdb: post mortem</vt:lpstr>
      <vt:lpstr>MUST</vt:lpstr>
      <vt:lpstr>MUST</vt:lpstr>
      <vt:lpstr>Using MUST</vt:lpstr>
      <vt:lpstr>MUST deadlock run</vt:lpstr>
      <vt:lpstr>MUST deadlock report</vt:lpstr>
      <vt:lpstr>Deadlock code</vt:lpstr>
      <vt:lpstr>MUST leaked resources report</vt:lpstr>
      <vt:lpstr>Leaky code</vt:lpstr>
      <vt:lpstr>MUST buffer sizes report</vt:lpstr>
      <vt:lpstr>Mismatched buffer size code</vt:lpstr>
      <vt:lpstr>Mismatched buffer Intel MPI</vt:lpstr>
      <vt:lpstr>MUST buffer types report</vt:lpstr>
      <vt:lpstr>Mismatched buffer type code</vt:lpstr>
      <vt:lpstr>However…</vt:lpstr>
      <vt:lpstr>Buffer aliasing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Valgrind: more subtle</vt:lpstr>
      <vt:lpstr>Intel Inspector</vt:lpstr>
      <vt:lpstr>Intel Inspector: what is it?</vt:lpstr>
      <vt:lpstr>Computing  using OpenMP</vt:lpstr>
      <vt:lpstr>Startup</vt:lpstr>
      <vt:lpstr>Configure target</vt:lpstr>
      <vt:lpstr>Configure analysis</vt:lpstr>
      <vt:lpstr>Analysis summary</vt:lpstr>
      <vt:lpstr>Race condition</vt:lpstr>
      <vt:lpstr>The mystery of the vanishing bug</vt:lpstr>
      <vt:lpstr>Know thy stuff</vt:lpstr>
      <vt:lpstr>The code</vt:lpstr>
      <vt:lpstr>The bug</vt:lpstr>
      <vt:lpstr>To be or not to be…</vt:lpstr>
      <vt:lpstr>Explanation</vt:lpstr>
      <vt:lpstr>Debugging tips</vt:lpstr>
      <vt:lpstr>A few tips</vt:lpstr>
      <vt:lpstr>Conclusions</vt:lpstr>
      <vt:lpstr>Conclusions</vt:lpstr>
      <vt:lpstr>Other tools</vt:lpstr>
      <vt:lpstr>References</vt:lpstr>
      <vt:lpstr>Allinea DDT: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Defensive programming and debugging</dc:title>
  <dc:creator>Geert Jan Bex</dc:creator>
  <cp:lastModifiedBy>Geert Jan Bex</cp:lastModifiedBy>
  <cp:revision>315</cp:revision>
  <dcterms:created xsi:type="dcterms:W3CDTF">2013-01-10T10:35:33Z</dcterms:created>
  <dcterms:modified xsi:type="dcterms:W3CDTF">2017-09-25T08:14:43Z</dcterms:modified>
</cp:coreProperties>
</file>