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0.xml" ContentType="application/vnd.openxmlformats-officedocument.presentationml.slide+xml"/>
  <Override PartName="/ppt/slides/slide231.xml" ContentType="application/vnd.openxmlformats-officedocument.presentationml.slide+xml"/>
  <Override PartName="/ppt/slides/slide232.xml" ContentType="application/vnd.openxmlformats-officedocument.presentationml.slide+xml"/>
  <Override PartName="/ppt/slides/slide233.xml" ContentType="application/vnd.openxmlformats-officedocument.presentationml.slide+xml"/>
  <Override PartName="/ppt/slides/slide234.xml" ContentType="application/vnd.openxmlformats-officedocument.presentationml.slide+xml"/>
  <Override PartName="/ppt/slides/slide235.xml" ContentType="application/vnd.openxmlformats-officedocument.presentationml.slide+xml"/>
  <Override PartName="/ppt/slides/slide236.xml" ContentType="application/vnd.openxmlformats-officedocument.presentationml.slide+xml"/>
  <Override PartName="/ppt/slides/slide237.xml" ContentType="application/vnd.openxmlformats-officedocument.presentationml.slide+xml"/>
  <Override PartName="/ppt/slides/slide238.xml" ContentType="application/vnd.openxmlformats-officedocument.presentationml.slide+xml"/>
  <Override PartName="/ppt/slides/slide239.xml" ContentType="application/vnd.openxmlformats-officedocument.presentationml.slide+xml"/>
  <Override PartName="/ppt/slides/slide240.xml" ContentType="application/vnd.openxmlformats-officedocument.presentationml.slide+xml"/>
  <Override PartName="/ppt/slides/slide241.xml" ContentType="application/vnd.openxmlformats-officedocument.presentationml.slide+xml"/>
  <Override PartName="/ppt/slides/slide242.xml" ContentType="application/vnd.openxmlformats-officedocument.presentationml.slide+xml"/>
  <Override PartName="/ppt/slides/slide243.xml" ContentType="application/vnd.openxmlformats-officedocument.presentationml.slide+xml"/>
  <Override PartName="/ppt/slides/slide244.xml" ContentType="application/vnd.openxmlformats-officedocument.presentationml.slide+xml"/>
  <Override PartName="/ppt/slides/slide245.xml" ContentType="application/vnd.openxmlformats-officedocument.presentationml.slide+xml"/>
  <Override PartName="/ppt/slides/slide246.xml" ContentType="application/vnd.openxmlformats-officedocument.presentationml.slide+xml"/>
  <Override PartName="/ppt/slides/slide247.xml" ContentType="application/vnd.openxmlformats-officedocument.presentationml.slide+xml"/>
  <Override PartName="/ppt/slides/slide248.xml" ContentType="application/vnd.openxmlformats-officedocument.presentationml.slide+xml"/>
  <Override PartName="/ppt/slides/slide249.xml" ContentType="application/vnd.openxmlformats-officedocument.presentationml.slide+xml"/>
  <Override PartName="/ppt/slides/slide250.xml" ContentType="application/vnd.openxmlformats-officedocument.presentationml.slide+xml"/>
  <Override PartName="/ppt/slides/slide251.xml" ContentType="application/vnd.openxmlformats-officedocument.presentationml.slide+xml"/>
  <Override PartName="/ppt/slides/slide252.xml" ContentType="application/vnd.openxmlformats-officedocument.presentationml.slide+xml"/>
  <Override PartName="/ppt/slides/slide253.xml" ContentType="application/vnd.openxmlformats-officedocument.presentationml.slide+xml"/>
  <Override PartName="/ppt/slides/slide254.xml" ContentType="application/vnd.openxmlformats-officedocument.presentationml.slide+xml"/>
  <Override PartName="/ppt/slides/slide255.xml" ContentType="application/vnd.openxmlformats-officedocument.presentationml.slide+xml"/>
  <Override PartName="/ppt/slides/slide256.xml" ContentType="application/vnd.openxmlformats-officedocument.presentationml.slide+xml"/>
  <Override PartName="/ppt/slides/slide257.xml" ContentType="application/vnd.openxmlformats-officedocument.presentationml.slide+xml"/>
  <Override PartName="/ppt/slides/slide258.xml" ContentType="application/vnd.openxmlformats-officedocument.presentationml.slide+xml"/>
  <Override PartName="/ppt/slides/slide259.xml" ContentType="application/vnd.openxmlformats-officedocument.presentationml.slide+xml"/>
  <Override PartName="/ppt/slides/slide260.xml" ContentType="application/vnd.openxmlformats-officedocument.presentationml.slide+xml"/>
  <Override PartName="/ppt/slides/slide261.xml" ContentType="application/vnd.openxmlformats-officedocument.presentationml.slide+xml"/>
  <Override PartName="/ppt/slides/slide262.xml" ContentType="application/vnd.openxmlformats-officedocument.presentationml.slide+xml"/>
  <Override PartName="/ppt/slides/slide263.xml" ContentType="application/vnd.openxmlformats-officedocument.presentationml.slide+xml"/>
  <Override PartName="/ppt/slides/slide264.xml" ContentType="application/vnd.openxmlformats-officedocument.presentationml.slide+xml"/>
  <Override PartName="/ppt/slides/slide265.xml" ContentType="application/vnd.openxmlformats-officedocument.presentationml.slide+xml"/>
  <Override PartName="/ppt/slides/slide266.xml" ContentType="application/vnd.openxmlformats-officedocument.presentationml.slide+xml"/>
  <Override PartName="/ppt/slides/slide26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9"/>
  </p:notesMasterIdLst>
  <p:handoutMasterIdLst>
    <p:handoutMasterId r:id="rId270"/>
  </p:handoutMasterIdLst>
  <p:sldIdLst>
    <p:sldId id="256" r:id="rId2"/>
    <p:sldId id="351" r:id="rId3"/>
    <p:sldId id="258" r:id="rId4"/>
    <p:sldId id="499" r:id="rId5"/>
    <p:sldId id="279" r:id="rId6"/>
    <p:sldId id="497" r:id="rId7"/>
    <p:sldId id="293" r:id="rId8"/>
    <p:sldId id="259" r:id="rId9"/>
    <p:sldId id="301" r:id="rId10"/>
    <p:sldId id="261" r:id="rId11"/>
    <p:sldId id="260" r:id="rId12"/>
    <p:sldId id="268" r:id="rId13"/>
    <p:sldId id="346" r:id="rId14"/>
    <p:sldId id="345" r:id="rId15"/>
    <p:sldId id="263" r:id="rId16"/>
    <p:sldId id="262" r:id="rId17"/>
    <p:sldId id="283" r:id="rId18"/>
    <p:sldId id="264" r:id="rId19"/>
    <p:sldId id="265" r:id="rId20"/>
    <p:sldId id="266" r:id="rId21"/>
    <p:sldId id="267" r:id="rId22"/>
    <p:sldId id="349" r:id="rId23"/>
    <p:sldId id="269" r:id="rId24"/>
    <p:sldId id="338" r:id="rId25"/>
    <p:sldId id="337" r:id="rId26"/>
    <p:sldId id="500" r:id="rId27"/>
    <p:sldId id="350" r:id="rId28"/>
    <p:sldId id="270" r:id="rId29"/>
    <p:sldId id="339" r:id="rId30"/>
    <p:sldId id="340" r:id="rId31"/>
    <p:sldId id="341" r:id="rId32"/>
    <p:sldId id="342" r:id="rId33"/>
    <p:sldId id="347" r:id="rId34"/>
    <p:sldId id="343" r:id="rId35"/>
    <p:sldId id="344" r:id="rId36"/>
    <p:sldId id="271" r:id="rId37"/>
    <p:sldId id="272" r:id="rId38"/>
    <p:sldId id="273" r:id="rId39"/>
    <p:sldId id="319" r:id="rId40"/>
    <p:sldId id="320" r:id="rId41"/>
    <p:sldId id="286" r:id="rId42"/>
    <p:sldId id="287" r:id="rId43"/>
    <p:sldId id="288" r:id="rId44"/>
    <p:sldId id="289" r:id="rId45"/>
    <p:sldId id="290" r:id="rId46"/>
    <p:sldId id="284" r:id="rId47"/>
    <p:sldId id="285" r:id="rId48"/>
    <p:sldId id="274" r:id="rId49"/>
    <p:sldId id="275" r:id="rId50"/>
    <p:sldId id="276" r:id="rId51"/>
    <p:sldId id="277" r:id="rId52"/>
    <p:sldId id="291" r:id="rId53"/>
    <p:sldId id="292" r:id="rId54"/>
    <p:sldId id="303" r:id="rId55"/>
    <p:sldId id="317" r:id="rId56"/>
    <p:sldId id="314" r:id="rId57"/>
    <p:sldId id="316" r:id="rId58"/>
    <p:sldId id="318" r:id="rId59"/>
    <p:sldId id="330" r:id="rId60"/>
    <p:sldId id="328" r:id="rId61"/>
    <p:sldId id="315" r:id="rId62"/>
    <p:sldId id="525" r:id="rId63"/>
    <p:sldId id="297" r:id="rId64"/>
    <p:sldId id="329" r:id="rId65"/>
    <p:sldId id="312" r:id="rId66"/>
    <p:sldId id="321" r:id="rId67"/>
    <p:sldId id="331" r:id="rId68"/>
    <p:sldId id="348" r:id="rId69"/>
    <p:sldId id="294" r:id="rId70"/>
    <p:sldId id="295" r:id="rId71"/>
    <p:sldId id="296" r:id="rId72"/>
    <p:sldId id="298" r:id="rId73"/>
    <p:sldId id="299" r:id="rId74"/>
    <p:sldId id="300" r:id="rId75"/>
    <p:sldId id="307" r:id="rId76"/>
    <p:sldId id="501" r:id="rId77"/>
    <p:sldId id="502" r:id="rId78"/>
    <p:sldId id="302" r:id="rId79"/>
    <p:sldId id="304" r:id="rId80"/>
    <p:sldId id="308" r:id="rId81"/>
    <p:sldId id="305" r:id="rId82"/>
    <p:sldId id="483" r:id="rId83"/>
    <p:sldId id="484" r:id="rId84"/>
    <p:sldId id="325" r:id="rId85"/>
    <p:sldId id="309" r:id="rId86"/>
    <p:sldId id="310" r:id="rId87"/>
    <p:sldId id="313" r:id="rId88"/>
    <p:sldId id="326" r:id="rId89"/>
    <p:sldId id="306" r:id="rId90"/>
    <p:sldId id="311" r:id="rId91"/>
    <p:sldId id="354" r:id="rId92"/>
    <p:sldId id="355" r:id="rId93"/>
    <p:sldId id="356" r:id="rId94"/>
    <p:sldId id="357" r:id="rId95"/>
    <p:sldId id="358" r:id="rId96"/>
    <p:sldId id="360" r:id="rId97"/>
    <p:sldId id="359" r:id="rId98"/>
    <p:sldId id="462" r:id="rId99"/>
    <p:sldId id="463" r:id="rId100"/>
    <p:sldId id="464" r:id="rId101"/>
    <p:sldId id="465" r:id="rId102"/>
    <p:sldId id="466" r:id="rId103"/>
    <p:sldId id="467" r:id="rId104"/>
    <p:sldId id="443" r:id="rId105"/>
    <p:sldId id="444" r:id="rId106"/>
    <p:sldId id="445" r:id="rId107"/>
    <p:sldId id="446" r:id="rId108"/>
    <p:sldId id="447" r:id="rId109"/>
    <p:sldId id="448" r:id="rId110"/>
    <p:sldId id="524" r:id="rId111"/>
    <p:sldId id="461" r:id="rId112"/>
    <p:sldId id="526" r:id="rId113"/>
    <p:sldId id="468" r:id="rId114"/>
    <p:sldId id="469" r:id="rId115"/>
    <p:sldId id="470" r:id="rId116"/>
    <p:sldId id="471" r:id="rId117"/>
    <p:sldId id="472" r:id="rId118"/>
    <p:sldId id="473" r:id="rId119"/>
    <p:sldId id="474" r:id="rId120"/>
    <p:sldId id="475" r:id="rId121"/>
    <p:sldId id="476" r:id="rId122"/>
    <p:sldId id="477" r:id="rId123"/>
    <p:sldId id="478" r:id="rId124"/>
    <p:sldId id="481" r:id="rId125"/>
    <p:sldId id="479" r:id="rId126"/>
    <p:sldId id="480" r:id="rId127"/>
    <p:sldId id="482" r:id="rId128"/>
    <p:sldId id="505" r:id="rId129"/>
    <p:sldId id="506" r:id="rId130"/>
    <p:sldId id="507" r:id="rId131"/>
    <p:sldId id="508" r:id="rId132"/>
    <p:sldId id="509" r:id="rId133"/>
    <p:sldId id="510" r:id="rId134"/>
    <p:sldId id="512" r:id="rId135"/>
    <p:sldId id="520" r:id="rId136"/>
    <p:sldId id="441" r:id="rId137"/>
    <p:sldId id="442" r:id="rId138"/>
    <p:sldId id="450" r:id="rId139"/>
    <p:sldId id="451" r:id="rId140"/>
    <p:sldId id="452" r:id="rId141"/>
    <p:sldId id="453" r:id="rId142"/>
    <p:sldId id="454" r:id="rId143"/>
    <p:sldId id="361" r:id="rId144"/>
    <p:sldId id="362" r:id="rId145"/>
    <p:sldId id="363" r:id="rId146"/>
    <p:sldId id="364" r:id="rId147"/>
    <p:sldId id="365" r:id="rId148"/>
    <p:sldId id="366" r:id="rId149"/>
    <p:sldId id="367" r:id="rId150"/>
    <p:sldId id="368" r:id="rId151"/>
    <p:sldId id="369" r:id="rId152"/>
    <p:sldId id="511" r:id="rId153"/>
    <p:sldId id="370" r:id="rId154"/>
    <p:sldId id="371" r:id="rId155"/>
    <p:sldId id="372" r:id="rId156"/>
    <p:sldId id="373" r:id="rId157"/>
    <p:sldId id="374" r:id="rId158"/>
    <p:sldId id="375" r:id="rId159"/>
    <p:sldId id="376" r:id="rId160"/>
    <p:sldId id="377" r:id="rId161"/>
    <p:sldId id="378" r:id="rId162"/>
    <p:sldId id="379" r:id="rId163"/>
    <p:sldId id="380" r:id="rId164"/>
    <p:sldId id="523" r:id="rId165"/>
    <p:sldId id="381" r:id="rId166"/>
    <p:sldId id="382" r:id="rId167"/>
    <p:sldId id="383" r:id="rId168"/>
    <p:sldId id="384" r:id="rId169"/>
    <p:sldId id="385" r:id="rId170"/>
    <p:sldId id="386" r:id="rId171"/>
    <p:sldId id="387" r:id="rId172"/>
    <p:sldId id="388" r:id="rId173"/>
    <p:sldId id="389" r:id="rId174"/>
    <p:sldId id="390" r:id="rId175"/>
    <p:sldId id="391" r:id="rId176"/>
    <p:sldId id="392" r:id="rId177"/>
    <p:sldId id="393" r:id="rId178"/>
    <p:sldId id="394" r:id="rId179"/>
    <p:sldId id="395" r:id="rId180"/>
    <p:sldId id="396" r:id="rId181"/>
    <p:sldId id="397" r:id="rId182"/>
    <p:sldId id="398" r:id="rId183"/>
    <p:sldId id="521" r:id="rId184"/>
    <p:sldId id="440" r:id="rId185"/>
    <p:sldId id="455" r:id="rId186"/>
    <p:sldId id="456" r:id="rId187"/>
    <p:sldId id="457" r:id="rId188"/>
    <p:sldId id="458" r:id="rId189"/>
    <p:sldId id="459" r:id="rId190"/>
    <p:sldId id="460" r:id="rId191"/>
    <p:sldId id="522" r:id="rId192"/>
    <p:sldId id="399" r:id="rId193"/>
    <p:sldId id="400" r:id="rId194"/>
    <p:sldId id="401" r:id="rId195"/>
    <p:sldId id="402" r:id="rId196"/>
    <p:sldId id="403" r:id="rId197"/>
    <p:sldId id="404" r:id="rId198"/>
    <p:sldId id="405" r:id="rId199"/>
    <p:sldId id="406" r:id="rId200"/>
    <p:sldId id="407" r:id="rId201"/>
    <p:sldId id="408" r:id="rId202"/>
    <p:sldId id="409" r:id="rId203"/>
    <p:sldId id="410" r:id="rId204"/>
    <p:sldId id="411" r:id="rId205"/>
    <p:sldId id="412" r:id="rId206"/>
    <p:sldId id="413" r:id="rId207"/>
    <p:sldId id="414" r:id="rId208"/>
    <p:sldId id="415" r:id="rId209"/>
    <p:sldId id="416" r:id="rId210"/>
    <p:sldId id="417" r:id="rId211"/>
    <p:sldId id="418" r:id="rId212"/>
    <p:sldId id="419" r:id="rId213"/>
    <p:sldId id="420" r:id="rId214"/>
    <p:sldId id="421" r:id="rId215"/>
    <p:sldId id="422" r:id="rId216"/>
    <p:sldId id="423" r:id="rId217"/>
    <p:sldId id="424" r:id="rId218"/>
    <p:sldId id="425" r:id="rId219"/>
    <p:sldId id="426" r:id="rId220"/>
    <p:sldId id="435" r:id="rId221"/>
    <p:sldId id="436" r:id="rId222"/>
    <p:sldId id="437" r:id="rId223"/>
    <p:sldId id="438" r:id="rId224"/>
    <p:sldId id="439" r:id="rId225"/>
    <p:sldId id="503" r:id="rId226"/>
    <p:sldId id="513" r:id="rId227"/>
    <p:sldId id="529" r:id="rId228"/>
    <p:sldId id="504" r:id="rId229"/>
    <p:sldId id="514" r:id="rId230"/>
    <p:sldId id="527" r:id="rId231"/>
    <p:sldId id="516" r:id="rId232"/>
    <p:sldId id="515" r:id="rId233"/>
    <p:sldId id="528" r:id="rId234"/>
    <p:sldId id="518" r:id="rId235"/>
    <p:sldId id="519" r:id="rId236"/>
    <p:sldId id="530" r:id="rId237"/>
    <p:sldId id="542" r:id="rId238"/>
    <p:sldId id="543" r:id="rId239"/>
    <p:sldId id="531" r:id="rId240"/>
    <p:sldId id="532" r:id="rId241"/>
    <p:sldId id="533" r:id="rId242"/>
    <p:sldId id="534" r:id="rId243"/>
    <p:sldId id="535" r:id="rId244"/>
    <p:sldId id="536" r:id="rId245"/>
    <p:sldId id="537" r:id="rId246"/>
    <p:sldId id="538" r:id="rId247"/>
    <p:sldId id="539" r:id="rId248"/>
    <p:sldId id="540" r:id="rId249"/>
    <p:sldId id="541" r:id="rId250"/>
    <p:sldId id="485" r:id="rId251"/>
    <p:sldId id="486" r:id="rId252"/>
    <p:sldId id="487" r:id="rId253"/>
    <p:sldId id="488" r:id="rId254"/>
    <p:sldId id="489" r:id="rId255"/>
    <p:sldId id="490" r:id="rId256"/>
    <p:sldId id="491" r:id="rId257"/>
    <p:sldId id="492" r:id="rId258"/>
    <p:sldId id="493" r:id="rId259"/>
    <p:sldId id="494" r:id="rId260"/>
    <p:sldId id="495" r:id="rId261"/>
    <p:sldId id="433" r:id="rId262"/>
    <p:sldId id="434" r:id="rId263"/>
    <p:sldId id="496" r:id="rId264"/>
    <p:sldId id="322" r:id="rId265"/>
    <p:sldId id="323" r:id="rId266"/>
    <p:sldId id="324" r:id="rId267"/>
    <p:sldId id="498" r:id="rId268"/>
  </p:sldIdLst>
  <p:sldSz cx="9144000" cy="6858000" type="screen4x3"/>
  <p:notesSz cx="7099300" cy="10234613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3FC71E64-7EF2-4303-931C-501F1305ED27}">
          <p14:sldIdLst>
            <p14:sldId id="256"/>
          </p14:sldIdLst>
        </p14:section>
        <p14:section name="Introduction" id="{956A5CE9-0B9E-4924-ABEE-1276F20E2E7E}">
          <p14:sldIdLst>
            <p14:sldId id="351"/>
            <p14:sldId id="258"/>
            <p14:sldId id="499"/>
            <p14:sldId id="279"/>
            <p14:sldId id="497"/>
          </p14:sldIdLst>
        </p14:section>
        <p14:section name="Data types &amp; statements" id="{7C2002FD-0D85-459D-B52C-DF59E798F5F9}">
          <p14:sldIdLst>
            <p14:sldId id="293"/>
            <p14:sldId id="259"/>
            <p14:sldId id="301"/>
            <p14:sldId id="261"/>
            <p14:sldId id="260"/>
            <p14:sldId id="268"/>
            <p14:sldId id="346"/>
            <p14:sldId id="345"/>
            <p14:sldId id="263"/>
            <p14:sldId id="262"/>
            <p14:sldId id="283"/>
            <p14:sldId id="264"/>
            <p14:sldId id="265"/>
            <p14:sldId id="266"/>
            <p14:sldId id="267"/>
          </p14:sldIdLst>
        </p14:section>
        <p14:section name="File I/O &amp; command line arguments" id="{ACF9C132-7C80-4787-9518-92E232C97665}">
          <p14:sldIdLst>
            <p14:sldId id="349"/>
            <p14:sldId id="269"/>
            <p14:sldId id="338"/>
            <p14:sldId id="337"/>
            <p14:sldId id="500"/>
          </p14:sldIdLst>
        </p14:section>
        <p14:section name="More fundamentals" id="{A080FD9F-F2AD-4BC3-8A99-B935ED4BCCAE}">
          <p14:sldIdLst>
            <p14:sldId id="350"/>
            <p14:sldId id="270"/>
            <p14:sldId id="339"/>
            <p14:sldId id="340"/>
            <p14:sldId id="341"/>
            <p14:sldId id="342"/>
            <p14:sldId id="347"/>
            <p14:sldId id="343"/>
            <p14:sldId id="344"/>
            <p14:sldId id="271"/>
            <p14:sldId id="272"/>
            <p14:sldId id="273"/>
            <p14:sldId id="319"/>
            <p14:sldId id="320"/>
            <p14:sldId id="286"/>
            <p14:sldId id="287"/>
            <p14:sldId id="288"/>
            <p14:sldId id="289"/>
            <p14:sldId id="290"/>
            <p14:sldId id="284"/>
            <p14:sldId id="285"/>
            <p14:sldId id="274"/>
            <p14:sldId id="275"/>
            <p14:sldId id="276"/>
            <p14:sldId id="277"/>
            <p14:sldId id="291"/>
            <p14:sldId id="292"/>
            <p14:sldId id="303"/>
          </p14:sldIdLst>
        </p14:section>
        <p14:section name="Code organization" id="{74CCAA76-680B-4B99-92E1-274B2CFAD711}">
          <p14:sldIdLst>
            <p14:sldId id="317"/>
            <p14:sldId id="314"/>
            <p14:sldId id="316"/>
            <p14:sldId id="318"/>
            <p14:sldId id="330"/>
          </p14:sldIdLst>
        </p14:section>
        <p14:section name="Ineractive Python" id="{CDF09D28-6C9D-4B7E-B262-27264132146E}">
          <p14:sldIdLst>
            <p14:sldId id="328"/>
            <p14:sldId id="315"/>
            <p14:sldId id="525"/>
            <p14:sldId id="297"/>
          </p14:sldIdLst>
        </p14:section>
        <p14:section name="Documentation &amp; testing" id="{0B7EA6EA-C456-4126-ABFA-E2A9654007F9}">
          <p14:sldIdLst>
            <p14:sldId id="329"/>
            <p14:sldId id="312"/>
            <p14:sldId id="321"/>
            <p14:sldId id="331"/>
            <p14:sldId id="348"/>
          </p14:sldIdLst>
        </p14:section>
        <p14:section name="Object-oriented Python" id="{A6A55775-2428-4684-89E9-09C7D7BA40F7}">
          <p14:sldIdLst>
            <p14:sldId id="294"/>
            <p14:sldId id="295"/>
            <p14:sldId id="296"/>
            <p14:sldId id="298"/>
            <p14:sldId id="299"/>
            <p14:sldId id="300"/>
            <p14:sldId id="307"/>
            <p14:sldId id="501"/>
            <p14:sldId id="502"/>
            <p14:sldId id="302"/>
            <p14:sldId id="304"/>
            <p14:sldId id="308"/>
            <p14:sldId id="305"/>
            <p14:sldId id="483"/>
            <p14:sldId id="484"/>
            <p14:sldId id="325"/>
            <p14:sldId id="309"/>
            <p14:sldId id="310"/>
            <p14:sldId id="313"/>
            <p14:sldId id="326"/>
            <p14:sldId id="306"/>
            <p14:sldId id="311"/>
          </p14:sldIdLst>
        </p14:section>
        <p14:section name="File I/O &amp; data formats" id="{955CB382-5362-450C-815B-097165B241DF}">
          <p14:sldIdLst>
            <p14:sldId id="354"/>
            <p14:sldId id="355"/>
            <p14:sldId id="356"/>
            <p14:sldId id="357"/>
            <p14:sldId id="358"/>
            <p14:sldId id="360"/>
            <p14:sldId id="359"/>
          </p14:sldIdLst>
        </p14:section>
        <p14:section name="Exception handling" id="{DD5ED52D-F2DB-4D76-9414-18CDB55E7331}">
          <p14:sldIdLst>
            <p14:sldId id="462"/>
            <p14:sldId id="463"/>
            <p14:sldId id="464"/>
            <p14:sldId id="465"/>
            <p14:sldId id="466"/>
            <p14:sldId id="467"/>
          </p14:sldIdLst>
        </p14:section>
        <p14:section name="Command line arguments &amp; configuration files" id="{90FA6688-9B0E-4326-84BA-7CE06C18A5F9}">
          <p14:sldIdLst>
            <p14:sldId id="443"/>
            <p14:sldId id="444"/>
            <p14:sldId id="445"/>
            <p14:sldId id="446"/>
            <p14:sldId id="447"/>
            <p14:sldId id="448"/>
            <p14:sldId id="524"/>
          </p14:sldIdLst>
        </p14:section>
        <p14:section name="Debugging" id="{E2A80FF7-D2C3-40A2-9D75-F7E91921F04E}">
          <p14:sldIdLst>
            <p14:sldId id="461"/>
            <p14:sldId id="526"/>
            <p14:sldId id="468"/>
            <p14:sldId id="469"/>
            <p14:sldId id="470"/>
            <p14:sldId id="471"/>
            <p14:sldId id="472"/>
            <p14:sldId id="473"/>
            <p14:sldId id="474"/>
            <p14:sldId id="475"/>
            <p14:sldId id="476"/>
            <p14:sldId id="477"/>
            <p14:sldId id="478"/>
            <p14:sldId id="481"/>
            <p14:sldId id="479"/>
            <p14:sldId id="480"/>
            <p14:sldId id="482"/>
          </p14:sldIdLst>
        </p14:section>
        <p14:section name="Logging" id="{3BB54EC6-CDE2-4EC9-900A-114646220AC1}">
          <p14:sldIdLst>
            <p14:sldId id="505"/>
            <p14:sldId id="506"/>
            <p14:sldId id="507"/>
            <p14:sldId id="508"/>
            <p14:sldId id="509"/>
            <p14:sldId id="510"/>
            <p14:sldId id="512"/>
            <p14:sldId id="520"/>
          </p14:sldIdLst>
        </p14:section>
        <p14:section name="File system operations" id="{8A93D698-E935-4815-BFCE-F9994F3F99AB}">
          <p14:sldIdLst>
            <p14:sldId id="441"/>
            <p14:sldId id="442"/>
            <p14:sldId id="450"/>
            <p14:sldId id="451"/>
            <p14:sldId id="452"/>
            <p14:sldId id="453"/>
            <p14:sldId id="454"/>
          </p14:sldIdLst>
        </p14:section>
        <p14:section name="Regular expressions" id="{07BFF58D-0C06-4594-AEAA-4ACCA44AA1ED}">
          <p14:sldIdLst>
            <p14:sldId id="361"/>
            <p14:sldId id="362"/>
            <p14:sldId id="363"/>
            <p14:sldId id="364"/>
            <p14:sldId id="365"/>
            <p14:sldId id="366"/>
            <p14:sldId id="367"/>
            <p14:sldId id="368"/>
            <p14:sldId id="369"/>
            <p14:sldId id="511"/>
            <p14:sldId id="370"/>
            <p14:sldId id="371"/>
            <p14:sldId id="372"/>
            <p14:sldId id="373"/>
            <p14:sldId id="374"/>
            <p14:sldId id="375"/>
            <p14:sldId id="376"/>
            <p14:sldId id="377"/>
            <p14:sldId id="378"/>
            <p14:sldId id="379"/>
            <p14:sldId id="380"/>
            <p14:sldId id="523"/>
          </p14:sldIdLst>
        </p14:section>
        <p14:section name="String formatting" id="{CD69BDA6-D9D1-491E-8571-999F4099C53A}">
          <p14:sldIdLst>
            <p14:sldId id="381"/>
            <p14:sldId id="382"/>
            <p14:sldId id="383"/>
            <p14:sldId id="384"/>
            <p14:sldId id="385"/>
          </p14:sldIdLst>
        </p14:section>
        <p14:section name="Database interaction" id="{A9DAB2C8-7DEC-4DFD-BDA1-824550BD3DB5}">
          <p14:sldIdLst>
            <p14:sldId id="386"/>
            <p14:sldId id="387"/>
            <p14:sldId id="388"/>
            <p14:sldId id="389"/>
            <p14:sldId id="390"/>
          </p14:sldIdLst>
        </p14:section>
        <p14:section name="List transformations" id="{364CD4CF-B13B-459D-B906-8471CE67C60D}">
          <p14:sldIdLst>
            <p14:sldId id="391"/>
            <p14:sldId id="392"/>
            <p14:sldId id="393"/>
            <p14:sldId id="394"/>
            <p14:sldId id="395"/>
            <p14:sldId id="396"/>
            <p14:sldId id="397"/>
            <p14:sldId id="398"/>
            <p14:sldId id="521"/>
          </p14:sldIdLst>
        </p14:section>
        <p14:section name="Iterators" id="{8360792B-CD6C-4DEC-8A79-4E88CEBF128C}">
          <p14:sldIdLst>
            <p14:sldId id="440"/>
            <p14:sldId id="455"/>
            <p14:sldId id="456"/>
            <p14:sldId id="457"/>
            <p14:sldId id="458"/>
            <p14:sldId id="459"/>
            <p14:sldId id="460"/>
            <p14:sldId id="522"/>
          </p14:sldIdLst>
        </p14:section>
        <p14:section name="Classes case study" id="{803DCD21-1BA9-4E9C-9025-45DF7BF6D8AB}">
          <p14:sldIdLst>
            <p14:sldId id="399"/>
            <p14:sldId id="400"/>
            <p14:sldId id="401"/>
            <p14:sldId id="402"/>
            <p14:sldId id="403"/>
          </p14:sldIdLst>
        </p14:section>
        <p14:section name="Parsing regular data" id="{5FC9BCB7-9AC0-475F-8F11-3E3545F51B2D}">
          <p14:sldIdLst>
            <p14:sldId id="404"/>
            <p14:sldId id="405"/>
            <p14:sldId id="406"/>
            <p14:sldId id="407"/>
            <p14:sldId id="408"/>
            <p14:sldId id="409"/>
            <p14:sldId id="410"/>
            <p14:sldId id="411"/>
          </p14:sldIdLst>
        </p14:section>
        <p14:section name="PyParsing" id="{75651DB5-8269-4576-90CC-0AC5849DA68A}">
          <p14:sldIdLst>
            <p14:sldId id="412"/>
            <p14:sldId id="413"/>
            <p14:sldId id="414"/>
            <p14:sldId id="415"/>
            <p14:sldId id="416"/>
            <p14:sldId id="417"/>
            <p14:sldId id="418"/>
            <p14:sldId id="419"/>
            <p14:sldId id="420"/>
            <p14:sldId id="421"/>
            <p14:sldId id="422"/>
            <p14:sldId id="423"/>
          </p14:sldIdLst>
        </p14:section>
        <p14:section name="External commands" id="{FB3CEE9D-67B0-440B-B9D3-EA381C8A17B5}">
          <p14:sldIdLst>
            <p14:sldId id="424"/>
            <p14:sldId id="425"/>
            <p14:sldId id="426"/>
          </p14:sldIdLst>
        </p14:section>
        <p14:section name="Scientific Python" id="{71031B03-F593-4B88-85AD-6A7C20E2EF77}">
          <p14:sldIdLst>
            <p14:sldId id="435"/>
            <p14:sldId id="436"/>
            <p14:sldId id="437"/>
            <p14:sldId id="438"/>
            <p14:sldId id="439"/>
            <p14:sldId id="503"/>
            <p14:sldId id="513"/>
            <p14:sldId id="529"/>
            <p14:sldId id="504"/>
            <p14:sldId id="514"/>
            <p14:sldId id="527"/>
            <p14:sldId id="516"/>
            <p14:sldId id="515"/>
            <p14:sldId id="528"/>
            <p14:sldId id="518"/>
            <p14:sldId id="519"/>
            <p14:sldId id="530"/>
            <p14:sldId id="542"/>
            <p14:sldId id="543"/>
            <p14:sldId id="531"/>
            <p14:sldId id="532"/>
            <p14:sldId id="533"/>
            <p14:sldId id="534"/>
            <p14:sldId id="535"/>
            <p14:sldId id="536"/>
            <p14:sldId id="537"/>
            <p14:sldId id="538"/>
            <p14:sldId id="539"/>
            <p14:sldId id="540"/>
            <p14:sldId id="541"/>
          </p14:sldIdLst>
        </p14:section>
        <p14:section name="HDF5" id="{705F7241-6E5D-424D-9974-DCAD0C76D304}">
          <p14:sldIdLst>
            <p14:sldId id="485"/>
            <p14:sldId id="486"/>
            <p14:sldId id="487"/>
            <p14:sldId id="488"/>
            <p14:sldId id="489"/>
            <p14:sldId id="490"/>
            <p14:sldId id="491"/>
            <p14:sldId id="492"/>
            <p14:sldId id="493"/>
            <p14:sldId id="494"/>
            <p14:sldId id="495"/>
          </p14:sldIdLst>
        </p14:section>
        <p14:section name="Conclusions" id="{FCAF037C-2063-492B-9B02-F2D97EA6CEF6}">
          <p14:sldIdLst>
            <p14:sldId id="433"/>
            <p14:sldId id="434"/>
            <p14:sldId id="496"/>
          </p14:sldIdLst>
        </p14:section>
        <p14:section name="References" id="{8F60F33D-65CC-4EC7-BCF8-3965C634CAD2}">
          <p14:sldIdLst>
            <p14:sldId id="322"/>
            <p14:sldId id="323"/>
            <p14:sldId id="324"/>
            <p14:sldId id="498"/>
          </p14:sldIdLst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tefan Becuwe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5" autoAdjust="0"/>
    <p:restoredTop sz="94687" autoAdjust="0"/>
  </p:normalViewPr>
  <p:slideViewPr>
    <p:cSldViewPr>
      <p:cViewPr varScale="1">
        <p:scale>
          <a:sx n="92" d="100"/>
          <a:sy n="92" d="100"/>
        </p:scale>
        <p:origin x="-630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3389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8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226" Type="http://schemas.openxmlformats.org/officeDocument/2006/relationships/slide" Target="slides/slide225.xml"/><Relationship Id="rId247" Type="http://schemas.openxmlformats.org/officeDocument/2006/relationships/slide" Target="slides/slide246.xml"/><Relationship Id="rId107" Type="http://schemas.openxmlformats.org/officeDocument/2006/relationships/slide" Target="slides/slide106.xml"/><Relationship Id="rId268" Type="http://schemas.openxmlformats.org/officeDocument/2006/relationships/slide" Target="slides/slide267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16" Type="http://schemas.openxmlformats.org/officeDocument/2006/relationships/slide" Target="slides/slide215.xml"/><Relationship Id="rId237" Type="http://schemas.openxmlformats.org/officeDocument/2006/relationships/slide" Target="slides/slide236.xml"/><Relationship Id="rId258" Type="http://schemas.openxmlformats.org/officeDocument/2006/relationships/slide" Target="slides/slide257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227" Type="http://schemas.openxmlformats.org/officeDocument/2006/relationships/slide" Target="slides/slide226.xml"/><Relationship Id="rId248" Type="http://schemas.openxmlformats.org/officeDocument/2006/relationships/slide" Target="slides/slide247.xml"/><Relationship Id="rId269" Type="http://schemas.openxmlformats.org/officeDocument/2006/relationships/notesMaster" Target="notesMasters/notesMaster1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217" Type="http://schemas.openxmlformats.org/officeDocument/2006/relationships/slide" Target="slides/slide216.xml"/><Relationship Id="rId6" Type="http://schemas.openxmlformats.org/officeDocument/2006/relationships/slide" Target="slides/slide5.xml"/><Relationship Id="rId238" Type="http://schemas.openxmlformats.org/officeDocument/2006/relationships/slide" Target="slides/slide237.xml"/><Relationship Id="rId259" Type="http://schemas.openxmlformats.org/officeDocument/2006/relationships/slide" Target="slides/slide258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270" Type="http://schemas.openxmlformats.org/officeDocument/2006/relationships/handoutMaster" Target="handoutMasters/handoutMaster1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2" Type="http://schemas.openxmlformats.org/officeDocument/2006/relationships/slide" Target="slides/slide201.xml"/><Relationship Id="rId207" Type="http://schemas.openxmlformats.org/officeDocument/2006/relationships/slide" Target="slides/slide206.xml"/><Relationship Id="rId223" Type="http://schemas.openxmlformats.org/officeDocument/2006/relationships/slide" Target="slides/slide222.xml"/><Relationship Id="rId228" Type="http://schemas.openxmlformats.org/officeDocument/2006/relationships/slide" Target="slides/slide227.xml"/><Relationship Id="rId244" Type="http://schemas.openxmlformats.org/officeDocument/2006/relationships/slide" Target="slides/slide243.xml"/><Relationship Id="rId249" Type="http://schemas.openxmlformats.org/officeDocument/2006/relationships/slide" Target="slides/slide24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260" Type="http://schemas.openxmlformats.org/officeDocument/2006/relationships/slide" Target="slides/slide259.xml"/><Relationship Id="rId265" Type="http://schemas.openxmlformats.org/officeDocument/2006/relationships/slide" Target="slides/slide264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13" Type="http://schemas.openxmlformats.org/officeDocument/2006/relationships/slide" Target="slides/slide212.xml"/><Relationship Id="rId218" Type="http://schemas.openxmlformats.org/officeDocument/2006/relationships/slide" Target="slides/slide217.xml"/><Relationship Id="rId234" Type="http://schemas.openxmlformats.org/officeDocument/2006/relationships/slide" Target="slides/slide233.xml"/><Relationship Id="rId239" Type="http://schemas.openxmlformats.org/officeDocument/2006/relationships/slide" Target="slides/slide238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50" Type="http://schemas.openxmlformats.org/officeDocument/2006/relationships/slide" Target="slides/slide249.xml"/><Relationship Id="rId255" Type="http://schemas.openxmlformats.org/officeDocument/2006/relationships/slide" Target="slides/slide254.xml"/><Relationship Id="rId271" Type="http://schemas.openxmlformats.org/officeDocument/2006/relationships/commentAuthors" Target="commentAuthors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208" Type="http://schemas.openxmlformats.org/officeDocument/2006/relationships/slide" Target="slides/slide207.xml"/><Relationship Id="rId229" Type="http://schemas.openxmlformats.org/officeDocument/2006/relationships/slide" Target="slides/slide228.xml"/><Relationship Id="rId19" Type="http://schemas.openxmlformats.org/officeDocument/2006/relationships/slide" Target="slides/slide18.xml"/><Relationship Id="rId224" Type="http://schemas.openxmlformats.org/officeDocument/2006/relationships/slide" Target="slides/slide223.xml"/><Relationship Id="rId240" Type="http://schemas.openxmlformats.org/officeDocument/2006/relationships/slide" Target="slides/slide239.xml"/><Relationship Id="rId245" Type="http://schemas.openxmlformats.org/officeDocument/2006/relationships/slide" Target="slides/slide244.xml"/><Relationship Id="rId261" Type="http://schemas.openxmlformats.org/officeDocument/2006/relationships/slide" Target="slides/slide260.xml"/><Relationship Id="rId266" Type="http://schemas.openxmlformats.org/officeDocument/2006/relationships/slide" Target="slides/slide265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slide" Target="slides/slide188.xml"/><Relationship Id="rId219" Type="http://schemas.openxmlformats.org/officeDocument/2006/relationships/slide" Target="slides/slide218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230" Type="http://schemas.openxmlformats.org/officeDocument/2006/relationships/slide" Target="slides/slide229.xml"/><Relationship Id="rId235" Type="http://schemas.openxmlformats.org/officeDocument/2006/relationships/slide" Target="slides/slide234.xml"/><Relationship Id="rId251" Type="http://schemas.openxmlformats.org/officeDocument/2006/relationships/slide" Target="slides/slide250.xml"/><Relationship Id="rId256" Type="http://schemas.openxmlformats.org/officeDocument/2006/relationships/slide" Target="slides/slide255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72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0" Type="http://schemas.openxmlformats.org/officeDocument/2006/relationships/slide" Target="slides/slide219.xml"/><Relationship Id="rId225" Type="http://schemas.openxmlformats.org/officeDocument/2006/relationships/slide" Target="slides/slide224.xml"/><Relationship Id="rId241" Type="http://schemas.openxmlformats.org/officeDocument/2006/relationships/slide" Target="slides/slide240.xml"/><Relationship Id="rId246" Type="http://schemas.openxmlformats.org/officeDocument/2006/relationships/slide" Target="slides/slide245.xml"/><Relationship Id="rId267" Type="http://schemas.openxmlformats.org/officeDocument/2006/relationships/slide" Target="slides/slide266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262" Type="http://schemas.openxmlformats.org/officeDocument/2006/relationships/slide" Target="slides/slide26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10" Type="http://schemas.openxmlformats.org/officeDocument/2006/relationships/slide" Target="slides/slide209.xml"/><Relationship Id="rId215" Type="http://schemas.openxmlformats.org/officeDocument/2006/relationships/slide" Target="slides/slide214.xml"/><Relationship Id="rId236" Type="http://schemas.openxmlformats.org/officeDocument/2006/relationships/slide" Target="slides/slide235.xml"/><Relationship Id="rId257" Type="http://schemas.openxmlformats.org/officeDocument/2006/relationships/slide" Target="slides/slide256.xml"/><Relationship Id="rId26" Type="http://schemas.openxmlformats.org/officeDocument/2006/relationships/slide" Target="slides/slide25.xml"/><Relationship Id="rId231" Type="http://schemas.openxmlformats.org/officeDocument/2006/relationships/slide" Target="slides/slide230.xml"/><Relationship Id="rId252" Type="http://schemas.openxmlformats.org/officeDocument/2006/relationships/slide" Target="slides/slide251.xml"/><Relationship Id="rId273" Type="http://schemas.openxmlformats.org/officeDocument/2006/relationships/viewProps" Target="viewProps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221" Type="http://schemas.openxmlformats.org/officeDocument/2006/relationships/slide" Target="slides/slide220.xml"/><Relationship Id="rId242" Type="http://schemas.openxmlformats.org/officeDocument/2006/relationships/slide" Target="slides/slide241.xml"/><Relationship Id="rId263" Type="http://schemas.openxmlformats.org/officeDocument/2006/relationships/slide" Target="slides/slide262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11" Type="http://schemas.openxmlformats.org/officeDocument/2006/relationships/slide" Target="slides/slide210.xml"/><Relationship Id="rId232" Type="http://schemas.openxmlformats.org/officeDocument/2006/relationships/slide" Target="slides/slide231.xml"/><Relationship Id="rId253" Type="http://schemas.openxmlformats.org/officeDocument/2006/relationships/slide" Target="slides/slide252.xml"/><Relationship Id="rId274" Type="http://schemas.openxmlformats.org/officeDocument/2006/relationships/theme" Target="theme/theme1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201" Type="http://schemas.openxmlformats.org/officeDocument/2006/relationships/slide" Target="slides/slide200.xml"/><Relationship Id="rId222" Type="http://schemas.openxmlformats.org/officeDocument/2006/relationships/slide" Target="slides/slide221.xml"/><Relationship Id="rId243" Type="http://schemas.openxmlformats.org/officeDocument/2006/relationships/slide" Target="slides/slide242.xml"/><Relationship Id="rId264" Type="http://schemas.openxmlformats.org/officeDocument/2006/relationships/slide" Target="slides/slide263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11.xml"/><Relationship Id="rId233" Type="http://schemas.openxmlformats.org/officeDocument/2006/relationships/slide" Target="slides/slide232.xml"/><Relationship Id="rId254" Type="http://schemas.openxmlformats.org/officeDocument/2006/relationships/slide" Target="slides/slide253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27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632EAC82-2289-4115-964C-E646EB0EFE57}" type="datetimeFigureOut">
              <a:rPr lang="en-US" smtClean="0"/>
              <a:t>2015-02-25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945A493A-EFB8-4016-A78B-74A1E1BE5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0640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86CDB847-4271-4BBB-B52C-E97B3AAF1F8C}" type="datetimeFigureOut">
              <a:rPr lang="en-US" smtClean="0"/>
              <a:t>2015-02-25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D32719F6-2AB7-47DE-AD4D-74548843A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1273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19F6-2AB7-47DE-AD4D-74548843A43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322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</a:t>
            </a:r>
            <a:r>
              <a:rPr lang="en-US" baseline="0" dirty="0" smtClean="0"/>
              <a:t> about *points?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19F6-2AB7-47DE-AD4D-74548843A436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5289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594A7-1ADF-43F3-B26A-57B834BD94FC}" type="datetimeFigureOut">
              <a:rPr lang="nl-BE" smtClean="0"/>
              <a:t>25/02/2015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96933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594A7-1ADF-43F3-B26A-57B834BD94FC}" type="datetimeFigureOut">
              <a:rPr lang="nl-BE" smtClean="0"/>
              <a:t>25/02/2015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34637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594A7-1ADF-43F3-B26A-57B834BD94FC}" type="datetimeFigureOut">
              <a:rPr lang="nl-BE" smtClean="0"/>
              <a:t>25/02/2015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26334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594A7-1ADF-43F3-B26A-57B834BD94FC}" type="datetimeFigureOut">
              <a:rPr lang="nl-BE" smtClean="0"/>
              <a:t>25/02/2015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1765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594A7-1ADF-43F3-B26A-57B834BD94FC}" type="datetimeFigureOut">
              <a:rPr lang="nl-BE" smtClean="0"/>
              <a:t>25/02/2015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7584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594A7-1ADF-43F3-B26A-57B834BD94FC}" type="datetimeFigureOut">
              <a:rPr lang="nl-BE" smtClean="0"/>
              <a:t>25/02/2015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63850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594A7-1ADF-43F3-B26A-57B834BD94FC}" type="datetimeFigureOut">
              <a:rPr lang="nl-BE" smtClean="0"/>
              <a:t>25/02/2015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16792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594A7-1ADF-43F3-B26A-57B834BD94FC}" type="datetimeFigureOut">
              <a:rPr lang="nl-BE" smtClean="0"/>
              <a:t>25/02/2015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0141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594A7-1ADF-43F3-B26A-57B834BD94FC}" type="datetimeFigureOut">
              <a:rPr lang="nl-BE" smtClean="0"/>
              <a:t>25/02/2015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48408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594A7-1ADF-43F3-B26A-57B834BD94FC}" type="datetimeFigureOut">
              <a:rPr lang="nl-BE" smtClean="0"/>
              <a:t>25/02/2015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79919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594A7-1ADF-43F3-B26A-57B834BD94FC}" type="datetimeFigureOut">
              <a:rPr lang="nl-BE" smtClean="0"/>
              <a:t>25/02/2015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880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0594A7-1ADF-43F3-B26A-57B834BD94FC}" type="datetimeFigureOut">
              <a:rPr lang="nl-BE" smtClean="0"/>
              <a:t>25/02/2015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4946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python.org/2/howto/argparse.html" TargetMode="External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python.org/2/howto/logging-cookbook.html" TargetMode="External"/><Relationship Id="rId2" Type="http://schemas.openxmlformats.org/officeDocument/2006/relationships/hyperlink" Target="http://docs.python.org/2/howto/logging.html" TargetMode="External"/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python.org/2/howto/regex.html" TargetMode="External"/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python.org/2/howto/functional.html" TargetMode="External"/><Relationship Id="rId2" Type="http://schemas.openxmlformats.org/officeDocument/2006/relationships/hyperlink" Target="http://docs.python.org/2/howto/sorting.html" TargetMode="External"/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python.org/2/howto/functional.html" TargetMode="External"/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5.xml.rels><?xml version="1.0" encoding="UTF-8" standalone="yes"?>
<Relationships xmlns="http://schemas.openxmlformats.org/package/2006/relationships"><Relationship Id="rId8" Type="http://schemas.openxmlformats.org/officeDocument/2006/relationships/hyperlink" Target="http://google-styleguide.googlecode.com/svn/trunk/pyguide.html" TargetMode="External"/><Relationship Id="rId3" Type="http://schemas.openxmlformats.org/officeDocument/2006/relationships/hyperlink" Target="http://docs.python.org/2/library/" TargetMode="External"/><Relationship Id="rId7" Type="http://schemas.openxmlformats.org/officeDocument/2006/relationships/hyperlink" Target="http://www.python.org/dev/peps/pep-0008/" TargetMode="External"/><Relationship Id="rId2" Type="http://schemas.openxmlformats.org/officeDocument/2006/relationships/hyperlink" Target="http://docs.python.org/2/tutorial/index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ocs.python.org/2/howto/doanddont.html" TargetMode="External"/><Relationship Id="rId5" Type="http://schemas.openxmlformats.org/officeDocument/2006/relationships/hyperlink" Target="http://www.greenteapress.com/thinkpython/thinkpython.pdf" TargetMode="External"/><Relationship Id="rId4" Type="http://schemas.openxmlformats.org/officeDocument/2006/relationships/hyperlink" Target="http://docs.python.org/2/reference/index.html" TargetMode="External"/></Relationships>
</file>

<file path=ppt/slides/_rels/slide266.xml.rels><?xml version="1.0" encoding="UTF-8" standalone="yes"?>
<Relationships xmlns="http://schemas.openxmlformats.org/package/2006/relationships"><Relationship Id="rId3" Type="http://schemas.openxmlformats.org/officeDocument/2006/relationships/hyperlink" Target="https://pypi.python.org/pypi" TargetMode="External"/><Relationship Id="rId2" Type="http://schemas.openxmlformats.org/officeDocument/2006/relationships/hyperlink" Target="http://www.python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pydev.org/" TargetMode="External"/><Relationship Id="rId5" Type="http://schemas.openxmlformats.org/officeDocument/2006/relationships/hyperlink" Target="http://www.pylint.org/" TargetMode="External"/><Relationship Id="rId4" Type="http://schemas.openxmlformats.org/officeDocument/2006/relationships/hyperlink" Target="https://www.enthought.com/products/canopy/" TargetMode="External"/></Relationships>
</file>

<file path=ppt/slides/_rels/slide267.xml.rels><?xml version="1.0" encoding="UTF-8" standalone="yes"?>
<Relationships xmlns="http://schemas.openxmlformats.org/package/2006/relationships"><Relationship Id="rId8" Type="http://schemas.openxmlformats.org/officeDocument/2006/relationships/hyperlink" Target="http://matplotlib.org/" TargetMode="External"/><Relationship Id="rId3" Type="http://schemas.openxmlformats.org/officeDocument/2006/relationships/hyperlink" Target="http://www.scipy.org/" TargetMode="External"/><Relationship Id="rId7" Type="http://schemas.openxmlformats.org/officeDocument/2006/relationships/hyperlink" Target="http://pandas.pydata.org/" TargetMode="External"/><Relationship Id="rId2" Type="http://schemas.openxmlformats.org/officeDocument/2006/relationships/hyperlink" Target="http://www.numpy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pytables.org/moin" TargetMode="External"/><Relationship Id="rId11" Type="http://schemas.openxmlformats.org/officeDocument/2006/relationships/hyperlink" Target="http://www.wxpython.org/" TargetMode="External"/><Relationship Id="rId5" Type="http://schemas.openxmlformats.org/officeDocument/2006/relationships/hyperlink" Target="http://pyparsing.wikispaces.com/" TargetMode="External"/><Relationship Id="rId10" Type="http://schemas.openxmlformats.org/officeDocument/2006/relationships/hyperlink" Target="http://networkx.github.io/" TargetMode="External"/><Relationship Id="rId4" Type="http://schemas.openxmlformats.org/officeDocument/2006/relationships/hyperlink" Target="http://scikit-image.org/" TargetMode="External"/><Relationship Id="rId9" Type="http://schemas.openxmlformats.org/officeDocument/2006/relationships/hyperlink" Target="http://biopython.org/wiki/Main_Page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earnpython.org/" TargetMode="External"/><Relationship Id="rId2" Type="http://schemas.openxmlformats.org/officeDocument/2006/relationships/hyperlink" Target="http://www.codecademy.com/tracks/python" TargetMode="Externa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python.org/2/library/" TargetMode="Externa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Python for data processing &amp; integration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Stefan </a:t>
            </a:r>
            <a:r>
              <a:rPr lang="en-US" dirty="0" err="1" smtClean="0"/>
              <a:t>Becuwe</a:t>
            </a:r>
            <a:r>
              <a:rPr lang="en-US" dirty="0" smtClean="0"/>
              <a:t>, </a:t>
            </a:r>
            <a:r>
              <a:rPr lang="en-US" dirty="0" err="1" smtClean="0"/>
              <a:t>Universiteit</a:t>
            </a:r>
            <a:r>
              <a:rPr lang="en-US" dirty="0" smtClean="0"/>
              <a:t> </a:t>
            </a:r>
            <a:r>
              <a:rPr lang="en-US" dirty="0" err="1" smtClean="0"/>
              <a:t>Antwerpen</a:t>
            </a:r>
            <a:r>
              <a:rPr lang="en-US" dirty="0" smtClean="0"/>
              <a:t> (</a:t>
            </a:r>
            <a:r>
              <a:rPr lang="en-US" dirty="0" smtClean="0">
                <a:hlinkClick r:id="rId2"/>
              </a:rPr>
              <a:t>stefan.becuwe@uantwerpen.be</a:t>
            </a:r>
            <a:r>
              <a:rPr lang="en-US" dirty="0" smtClean="0"/>
              <a:t>)</a:t>
            </a:r>
            <a:br>
              <a:rPr lang="en-US" dirty="0" smtClean="0"/>
            </a:br>
            <a:endParaRPr lang="en-US" dirty="0"/>
          </a:p>
          <a:p>
            <a:r>
              <a:rPr lang="en-US" dirty="0" smtClean="0"/>
              <a:t>Geert Jan Bex, Hasselt University</a:t>
            </a:r>
            <a:br>
              <a:rPr lang="en-US" dirty="0" smtClean="0"/>
            </a:br>
            <a:r>
              <a:rPr lang="en-US" dirty="0" smtClean="0"/>
              <a:t> (</a:t>
            </a:r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)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107401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again!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Encapsulate script in main function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523100" y="2492896"/>
            <a:ext cx="3768980" cy="34163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mport sys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'hello 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0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status = main()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sys.exit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(status)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4283968" y="5229201"/>
            <a:ext cx="4680520" cy="1060375"/>
            <a:chOff x="2843808" y="1898279"/>
            <a:chExt cx="4680520" cy="1060375"/>
          </a:xfrm>
        </p:grpSpPr>
        <p:sp>
          <p:nvSpPr>
            <p:cNvPr id="10" name="TextBox 9"/>
            <p:cNvSpPr txBox="1"/>
            <p:nvPr/>
          </p:nvSpPr>
          <p:spPr>
            <a:xfrm>
              <a:off x="4644008" y="2558544"/>
              <a:ext cx="28803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Function call</a:t>
              </a:r>
              <a:endParaRPr lang="nl-BE" sz="2000" dirty="0"/>
            </a:p>
          </p:txBody>
        </p:sp>
        <p:cxnSp>
          <p:nvCxnSpPr>
            <p:cNvPr id="11" name="Straight Arrow Connector 10"/>
            <p:cNvCxnSpPr>
              <a:stCxn id="10" idx="1"/>
            </p:cNvCxnSpPr>
            <p:nvPr/>
          </p:nvCxnSpPr>
          <p:spPr>
            <a:xfrm flipH="1" flipV="1">
              <a:off x="2843808" y="1898279"/>
              <a:ext cx="1800200" cy="8603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5292080" y="3538176"/>
            <a:ext cx="3312368" cy="1015663"/>
            <a:chOff x="5292080" y="3538176"/>
            <a:chExt cx="3312368" cy="1015663"/>
          </a:xfrm>
        </p:grpSpPr>
        <p:grpSp>
          <p:nvGrpSpPr>
            <p:cNvPr id="22" name="Group 21"/>
            <p:cNvGrpSpPr/>
            <p:nvPr/>
          </p:nvGrpSpPr>
          <p:grpSpPr>
            <a:xfrm>
              <a:off x="5508104" y="3538176"/>
              <a:ext cx="3096344" cy="1015663"/>
              <a:chOff x="5796136" y="1870836"/>
              <a:chExt cx="3096344" cy="1015663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6516216" y="1870836"/>
                <a:ext cx="2376264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Simple function, no arguments, return</a:t>
                </a:r>
                <a:br>
                  <a:rPr lang="en-US" sz="2000" dirty="0" smtClean="0"/>
                </a:br>
                <a:r>
                  <a:rPr lang="en-US" sz="2000" dirty="0" smtClean="0"/>
                  <a:t>status only</a:t>
                </a:r>
                <a:endParaRPr lang="nl-BE" sz="2000" dirty="0"/>
              </a:p>
            </p:txBody>
          </p:sp>
          <p:cxnSp>
            <p:nvCxnSpPr>
              <p:cNvPr id="24" name="Straight Arrow Connector 23"/>
              <p:cNvCxnSpPr>
                <a:stCxn id="23" idx="1"/>
                <a:endCxn id="14" idx="1"/>
              </p:cNvCxnSpPr>
              <p:nvPr/>
            </p:nvCxnSpPr>
            <p:spPr>
              <a:xfrm flipH="1" flipV="1">
                <a:off x="5796136" y="2373728"/>
                <a:ext cx="720080" cy="494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Right Brace 13"/>
            <p:cNvSpPr/>
            <p:nvPr/>
          </p:nvSpPr>
          <p:spPr>
            <a:xfrm>
              <a:off x="5292080" y="3645024"/>
              <a:ext cx="216024" cy="792088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51388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Playing catch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1408708"/>
            <a:ext cx="8064896" cy="341632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try: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except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IndexError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as 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('### error: no input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file\n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with open(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line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print '|{0}|'.format(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91680" y="5147900"/>
            <a:ext cx="3493264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python quote.py</a:t>
            </a:r>
            <a:b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### error: no input file</a:t>
            </a:r>
            <a:endParaRPr lang="en-US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0842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trouble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1628800"/>
            <a:ext cx="7215437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quote.py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bla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"./quote.py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", line 17, in &lt;module&gt;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status = main()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"./quote.py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", line 11, in main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with open(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IOError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[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Errno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2] No such file or directory: '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bla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37974" y="3310799"/>
            <a:ext cx="1513746" cy="1933114"/>
            <a:chOff x="1493428" y="4601763"/>
            <a:chExt cx="1513746" cy="1933114"/>
          </a:xfrm>
        </p:grpSpPr>
        <p:sp>
          <p:nvSpPr>
            <p:cNvPr id="5" name="Rounded Rectangle 4"/>
            <p:cNvSpPr/>
            <p:nvPr/>
          </p:nvSpPr>
          <p:spPr>
            <a:xfrm>
              <a:off x="2007171" y="4601763"/>
              <a:ext cx="1000003" cy="375141"/>
            </a:xfrm>
            <a:prstGeom prst="round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493428" y="5703880"/>
              <a:ext cx="140121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exception</a:t>
              </a:r>
              <a:br>
                <a:rPr lang="en-US" sz="2400" dirty="0" smtClean="0">
                  <a:solidFill>
                    <a:srgbClr val="FF0000"/>
                  </a:solidFill>
                </a:rPr>
              </a:br>
              <a:r>
                <a:rPr lang="en-US" sz="2400" dirty="0" smtClean="0">
                  <a:solidFill>
                    <a:srgbClr val="FF0000"/>
                  </a:solidFill>
                </a:rPr>
                <a:t>thrown</a:t>
              </a:r>
              <a:endParaRPr lang="nl-BE" sz="2400" dirty="0">
                <a:solidFill>
                  <a:srgbClr val="FF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6" idx="0"/>
              <a:endCxn id="5" idx="2"/>
            </p:cNvCxnSpPr>
            <p:nvPr/>
          </p:nvCxnSpPr>
          <p:spPr>
            <a:xfrm flipV="1">
              <a:off x="2194037" y="4976904"/>
              <a:ext cx="313136" cy="72697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42651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Catching more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169121" y="1408708"/>
            <a:ext cx="8856984" cy="507831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try: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open(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with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for line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print '|{0}|'.format(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except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IndexError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as 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('### error: no input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file\n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except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IOError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as e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"### I/O error on '{0}': {1}".format(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e.filename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e.strerror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1735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handled!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Now all exceptions are handled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Note that code size increased from 5 to 16 lines</a:t>
            </a:r>
          </a:p>
          <a:p>
            <a:pPr lvl="1"/>
            <a:r>
              <a:rPr lang="en-US" dirty="0" smtClean="0"/>
              <a:t>Handling errors takes effort</a:t>
            </a:r>
          </a:p>
          <a:p>
            <a:pPr lvl="1"/>
            <a:r>
              <a:rPr lang="en-US" dirty="0" smtClean="0"/>
              <a:t>Worthwhile if others are using your software!</a:t>
            </a:r>
          </a:p>
          <a:p>
            <a:r>
              <a:rPr lang="en-US" dirty="0" smtClean="0"/>
              <a:t>One can create own exceptions, derive class from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Exception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2350621"/>
            <a:ext cx="6939720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quote.py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bla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### I/O error on '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bla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': No such file or directory</a:t>
            </a:r>
          </a:p>
        </p:txBody>
      </p:sp>
    </p:spTree>
    <p:extLst>
      <p:ext uri="{BB962C8B-B14F-4D97-AF65-F5344CB8AC3E}">
        <p14:creationId xmlns:p14="http://schemas.microsoft.com/office/powerpoint/2010/main" val="1310475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Icing on application:</a:t>
            </a:r>
            <a:br>
              <a:rPr lang="en-US" dirty="0" smtClean="0"/>
            </a:br>
            <a:r>
              <a:rPr lang="en-US" dirty="0" smtClean="0"/>
              <a:t>Python's </a:t>
            </a:r>
            <a:r>
              <a:rPr lang="en-US" dirty="0" err="1" smtClean="0"/>
              <a:t>argparse</a:t>
            </a:r>
            <a:r>
              <a:rPr lang="en-US" dirty="0" smtClean="0"/>
              <a:t>, </a:t>
            </a:r>
            <a:r>
              <a:rPr lang="en-US" dirty="0" err="1" smtClean="0"/>
              <a:t>ConfigParser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455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command line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Many tools start out as short script, evolve into applications used by many</a:t>
            </a:r>
          </a:p>
          <a:p>
            <a:r>
              <a:rPr lang="en-US" dirty="0" smtClean="0"/>
              <a:t>Model after Unix tools</a:t>
            </a:r>
          </a:p>
          <a:p>
            <a:pPr lvl="1"/>
            <a:r>
              <a:rPr lang="en-US" dirty="0" smtClean="0"/>
              <a:t>Arguments</a:t>
            </a:r>
          </a:p>
          <a:p>
            <a:pPr lvl="1"/>
            <a:r>
              <a:rPr lang="en-US" dirty="0" smtClean="0"/>
              <a:t>Flags</a:t>
            </a:r>
          </a:p>
          <a:p>
            <a:pPr lvl="1"/>
            <a:r>
              <a:rPr lang="en-US" dirty="0" smtClean="0"/>
              <a:t>Options</a:t>
            </a:r>
          </a:p>
          <a:p>
            <a:r>
              <a:rPr lang="en-US" dirty="0" smtClean="0"/>
              <a:t>Python's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dirty="0" smtClean="0"/>
              <a:t> benefits</a:t>
            </a:r>
          </a:p>
          <a:p>
            <a:pPr lvl="1"/>
            <a:r>
              <a:rPr lang="en-US" dirty="0" smtClean="0"/>
              <a:t>Easy to use</a:t>
            </a:r>
          </a:p>
          <a:p>
            <a:pPr lvl="1"/>
            <a:r>
              <a:rPr lang="en-US" dirty="0" smtClean="0"/>
              <a:t>Self-documenting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675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command line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dirty="0" smtClean="0"/>
              <a:t> library module</a:t>
            </a:r>
          </a:p>
          <a:p>
            <a:endParaRPr lang="en-US" dirty="0" smtClean="0"/>
          </a:p>
          <a:p>
            <a:r>
              <a:rPr lang="en-US" dirty="0" smtClean="0"/>
              <a:t>Add positional argument(s)</a:t>
            </a:r>
          </a:p>
          <a:p>
            <a:endParaRPr lang="en-US" dirty="0" smtClean="0"/>
          </a:p>
          <a:p>
            <a:r>
              <a:rPr lang="en-US" dirty="0" smtClean="0"/>
              <a:t>Add flag(s)</a:t>
            </a:r>
          </a:p>
          <a:p>
            <a:endParaRPr lang="en-US" dirty="0" smtClean="0"/>
          </a:p>
          <a:p>
            <a:r>
              <a:rPr lang="en-US" dirty="0" smtClean="0"/>
              <a:t>Add option(s)</a:t>
            </a:r>
          </a:p>
          <a:p>
            <a:endParaRPr lang="en-US" dirty="0" smtClean="0"/>
          </a:p>
          <a:p>
            <a:r>
              <a:rPr lang="en-US" dirty="0" smtClean="0"/>
              <a:t>Parse arguments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2019912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ArgumentParser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ArgumentParser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(description='Gaussian random number generator')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544" y="2924944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metavar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type=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='?', default=1,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help='number of random numbers to generate')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7544" y="3841884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4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action='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store_true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index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help='print index for random number')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7544" y="4775380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-mu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type=float, default=0.0,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help='mean of distribution')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7544" y="5714092"/>
            <a:ext cx="8424936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arg_parser.parse_args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588224" y="5013176"/>
            <a:ext cx="2127505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mu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dirty="0" smtClean="0"/>
              <a:t> is implicit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530324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command line arguments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412776"/>
            <a:ext cx="8424936" cy="138499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xrange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index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prefix = '{0}\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t'.format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+ 1)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prefix = ''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print('{0}{1}'.format(prefix,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mu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sigma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3212976"/>
            <a:ext cx="8424936" cy="224676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generate_gaussians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–h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usage: generate_gaussians.py [-h] [-mu MU] [-sigma SIGMA] [-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] [n]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Gaussian random number generator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positional arguments: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n             number </a:t>
            </a:r>
            <a:r>
              <a:rPr lang="en-US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of random numbers to generate</a:t>
            </a:r>
            <a:endParaRPr lang="en-US" sz="1400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optional arguments: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-h, --help    show this help message and exit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-mu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MU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mean of distribution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-sigma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SIGMA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stddev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of distribution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print </a:t>
            </a:r>
            <a:r>
              <a:rPr lang="en-US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index for random number</a:t>
            </a:r>
            <a:endParaRPr lang="en-US" sz="1400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5536" y="5661248"/>
            <a:ext cx="8424936" cy="73866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generate_gaussians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–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3.0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usage: generate_gaussians.py [-h] [-mu MU] [-sigma SIGMA] [-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] [n]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generate_gaussians.py: error: argument n: invalid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value: '3.0'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797026" y="4150821"/>
            <a:ext cx="1591398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Autogenerated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help message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433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ConfigParser</a:t>
            </a:r>
            <a:r>
              <a:rPr lang="en-US" dirty="0" smtClean="0"/>
              <a:t> configuration files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4048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Configuration files</a:t>
            </a:r>
          </a:p>
          <a:p>
            <a:pPr lvl="1"/>
            <a:r>
              <a:rPr lang="en-US" dirty="0" smtClean="0"/>
              <a:t>save typing of options</a:t>
            </a:r>
          </a:p>
          <a:p>
            <a:pPr lvl="1"/>
            <a:r>
              <a:rPr lang="en-US" dirty="0" smtClean="0"/>
              <a:t>Document runs of applications</a:t>
            </a:r>
          </a:p>
          <a:p>
            <a:r>
              <a:rPr lang="en-US" dirty="0" smtClean="0"/>
              <a:t>Easy to use from Python: </a:t>
            </a:r>
            <a:r>
              <a:rPr lang="en-US" dirty="0" err="1" smtClean="0"/>
              <a:t>ConfigParser</a:t>
            </a:r>
            <a:r>
              <a:rPr lang="en-US" dirty="0" smtClean="0"/>
              <a:t> module</a:t>
            </a:r>
          </a:p>
          <a:p>
            <a:r>
              <a:rPr lang="en-US" dirty="0" smtClean="0"/>
              <a:t>Configuration file (e.g.,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test.conf</a:t>
            </a:r>
            <a:r>
              <a:rPr lang="en-US" dirty="0" smtClean="0"/>
              <a:t>')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35850" y="4005064"/>
            <a:ext cx="6408712" cy="18158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[physics]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# this section lists the physical quantities of interest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 = 273.15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N = 1</a:t>
            </a:r>
          </a:p>
          <a:p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[meta-info]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# this section provides some meta-information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author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gjb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version = 1.2.17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688578" y="4005064"/>
            <a:ext cx="2000194" cy="864096"/>
            <a:chOff x="6948264" y="1412776"/>
            <a:chExt cx="2000194" cy="864096"/>
          </a:xfrm>
        </p:grpSpPr>
        <p:sp>
          <p:nvSpPr>
            <p:cNvPr id="5" name="Right Brace 4"/>
            <p:cNvSpPr/>
            <p:nvPr/>
          </p:nvSpPr>
          <p:spPr>
            <a:xfrm>
              <a:off x="6948264" y="1412776"/>
              <a:ext cx="72008" cy="864096"/>
            </a:xfrm>
            <a:prstGeom prst="rightBrac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069417" y="1658858"/>
              <a:ext cx="18790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section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physics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688578" y="4869160"/>
            <a:ext cx="2275910" cy="864096"/>
            <a:chOff x="6948264" y="1412776"/>
            <a:chExt cx="2275910" cy="864096"/>
          </a:xfrm>
        </p:grpSpPr>
        <p:sp>
          <p:nvSpPr>
            <p:cNvPr id="9" name="Right Brace 8"/>
            <p:cNvSpPr/>
            <p:nvPr/>
          </p:nvSpPr>
          <p:spPr>
            <a:xfrm>
              <a:off x="6948264" y="1412776"/>
              <a:ext cx="72008" cy="864096"/>
            </a:xfrm>
            <a:prstGeom prst="rightBrac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069417" y="1658858"/>
              <a:ext cx="21547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section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meta-info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355977" y="4596810"/>
            <a:ext cx="1676940" cy="1881500"/>
            <a:chOff x="4355977" y="2852936"/>
            <a:chExt cx="1676940" cy="1881500"/>
          </a:xfrm>
        </p:grpSpPr>
        <p:sp>
          <p:nvSpPr>
            <p:cNvPr id="12" name="TextBox 11"/>
            <p:cNvSpPr txBox="1"/>
            <p:nvPr/>
          </p:nvSpPr>
          <p:spPr>
            <a:xfrm>
              <a:off x="4860032" y="4365104"/>
              <a:ext cx="11728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comments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12" idx="0"/>
            </p:cNvCxnSpPr>
            <p:nvPr/>
          </p:nvCxnSpPr>
          <p:spPr>
            <a:xfrm flipH="1" flipV="1">
              <a:off x="5076056" y="2852936"/>
              <a:ext cx="370419" cy="151216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12" idx="0"/>
            </p:cNvCxnSpPr>
            <p:nvPr/>
          </p:nvCxnSpPr>
          <p:spPr>
            <a:xfrm flipH="1" flipV="1">
              <a:off x="4355977" y="3645024"/>
              <a:ext cx="1090498" cy="72008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251520" y="5892954"/>
            <a:ext cx="1800200" cy="585356"/>
            <a:chOff x="251520" y="4149080"/>
            <a:chExt cx="1800200" cy="585356"/>
          </a:xfrm>
        </p:grpSpPr>
        <p:sp>
          <p:nvSpPr>
            <p:cNvPr id="20" name="Left Brace 19"/>
            <p:cNvSpPr/>
            <p:nvPr/>
          </p:nvSpPr>
          <p:spPr>
            <a:xfrm rot="16200000">
              <a:off x="971600" y="3429000"/>
              <a:ext cx="216024" cy="1656184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50613" y="4365104"/>
              <a:ext cx="17011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key = value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6588224" y="5805264"/>
            <a:ext cx="2212016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Note:</a:t>
            </a:r>
            <a:br>
              <a:rPr lang="en-US" sz="2000" dirty="0" smtClean="0"/>
            </a:br>
            <a:r>
              <a:rPr lang="en-US" sz="2000" dirty="0" smtClean="0"/>
              <a:t>at least one section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11495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  <p:bldP spid="4" grpId="0" animBg="1"/>
      <p:bldP spid="24" grpId="0" animBg="1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&amp; using configurations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Reading configuration file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Using configuration values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258288"/>
            <a:ext cx="6408712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ConfigParser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ConfigParser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ConfigParser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cfg.read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test.conf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4058488"/>
            <a:ext cx="6408712" cy="160043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temperature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cfg.getfloat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'T')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number_of_runs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cfg.getint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'N')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version_str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cfg.get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meta-info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'version')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cfg.has_option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'g'):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acceleration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cfg.getfloat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'g')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acceleration = 9.81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5883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Generating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Need some data?</a:t>
            </a:r>
          </a:p>
          <a:p>
            <a:pPr lvl="1"/>
            <a:r>
              <a:rPr lang="en-US" dirty="0" smtClean="0"/>
              <a:t>first column, case number: sequential number</a:t>
            </a:r>
          </a:p>
          <a:p>
            <a:pPr lvl="1"/>
            <a:r>
              <a:rPr lang="en-US" dirty="0" smtClean="0"/>
              <a:t>second column, dimension number: integer 1, 2, 3</a:t>
            </a:r>
          </a:p>
          <a:p>
            <a:pPr lvl="1"/>
            <a:r>
              <a:rPr lang="en-US" dirty="0" smtClean="0"/>
              <a:t>third column, temperature: float value -0.5, 0.0, 0.5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4277995"/>
            <a:ext cx="5561138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print 'case',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'dim', 'temp'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[1, 2, 3]: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[-0.5, 0.0, 0.5]: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print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61775" y="4077072"/>
            <a:ext cx="1976823" cy="20313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case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dim temp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1 -0.5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3 1 0.5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4 2 -0.5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5 2 0.0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8840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</a:t>
            </a:r>
            <a:r>
              <a:rPr lang="en-US" dirty="0" err="1" smtClean="0"/>
              <a:t>argparse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Argparse</a:t>
            </a:r>
            <a:r>
              <a:rPr lang="en-US" dirty="0"/>
              <a:t> tutorial</a:t>
            </a:r>
            <a:br>
              <a:rPr lang="en-US" dirty="0"/>
            </a:b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docs.python.org/2/howto/argparse.html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542963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Python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8048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Errors &amp; warnings: </a:t>
            </a:r>
            <a:r>
              <a:rPr lang="en-US" dirty="0" err="1" smtClean="0"/>
              <a:t>pylint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Static cod analysis, errors, warnings, code quality suggestions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611560" y="2708920"/>
            <a:ext cx="7629012" cy="286232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pyling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add.py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*************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Module add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C:  1, 0: Missing module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docstring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(missing-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docstring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E:  4,10: Undefined variable 'x' (undefined-variable)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Report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======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 statements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analysed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80112" y="5094188"/>
            <a:ext cx="3312368" cy="9541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print x + 3</a:t>
            </a:r>
          </a:p>
        </p:txBody>
      </p:sp>
    </p:spTree>
    <p:extLst>
      <p:ext uri="{BB962C8B-B14F-4D97-AF65-F5344CB8AC3E}">
        <p14:creationId xmlns:p14="http://schemas.microsoft.com/office/powerpoint/2010/main" val="3525543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debugger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Bugs are ubiquitous…</a:t>
            </a:r>
          </a:p>
          <a:p>
            <a:r>
              <a:rPr lang="en-US" dirty="0" smtClean="0"/>
              <a:t>Debugging by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easy to do</a:t>
            </a:r>
          </a:p>
          <a:p>
            <a:pPr lvl="1"/>
            <a:r>
              <a:rPr lang="en-US" dirty="0" smtClean="0"/>
              <a:t>takes a long time for complex situations</a:t>
            </a:r>
          </a:p>
          <a:p>
            <a:pPr lvl="1"/>
            <a:r>
              <a:rPr lang="en-US" dirty="0" smtClean="0"/>
              <a:t>unstructured process</a:t>
            </a:r>
          </a:p>
          <a:p>
            <a:pPr lvl="1"/>
            <a:r>
              <a:rPr lang="en-US" dirty="0" smtClean="0"/>
              <a:t>pollutes code</a:t>
            </a:r>
          </a:p>
          <a:p>
            <a:r>
              <a:rPr lang="en-US" dirty="0" smtClean="0"/>
              <a:t>Use debugger (</a:t>
            </a:r>
            <a:r>
              <a:rPr lang="en-US" dirty="0" err="1" smtClean="0"/>
              <a:t>pdb</a:t>
            </a:r>
            <a:r>
              <a:rPr lang="en-US" dirty="0" smtClean="0"/>
              <a:t> for Python): it can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tep through code, statement by statement</a:t>
            </a:r>
          </a:p>
          <a:p>
            <a:pPr lvl="1"/>
            <a:r>
              <a:rPr lang="en-US" dirty="0" smtClean="0"/>
              <a:t>inspect variable values</a:t>
            </a:r>
          </a:p>
          <a:p>
            <a:pPr lvl="1"/>
            <a:r>
              <a:rPr lang="en-US" dirty="0" smtClean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547641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611560" y="3769195"/>
            <a:ext cx="7848872" cy="3088805"/>
            <a:chOff x="611560" y="3769195"/>
            <a:chExt cx="7848872" cy="3088805"/>
          </a:xfrm>
        </p:grpSpPr>
        <p:sp>
          <p:nvSpPr>
            <p:cNvPr id="6" name="Cloud Callout 5"/>
            <p:cNvSpPr/>
            <p:nvPr/>
          </p:nvSpPr>
          <p:spPr>
            <a:xfrm>
              <a:off x="611560" y="3861048"/>
              <a:ext cx="4464496" cy="2996952"/>
            </a:xfrm>
            <a:prstGeom prst="cloudCallout">
              <a:avLst>
                <a:gd name="adj1" fmla="val 59930"/>
                <a:gd name="adj2" fmla="val -42902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636197" y="3769195"/>
              <a:ext cx="282423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In your dreams!</a:t>
              </a:r>
              <a:endParaRPr lang="nl-BE" sz="32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Okay, what's this?!?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613699"/>
            <a:ext cx="7920880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n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[1])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matrix = [[0] * n] * n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in range(n):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for j in range(n):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matrix[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print '\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n'.join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([' '.join(['{:2d}'.format(e) for e in row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for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row in matrix])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return 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97395" y="4410978"/>
            <a:ext cx="2803973" cy="175432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buggy.py 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1  2  3  4  5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6  7  8  9 10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11 12 13 14 15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16 17 18 19 20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940152" y="4797152"/>
            <a:ext cx="2803973" cy="175432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buggy.py 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392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2" grpId="0" animBg="1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Starting &amp; viewing source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Starting the debugger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Listing source code: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[&lt;line-nr&gt;]</a:t>
            </a:r>
            <a:r>
              <a:rPr lang="en-US" dirty="0" smtClean="0"/>
              <a:t> (list)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1012886" y="2228671"/>
            <a:ext cx="3631122" cy="120032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buggy.py 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buggy.py(3)&lt;module&gt;()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import sys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3275856" y="2708920"/>
            <a:ext cx="5129442" cy="400110"/>
            <a:chOff x="3275856" y="2708920"/>
            <a:chExt cx="5129442" cy="400110"/>
          </a:xfrm>
        </p:grpSpPr>
        <p:sp>
          <p:nvSpPr>
            <p:cNvPr id="5" name="TextBox 4"/>
            <p:cNvSpPr txBox="1"/>
            <p:nvPr/>
          </p:nvSpPr>
          <p:spPr>
            <a:xfrm>
              <a:off x="4860032" y="2708920"/>
              <a:ext cx="354526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Statement about to be executed</a:t>
              </a:r>
              <a:endParaRPr lang="nl-BE" dirty="0">
                <a:solidFill>
                  <a:srgbClr val="C0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>
              <a:off x="3275856" y="2908975"/>
              <a:ext cx="1584176" cy="87977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1907704" y="3284984"/>
            <a:ext cx="3525668" cy="688142"/>
            <a:chOff x="1907704" y="3284984"/>
            <a:chExt cx="3525668" cy="688142"/>
          </a:xfrm>
        </p:grpSpPr>
        <p:sp>
          <p:nvSpPr>
            <p:cNvPr id="8" name="TextBox 7"/>
            <p:cNvSpPr txBox="1"/>
            <p:nvPr/>
          </p:nvSpPr>
          <p:spPr>
            <a:xfrm>
              <a:off x="3419872" y="3573016"/>
              <a:ext cx="20135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</a:rPr>
                <a:t>debugger prompt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H="1" flipV="1">
              <a:off x="1907704" y="3284984"/>
              <a:ext cx="1512168" cy="488087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1012886" y="4581128"/>
            <a:ext cx="4416594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l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1  	#!/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2  	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3  -&gt;	import sys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4  	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5  	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6  	    n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[1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1457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11" grpId="0" animBg="1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Stepping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Execute statement: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 smtClean="0"/>
              <a:t> (next)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Step into function: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(step)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12886" y="2228671"/>
            <a:ext cx="4182555" cy="2585323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buggy.py(5)&lt;module&gt;()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buggy.py(14)&lt;module&gt;()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if __name__ == '__main__':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buggy.py(15)&lt;module&gt;()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status = main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19043" y="5661248"/>
            <a:ext cx="4176397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./buggy.py(5)&lt;module&gt;()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</p:txBody>
      </p:sp>
    </p:spTree>
    <p:extLst>
      <p:ext uri="{BB962C8B-B14F-4D97-AF65-F5344CB8AC3E}">
        <p14:creationId xmlns:p14="http://schemas.microsoft.com/office/powerpoint/2010/main" val="301406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Printing values: variables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Print variable values: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(print)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12886" y="2250738"/>
            <a:ext cx="7215437" cy="369331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./buggy.py(6)main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n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[1])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./buggy.py(7)main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matrix = [[0] * n] *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p n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5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for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 range(n):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p matrix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[[0, 0, 0, 0, 0], [0, 0, 0, 0, 0], [0, 0, 0, 0, 0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0, 0, 0, 0, 0], [0, 0, 0, 0, 0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]]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656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external 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module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print_matrix.py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Import function from module into debugger and use it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2204864"/>
            <a:ext cx="7920880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(matrix):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'\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n'.join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([' '.join(['{:2d}'.format(e) for e in row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for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row in matrix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2886" y="4437112"/>
            <a:ext cx="6112571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(matrix)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0 0 0 0 0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0 0 0 0 0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0 0 0 0 0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5529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now it gets weird…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Execute some iterations and print matrix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12886" y="2276872"/>
            <a:ext cx="6007386" cy="424731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./buggy.py(9)main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for j in range(n):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./buggy.py(10)main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matrix[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p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, j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(0, 0)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(matrix)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1 0 0 0 0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261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 smtClean="0"/>
              <a:t> loop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Semantics: for each element in list do…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Actually, not only lists, anything one can iterate over (e.g., sets, dictionaries, I/O streams,…)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835696" y="3009146"/>
            <a:ext cx="38779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in [1, 2, 3]: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nl-BE" sz="20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2483768" y="2276872"/>
            <a:ext cx="1080120" cy="765799"/>
            <a:chOff x="2483768" y="2276872"/>
            <a:chExt cx="1080120" cy="765799"/>
          </a:xfrm>
        </p:grpSpPr>
        <p:grpSp>
          <p:nvGrpSpPr>
            <p:cNvPr id="5" name="Group 4"/>
            <p:cNvGrpSpPr/>
            <p:nvPr/>
          </p:nvGrpSpPr>
          <p:grpSpPr>
            <a:xfrm>
              <a:off x="2483768" y="2646204"/>
              <a:ext cx="1080120" cy="396467"/>
              <a:chOff x="4139952" y="2862228"/>
              <a:chExt cx="1080120" cy="396467"/>
            </a:xfrm>
          </p:grpSpPr>
          <p:sp>
            <p:nvSpPr>
              <p:cNvPr id="6" name="Left Brace 5"/>
              <p:cNvSpPr/>
              <p:nvPr/>
            </p:nvSpPr>
            <p:spPr>
              <a:xfrm rot="5400000" flipV="1">
                <a:off x="4657152" y="2695776"/>
                <a:ext cx="45719" cy="108012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7" name="Straight Arrow Connector 6"/>
              <p:cNvCxnSpPr>
                <a:stCxn id="16" idx="2"/>
                <a:endCxn id="6" idx="1"/>
              </p:cNvCxnSpPr>
              <p:nvPr/>
            </p:nvCxnSpPr>
            <p:spPr>
              <a:xfrm flipH="1">
                <a:off x="4680012" y="2862228"/>
                <a:ext cx="3117" cy="35074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/>
            <p:cNvSpPr txBox="1"/>
            <p:nvPr/>
          </p:nvSpPr>
          <p:spPr>
            <a:xfrm>
              <a:off x="2562010" y="2276872"/>
              <a:ext cx="9298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variable</a:t>
              </a:r>
              <a:endParaRPr lang="nl-BE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211962" y="2276872"/>
            <a:ext cx="1296144" cy="765805"/>
            <a:chOff x="4211962" y="2276872"/>
            <a:chExt cx="1296144" cy="765805"/>
          </a:xfrm>
        </p:grpSpPr>
        <p:grpSp>
          <p:nvGrpSpPr>
            <p:cNvPr id="10" name="Group 9"/>
            <p:cNvGrpSpPr/>
            <p:nvPr/>
          </p:nvGrpSpPr>
          <p:grpSpPr>
            <a:xfrm>
              <a:off x="4211962" y="2646204"/>
              <a:ext cx="1296144" cy="396473"/>
              <a:chOff x="3995938" y="2862228"/>
              <a:chExt cx="1296144" cy="396473"/>
            </a:xfrm>
          </p:grpSpPr>
          <p:sp>
            <p:nvSpPr>
              <p:cNvPr id="11" name="Left Brace 10"/>
              <p:cNvSpPr/>
              <p:nvPr/>
            </p:nvSpPr>
            <p:spPr>
              <a:xfrm rot="5400000" flipV="1">
                <a:off x="4621148" y="2587768"/>
                <a:ext cx="45723" cy="1296144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2" name="Straight Arrow Connector 11"/>
              <p:cNvCxnSpPr>
                <a:stCxn id="21" idx="2"/>
                <a:endCxn id="11" idx="1"/>
              </p:cNvCxnSpPr>
              <p:nvPr/>
            </p:nvCxnSpPr>
            <p:spPr>
              <a:xfrm>
                <a:off x="4632726" y="2862228"/>
                <a:ext cx="11284" cy="35075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TextBox 20"/>
            <p:cNvSpPr txBox="1"/>
            <p:nvPr/>
          </p:nvSpPr>
          <p:spPr>
            <a:xfrm>
              <a:off x="4621444" y="2276872"/>
              <a:ext cx="4546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list</a:t>
              </a:r>
              <a:endParaRPr lang="nl-BE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5796136" y="3356992"/>
            <a:ext cx="1947658" cy="648072"/>
            <a:chOff x="5796136" y="3356992"/>
            <a:chExt cx="1947658" cy="648072"/>
          </a:xfrm>
        </p:grpSpPr>
        <p:grpSp>
          <p:nvGrpSpPr>
            <p:cNvPr id="25" name="Group 24"/>
            <p:cNvGrpSpPr/>
            <p:nvPr/>
          </p:nvGrpSpPr>
          <p:grpSpPr>
            <a:xfrm rot="5400000">
              <a:off x="5760132" y="3392996"/>
              <a:ext cx="648072" cy="576064"/>
              <a:chOff x="4355976" y="2708920"/>
              <a:chExt cx="648072" cy="576064"/>
            </a:xfrm>
          </p:grpSpPr>
          <p:sp>
            <p:nvSpPr>
              <p:cNvPr id="26" name="Left Brace 25"/>
              <p:cNvSpPr/>
              <p:nvPr/>
            </p:nvSpPr>
            <p:spPr>
              <a:xfrm rot="5400000" flipV="1">
                <a:off x="4644008" y="2924944"/>
                <a:ext cx="72008" cy="648072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7" name="Straight Arrow Connector 26"/>
              <p:cNvCxnSpPr>
                <a:stCxn id="28" idx="1"/>
                <a:endCxn id="26" idx="1"/>
              </p:cNvCxnSpPr>
              <p:nvPr/>
            </p:nvCxnSpPr>
            <p:spPr>
              <a:xfrm rot="16200000" flipH="1">
                <a:off x="4427549" y="2960513"/>
                <a:ext cx="504056" cy="87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TextBox 27"/>
            <p:cNvSpPr txBox="1"/>
            <p:nvPr/>
          </p:nvSpPr>
          <p:spPr>
            <a:xfrm>
              <a:off x="6372200" y="3356992"/>
              <a:ext cx="137159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loop body</a:t>
              </a:r>
            </a:p>
            <a:p>
              <a:r>
                <a:rPr lang="en-US" dirty="0" smtClean="0"/>
                <a:t>statement(s)</a:t>
              </a:r>
              <a:endParaRPr lang="nl-BE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5364088" y="2740093"/>
            <a:ext cx="3160125" cy="648072"/>
            <a:chOff x="2771800" y="3861048"/>
            <a:chExt cx="3160125" cy="648072"/>
          </a:xfrm>
        </p:grpSpPr>
        <p:sp>
          <p:nvSpPr>
            <p:cNvPr id="32" name="Oval 31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644008" y="3861048"/>
              <a:ext cx="1287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colon!</a:t>
              </a:r>
              <a:endParaRPr lang="nl-BE" dirty="0"/>
            </a:p>
          </p:txBody>
        </p:sp>
        <p:cxnSp>
          <p:nvCxnSpPr>
            <p:cNvPr id="34" name="Straight Arrow Connector 33"/>
            <p:cNvCxnSpPr>
              <a:stCxn id="33" idx="1"/>
              <a:endCxn id="32" idx="6"/>
            </p:cNvCxnSpPr>
            <p:nvPr/>
          </p:nvCxnSpPr>
          <p:spPr>
            <a:xfrm flipH="1">
              <a:off x="3131840" y="4045714"/>
              <a:ext cx="1512168" cy="28338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467544" y="3388165"/>
            <a:ext cx="2007291" cy="1058239"/>
            <a:chOff x="467544" y="3388165"/>
            <a:chExt cx="2007291" cy="1058239"/>
          </a:xfrm>
        </p:grpSpPr>
        <p:sp>
          <p:nvSpPr>
            <p:cNvPr id="35" name="Rectangle 34"/>
            <p:cNvSpPr/>
            <p:nvPr/>
          </p:nvSpPr>
          <p:spPr>
            <a:xfrm>
              <a:off x="1970779" y="3388165"/>
              <a:ext cx="504056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6" name="Straight Arrow Connector 35"/>
            <p:cNvCxnSpPr>
              <a:stCxn id="39" idx="0"/>
            </p:cNvCxnSpPr>
            <p:nvPr/>
          </p:nvCxnSpPr>
          <p:spPr>
            <a:xfrm flipV="1">
              <a:off x="1360609" y="3717032"/>
              <a:ext cx="610170" cy="3600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467544" y="4077072"/>
              <a:ext cx="17861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indentation</a:t>
              </a:r>
              <a:endParaRPr lang="nl-BE" dirty="0"/>
            </a:p>
          </p:txBody>
        </p:sp>
      </p:grpSp>
    </p:spTree>
    <p:extLst>
      <p:ext uri="{BB962C8B-B14F-4D97-AF65-F5344CB8AC3E}">
        <p14:creationId xmlns:p14="http://schemas.microsoft.com/office/powerpoint/2010/main" val="179860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Let's see…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seems that all the rows are the same thing…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Can we fix this, let's restart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restart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and break after matrix initialization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 &lt;line-nr&gt;</a:t>
            </a:r>
            <a:r>
              <a:rPr lang="en-US" dirty="0" smtClean="0"/>
              <a:t> (break)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204864"/>
            <a:ext cx="5688632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matrix[0] is matrix[1]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732240" y="2068614"/>
            <a:ext cx="1340303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Oops!?!</a:t>
            </a:r>
            <a:endParaRPr lang="nl-BE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1259632" y="4365104"/>
            <a:ext cx="5688632" cy="203132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restart 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Restarting buggy.py with arguments: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buggy.py(3)&lt;module&gt;()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import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b 8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 1 at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./buggy.py:8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6915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 a fix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Continue up to the first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dirty="0" smtClean="0"/>
              <a:t> (continue)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Reinitialize matrix and check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780928"/>
            <a:ext cx="6336704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buggy.py(8)main()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for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 range(n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):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9632" y="4581128"/>
            <a:ext cx="6336704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matrix = [[0] * 5 for _ in range(5)]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matrix[0] is matrix[1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False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64088" y="5273625"/>
            <a:ext cx="1692899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Looks good!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566705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6" grpId="0" animBg="1"/>
      <p:bldP spid="7" grpId="0" animBg="1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Let's check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Only break in loop, when two rows updated: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b &lt;line-nr&gt;,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(conditional breakpoint), continue and check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59632" y="3140968"/>
            <a:ext cx="6624736" cy="341632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b 10,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== 2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 2 at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buggy.py:10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buggy.py(8)main()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for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 range(n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from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endParaRPr lang="en-US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(Pdb)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(matrix)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1  2  3  4  5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6  7  8  9 10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0  0  0  0  0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0  0  0  0  0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0  0  0  0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51920" y="5301208"/>
            <a:ext cx="1692899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Looks good!</a:t>
            </a:r>
            <a:endParaRPr lang="nl-BE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7164288" y="5013176"/>
            <a:ext cx="1475404" cy="120032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we</a:t>
            </a:r>
            <a:br>
              <a:rPr lang="en-US" sz="2400" dirty="0" smtClean="0"/>
            </a:br>
            <a:r>
              <a:rPr lang="en-US" sz="2400" dirty="0" smtClean="0"/>
              <a:t>never left</a:t>
            </a:r>
            <a:br>
              <a:rPr lang="en-US" sz="2400" dirty="0" smtClean="0"/>
            </a:br>
            <a:r>
              <a:rPr lang="en-US" sz="2400" dirty="0" smtClean="0"/>
              <a:t>debugger!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3420176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Managing breakpoints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List breakpoints: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Ignore breakpoint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&lt;n&gt;</a:t>
            </a:r>
            <a:r>
              <a:rPr lang="en-US" dirty="0" smtClean="0"/>
              <a:t> times: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ignore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-nr&gt; &lt;n&gt;</a:t>
            </a:r>
          </a:p>
          <a:p>
            <a:r>
              <a:rPr lang="en-US" dirty="0" smtClean="0"/>
              <a:t>Disable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disable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-nr&gt;</a:t>
            </a:r>
          </a:p>
          <a:p>
            <a:r>
              <a:rPr lang="en-US" dirty="0" err="1" smtClean="0"/>
              <a:t>Reenable</a:t>
            </a:r>
            <a:r>
              <a:rPr lang="en-US" dirty="0" smtClean="0"/>
              <a:t>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enable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-nr&gt;</a:t>
            </a:r>
          </a:p>
          <a:p>
            <a:r>
              <a:rPr lang="en-US" dirty="0" smtClean="0"/>
              <a:t>Delete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cl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-nr&gt;</a:t>
            </a:r>
            <a:r>
              <a:rPr lang="en-US" dirty="0" smtClean="0"/>
              <a:t> (clear)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35696" y="2060848"/>
            <a:ext cx="6624736" cy="203132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Pdb) b</a:t>
            </a:r>
          </a:p>
          <a:p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Num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Type      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Disp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Enb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Where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keep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yes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buggy.py:8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already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hit 2 times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keep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yes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buggy.py:10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stop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only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if i == 2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already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hit 4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times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124578" y="2852936"/>
            <a:ext cx="1711118" cy="707886"/>
            <a:chOff x="124578" y="2996952"/>
            <a:chExt cx="1711118" cy="707886"/>
          </a:xfrm>
        </p:grpSpPr>
        <p:sp>
          <p:nvSpPr>
            <p:cNvPr id="5" name="TextBox 4"/>
            <p:cNvSpPr txBox="1"/>
            <p:nvPr/>
          </p:nvSpPr>
          <p:spPr>
            <a:xfrm>
              <a:off x="124578" y="2996952"/>
              <a:ext cx="132183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breakpoint</a:t>
              </a:r>
            </a:p>
            <a:p>
              <a:r>
                <a:rPr lang="en-US" sz="2000" dirty="0" smtClean="0">
                  <a:solidFill>
                    <a:srgbClr val="C00000"/>
                  </a:solidFill>
                </a:rPr>
                <a:t>numbers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V="1">
              <a:off x="1446415" y="3068960"/>
              <a:ext cx="389281" cy="28193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1446415" y="3350895"/>
              <a:ext cx="389281" cy="7810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77087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practice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In fact,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was not necessary, print data structures with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pp</a:t>
            </a:r>
            <a:r>
              <a:rPr lang="en-US" dirty="0" smtClean="0"/>
              <a:t> (pretty print)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Run until a line number: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until &lt;line-nr&gt;</a:t>
            </a:r>
          </a:p>
          <a:p>
            <a:pPr lvl="1"/>
            <a:r>
              <a:rPr lang="en-US" dirty="0">
                <a:cs typeface="Courier New" pitchFamily="49" charset="0"/>
              </a:rPr>
              <a:t>often more convenient than </a:t>
            </a:r>
            <a:r>
              <a:rPr lang="en-US" dirty="0" smtClean="0">
                <a:cs typeface="Courier New" pitchFamily="49" charset="0"/>
              </a:rPr>
              <a:t>breakpoint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12886" y="2852936"/>
            <a:ext cx="6007386" cy="175432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pp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matrix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[[1, 0, 0, 0, 0],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[1, 0, 0, 0, 0],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[1, 0, 0, 0, 0],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[1, 0, 0, 0, 0],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[1, 0, 0, 0, 0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]]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0629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Last, but not least: call traces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View call stack: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bt</a:t>
            </a:r>
            <a:r>
              <a:rPr lang="en-US" dirty="0" smtClean="0">
                <a:cs typeface="Courier New" pitchFamily="49" charset="0"/>
              </a:rPr>
              <a:t> (back trace)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Moving up or down in stack: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up</a:t>
            </a:r>
            <a:r>
              <a:rPr lang="en-US" dirty="0" smtClean="0"/>
              <a:t>/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down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helps to look at context of function call</a:t>
            </a:r>
          </a:p>
          <a:p>
            <a:r>
              <a:rPr lang="en-US" dirty="0" smtClean="0">
                <a:cs typeface="Courier New" pitchFamily="49" charset="0"/>
              </a:rPr>
              <a:t>Very useful: run till crash, do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bt</a:t>
            </a:r>
            <a:r>
              <a:rPr lang="en-US" dirty="0" smtClean="0">
                <a:cs typeface="Courier New" pitchFamily="49" charset="0"/>
              </a:rPr>
              <a:t>, look around, move up,…</a:t>
            </a:r>
            <a:endParaRPr lang="en-US" dirty="0">
              <a:cs typeface="Courier New" pitchFamily="49" charset="0"/>
            </a:endParaRPr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835696" y="2060848"/>
            <a:ext cx="6624736" cy="230832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Pdb) </a:t>
            </a:r>
            <a:r>
              <a:rPr lang="fr-FR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bt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/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usr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/lib/python2.7/bdb.py(387)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run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exec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cmd in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globals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locals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&lt;string&gt;(1)&lt;module&gt;()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buggy.py(15)&lt;module&gt;()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main()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buggy.py(10)main()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matrix[i][j] = i*n + j + 1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224095" y="3657218"/>
            <a:ext cx="1671306" cy="707886"/>
            <a:chOff x="224095" y="3729226"/>
            <a:chExt cx="1671306" cy="707886"/>
          </a:xfrm>
        </p:grpSpPr>
        <p:sp>
          <p:nvSpPr>
            <p:cNvPr id="5" name="TextBox 4"/>
            <p:cNvSpPr txBox="1"/>
            <p:nvPr/>
          </p:nvSpPr>
          <p:spPr>
            <a:xfrm>
              <a:off x="224095" y="3729226"/>
              <a:ext cx="125156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current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statement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5" idx="3"/>
            </p:cNvCxnSpPr>
            <p:nvPr/>
          </p:nvCxnSpPr>
          <p:spPr>
            <a:xfrm>
              <a:off x="1475656" y="4083169"/>
              <a:ext cx="419745" cy="137919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236398" y="2708920"/>
            <a:ext cx="1599298" cy="864096"/>
            <a:chOff x="224095" y="3429000"/>
            <a:chExt cx="1599298" cy="864096"/>
          </a:xfrm>
        </p:grpSpPr>
        <p:sp>
          <p:nvSpPr>
            <p:cNvPr id="14" name="TextBox 13"/>
            <p:cNvSpPr txBox="1"/>
            <p:nvPr/>
          </p:nvSpPr>
          <p:spPr>
            <a:xfrm>
              <a:off x="224095" y="3429000"/>
              <a:ext cx="105670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current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function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15" name="Straight Arrow Connector 14"/>
            <p:cNvCxnSpPr>
              <a:stCxn id="14" idx="3"/>
            </p:cNvCxnSpPr>
            <p:nvPr/>
          </p:nvCxnSpPr>
          <p:spPr>
            <a:xfrm>
              <a:off x="1280795" y="3782943"/>
              <a:ext cx="542598" cy="510153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18757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closing…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Leave the debugger: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q</a:t>
            </a:r>
            <a:r>
              <a:rPr lang="en-US" dirty="0" smtClean="0"/>
              <a:t> (quit)</a:t>
            </a:r>
          </a:p>
          <a:p>
            <a:endParaRPr lang="en-US" dirty="0"/>
          </a:p>
          <a:p>
            <a:r>
              <a:rPr lang="en-US" dirty="0" smtClean="0"/>
              <a:t>Debugger is very useful</a:t>
            </a:r>
          </a:p>
          <a:p>
            <a:pPr lvl="1"/>
            <a:r>
              <a:rPr lang="en-US" dirty="0" smtClean="0"/>
              <a:t>Concepts are universal</a:t>
            </a:r>
          </a:p>
          <a:p>
            <a:pPr lvl="2"/>
            <a:r>
              <a:rPr lang="en-US" dirty="0" err="1" smtClean="0"/>
              <a:t>gdb</a:t>
            </a:r>
            <a:r>
              <a:rPr lang="en-US" dirty="0" smtClean="0"/>
              <a:t> for C/C++/Fortran</a:t>
            </a:r>
          </a:p>
          <a:p>
            <a:pPr lvl="2"/>
            <a:r>
              <a:rPr lang="en-US" dirty="0" smtClean="0"/>
              <a:t>Eclipse debugger for Java/C/C++/Fortran</a:t>
            </a:r>
          </a:p>
          <a:p>
            <a:pPr lvl="2"/>
            <a:r>
              <a:rPr lang="en-US" dirty="0" err="1" smtClean="0"/>
              <a:t>Allinea</a:t>
            </a:r>
            <a:r>
              <a:rPr lang="en-US" dirty="0" smtClean="0"/>
              <a:t> DDT parallel debugger for C/C++/Fortran</a:t>
            </a:r>
          </a:p>
          <a:p>
            <a:pPr lvl="1"/>
            <a:r>
              <a:rPr lang="en-US" dirty="0" smtClean="0"/>
              <a:t>Worth to invest time to learn to use it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614690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Fixed program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613699"/>
            <a:ext cx="7920880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n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[1])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matrix = [[0] *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n for _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xrange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(n)]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in range(n):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for j in range(n):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matrix[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print '\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n'.join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([' '.join(['{:2d}'.format(e) for e in row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for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row in matrix])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return 0</a:t>
            </a:r>
          </a:p>
        </p:txBody>
      </p:sp>
    </p:spTree>
    <p:extLst>
      <p:ext uri="{BB962C8B-B14F-4D97-AF65-F5344CB8AC3E}">
        <p14:creationId xmlns:p14="http://schemas.microsoft.com/office/powerpoint/2010/main" val="725076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76576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Logging: motivation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</a:t>
            </a:r>
            <a:r>
              <a:rPr lang="en-US" dirty="0" smtClean="0"/>
              <a:t>seful to verify what an application does</a:t>
            </a:r>
          </a:p>
          <a:p>
            <a:pPr lvl="1"/>
            <a:r>
              <a:rPr lang="en-US" dirty="0" smtClean="0"/>
              <a:t>in normal runs</a:t>
            </a:r>
          </a:p>
          <a:p>
            <a:pPr lvl="1"/>
            <a:r>
              <a:rPr lang="en-US" dirty="0" smtClean="0"/>
              <a:t>in runs with problems</a:t>
            </a:r>
          </a:p>
          <a:p>
            <a:r>
              <a:rPr lang="en-US" dirty="0" smtClean="0"/>
              <a:t>Helps with debugging</a:t>
            </a:r>
          </a:p>
          <a:p>
            <a:pPr lvl="1"/>
            <a:r>
              <a:rPr lang="en-US" dirty="0" smtClean="0"/>
              <a:t>alternative to print statements</a:t>
            </a:r>
          </a:p>
          <a:p>
            <a:r>
              <a:rPr lang="en-US" dirty="0" smtClean="0"/>
              <a:t>Various levels can be turned on or off</a:t>
            </a:r>
          </a:p>
          <a:p>
            <a:pPr lvl="1"/>
            <a:r>
              <a:rPr lang="en-US" dirty="0" smtClean="0"/>
              <a:t>see only relevant output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357388" y="5733256"/>
            <a:ext cx="222272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Good practice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1454263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dirty="0" smtClean="0"/>
              <a:t> loop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Semantics: while </a:t>
            </a:r>
            <a:r>
              <a:rPr lang="en-US" dirty="0" err="1" smtClean="0"/>
              <a:t>boolean</a:t>
            </a:r>
            <a:r>
              <a:rPr lang="en-US" dirty="0" smtClean="0"/>
              <a:t> condition holds do…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835696" y="3009146"/>
            <a:ext cx="20313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while n &gt; 0: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nl-BE" sz="20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2698957" y="2276872"/>
            <a:ext cx="1072409" cy="789582"/>
            <a:chOff x="2661133" y="2276872"/>
            <a:chExt cx="1072409" cy="789582"/>
          </a:xfrm>
        </p:grpSpPr>
        <p:grpSp>
          <p:nvGrpSpPr>
            <p:cNvPr id="5" name="Group 4"/>
            <p:cNvGrpSpPr/>
            <p:nvPr/>
          </p:nvGrpSpPr>
          <p:grpSpPr>
            <a:xfrm>
              <a:off x="2843809" y="2646204"/>
              <a:ext cx="712528" cy="420250"/>
              <a:chOff x="4499993" y="2862228"/>
              <a:chExt cx="712528" cy="420250"/>
            </a:xfrm>
          </p:grpSpPr>
          <p:sp>
            <p:nvSpPr>
              <p:cNvPr id="6" name="Left Brace 5"/>
              <p:cNvSpPr/>
              <p:nvPr/>
            </p:nvSpPr>
            <p:spPr>
              <a:xfrm rot="5400000" flipV="1">
                <a:off x="4821506" y="2891464"/>
                <a:ext cx="69501" cy="71252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7" name="Straight Arrow Connector 6"/>
              <p:cNvCxnSpPr>
                <a:stCxn id="16" idx="2"/>
                <a:endCxn id="6" idx="1"/>
              </p:cNvCxnSpPr>
              <p:nvPr/>
            </p:nvCxnSpPr>
            <p:spPr>
              <a:xfrm>
                <a:off x="4853522" y="2862228"/>
                <a:ext cx="2735" cy="35075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/>
            <p:cNvSpPr txBox="1"/>
            <p:nvPr/>
          </p:nvSpPr>
          <p:spPr>
            <a:xfrm>
              <a:off x="2661133" y="2276872"/>
              <a:ext cx="10724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condition</a:t>
              </a:r>
              <a:endParaRPr lang="nl-BE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995936" y="3356992"/>
            <a:ext cx="1947658" cy="648072"/>
            <a:chOff x="5796136" y="3356992"/>
            <a:chExt cx="1947658" cy="648072"/>
          </a:xfrm>
        </p:grpSpPr>
        <p:grpSp>
          <p:nvGrpSpPr>
            <p:cNvPr id="25" name="Group 24"/>
            <p:cNvGrpSpPr/>
            <p:nvPr/>
          </p:nvGrpSpPr>
          <p:grpSpPr>
            <a:xfrm rot="5400000">
              <a:off x="5760132" y="3392996"/>
              <a:ext cx="648072" cy="576064"/>
              <a:chOff x="4355976" y="2708920"/>
              <a:chExt cx="648072" cy="576064"/>
            </a:xfrm>
          </p:grpSpPr>
          <p:sp>
            <p:nvSpPr>
              <p:cNvPr id="26" name="Left Brace 25"/>
              <p:cNvSpPr/>
              <p:nvPr/>
            </p:nvSpPr>
            <p:spPr>
              <a:xfrm rot="5400000" flipV="1">
                <a:off x="4644008" y="2924944"/>
                <a:ext cx="72008" cy="648072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7" name="Straight Arrow Connector 26"/>
              <p:cNvCxnSpPr>
                <a:stCxn id="28" idx="1"/>
                <a:endCxn id="26" idx="1"/>
              </p:cNvCxnSpPr>
              <p:nvPr/>
            </p:nvCxnSpPr>
            <p:spPr>
              <a:xfrm rot="16200000" flipH="1">
                <a:off x="4427549" y="2960513"/>
                <a:ext cx="504056" cy="87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TextBox 27"/>
            <p:cNvSpPr txBox="1"/>
            <p:nvPr/>
          </p:nvSpPr>
          <p:spPr>
            <a:xfrm>
              <a:off x="6372200" y="3356992"/>
              <a:ext cx="137159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loop body</a:t>
              </a:r>
            </a:p>
            <a:p>
              <a:r>
                <a:rPr lang="en-US" dirty="0" smtClean="0"/>
                <a:t>statement(s)</a:t>
              </a:r>
              <a:endParaRPr lang="nl-BE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3563888" y="2740093"/>
            <a:ext cx="3160125" cy="648072"/>
            <a:chOff x="2771800" y="3861048"/>
            <a:chExt cx="3160125" cy="648072"/>
          </a:xfrm>
        </p:grpSpPr>
        <p:sp>
          <p:nvSpPr>
            <p:cNvPr id="32" name="Oval 31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644008" y="3861048"/>
              <a:ext cx="1287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colon!</a:t>
              </a:r>
              <a:endParaRPr lang="nl-BE" dirty="0"/>
            </a:p>
          </p:txBody>
        </p:sp>
        <p:cxnSp>
          <p:nvCxnSpPr>
            <p:cNvPr id="34" name="Straight Arrow Connector 33"/>
            <p:cNvCxnSpPr>
              <a:stCxn id="33" idx="1"/>
              <a:endCxn id="32" idx="6"/>
            </p:cNvCxnSpPr>
            <p:nvPr/>
          </p:nvCxnSpPr>
          <p:spPr>
            <a:xfrm flipH="1">
              <a:off x="3131840" y="4045714"/>
              <a:ext cx="1512168" cy="28338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467544" y="3388165"/>
            <a:ext cx="2007291" cy="1058239"/>
            <a:chOff x="467544" y="3388165"/>
            <a:chExt cx="2007291" cy="1058239"/>
          </a:xfrm>
        </p:grpSpPr>
        <p:sp>
          <p:nvSpPr>
            <p:cNvPr id="35" name="Rectangle 34"/>
            <p:cNvSpPr/>
            <p:nvPr/>
          </p:nvSpPr>
          <p:spPr>
            <a:xfrm>
              <a:off x="1970779" y="3388165"/>
              <a:ext cx="504056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6" name="Straight Arrow Connector 35"/>
            <p:cNvCxnSpPr>
              <a:stCxn id="39" idx="0"/>
            </p:cNvCxnSpPr>
            <p:nvPr/>
          </p:nvCxnSpPr>
          <p:spPr>
            <a:xfrm flipV="1">
              <a:off x="1360609" y="3717032"/>
              <a:ext cx="610170" cy="3600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467544" y="4077072"/>
              <a:ext cx="17861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indentation</a:t>
              </a:r>
              <a:endParaRPr lang="nl-BE" dirty="0"/>
            </a:p>
          </p:txBody>
        </p:sp>
      </p:grpSp>
    </p:spTree>
    <p:extLst>
      <p:ext uri="{BB962C8B-B14F-4D97-AF65-F5344CB8AC3E}">
        <p14:creationId xmlns:p14="http://schemas.microsoft.com/office/powerpoint/2010/main" val="2173260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Initialize &amp; configure logging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924944"/>
            <a:ext cx="8229600" cy="3201219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level: minimal level written to log</a:t>
            </a:r>
          </a:p>
          <a:p>
            <a:r>
              <a:rPr lang="en-US" dirty="0" err="1" smtClean="0"/>
              <a:t>filemode</a:t>
            </a:r>
            <a:endParaRPr lang="en-US" dirty="0"/>
          </a:p>
          <a:p>
            <a:pPr lvl="1"/>
            <a:r>
              <a:rPr lang="en-US" dirty="0" smtClean="0"/>
              <a:t>'w': overwrite if log exists</a:t>
            </a:r>
          </a:p>
          <a:p>
            <a:pPr lvl="1"/>
            <a:r>
              <a:rPr lang="en-US" dirty="0" smtClean="0"/>
              <a:t>'a': append if log exists</a:t>
            </a:r>
          </a:p>
          <a:p>
            <a:r>
              <a:rPr lang="en-US" dirty="0"/>
              <a:t>format, e.g.,</a:t>
            </a:r>
            <a:br>
              <a:rPr lang="en-US" dirty="0"/>
            </a:b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'%(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asctime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)s:%(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levelname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)s:%(message)s'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613699"/>
            <a:ext cx="7920880" cy="116955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import logging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logging.basicConfig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(level=level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filename=name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filemode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=mode,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format=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format_str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5476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 levels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CRITICAL</a:t>
            </a:r>
            <a:r>
              <a:rPr lang="en-US" dirty="0" smtClean="0"/>
              <a:t>: non-recoverable errors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r>
              <a:rPr lang="en-US" dirty="0" smtClean="0"/>
              <a:t>: error, but application can continue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WARNING</a:t>
            </a:r>
            <a:r>
              <a:rPr lang="en-US" dirty="0" smtClean="0">
                <a:cs typeface="Courier New" panose="02070309020205020404" pitchFamily="49" charset="0"/>
              </a:rPr>
              <a:t>: potential problems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r>
              <a:rPr lang="en-US" dirty="0" smtClean="0"/>
              <a:t>: feedback, verbose mode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r>
              <a:rPr lang="en-US" dirty="0" smtClean="0"/>
              <a:t>: useful for developer</a:t>
            </a:r>
          </a:p>
          <a:p>
            <a:endParaRPr lang="en-US" dirty="0"/>
          </a:p>
          <a:p>
            <a:r>
              <a:rPr lang="en-US" dirty="0" smtClean="0"/>
              <a:t>User defined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79512" y="3356992"/>
            <a:ext cx="8640960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79512" y="3933056"/>
            <a:ext cx="8640960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5521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79512" y="3501008"/>
            <a:ext cx="8640960" cy="1080120"/>
            <a:chOff x="179512" y="2319263"/>
            <a:chExt cx="8640960" cy="1080120"/>
          </a:xfrm>
        </p:grpSpPr>
        <p:sp>
          <p:nvSpPr>
            <p:cNvPr id="10" name="Rectangle 9"/>
            <p:cNvSpPr/>
            <p:nvPr/>
          </p:nvSpPr>
          <p:spPr>
            <a:xfrm>
              <a:off x="179512" y="2780928"/>
              <a:ext cx="8640960" cy="618455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179512" y="2780928"/>
              <a:ext cx="8640960" cy="0"/>
            </a:xfrm>
            <a:prstGeom prst="line">
              <a:avLst/>
            </a:prstGeom>
            <a:ln w="2857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4788024" y="2319263"/>
              <a:ext cx="387157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level = logging.INFO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79512" y="2319263"/>
            <a:ext cx="8664431" cy="2333873"/>
            <a:chOff x="179512" y="2319263"/>
            <a:chExt cx="8664431" cy="2333873"/>
          </a:xfrm>
        </p:grpSpPr>
        <p:sp>
          <p:nvSpPr>
            <p:cNvPr id="7" name="Rectangle 6"/>
            <p:cNvSpPr/>
            <p:nvPr/>
          </p:nvSpPr>
          <p:spPr>
            <a:xfrm>
              <a:off x="179512" y="2780928"/>
              <a:ext cx="8640960" cy="1872208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5" name="Straight Connector 4"/>
            <p:cNvCxnSpPr/>
            <p:nvPr/>
          </p:nvCxnSpPr>
          <p:spPr>
            <a:xfrm>
              <a:off x="179512" y="2780928"/>
              <a:ext cx="8640960" cy="0"/>
            </a:xfrm>
            <a:prstGeom prst="line">
              <a:avLst/>
            </a:prstGeom>
            <a:ln w="2857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/>
            <p:cNvSpPr txBox="1"/>
            <p:nvPr/>
          </p:nvSpPr>
          <p:spPr>
            <a:xfrm>
              <a:off x="4788024" y="2319263"/>
              <a:ext cx="40559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level = </a:t>
              </a:r>
              <a:r>
                <a:rPr lang="en-US" sz="2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logging.ERROR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Selecting log level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CRITICAL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endParaRPr lang="en-US" dirty="0" smtClean="0"/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WARNING</a:t>
            </a:r>
            <a:endParaRPr lang="en-US" dirty="0" smtClean="0"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endParaRPr lang="en-US" dirty="0" smtClean="0"/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93342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 messages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r>
              <a:rPr lang="en-US" dirty="0" smtClean="0"/>
              <a:t> level</a:t>
            </a:r>
          </a:p>
          <a:p>
            <a:endParaRPr lang="en-US" dirty="0" smtClean="0"/>
          </a:p>
          <a:p>
            <a:r>
              <a:rPr lang="en-US" dirty="0" smtClean="0"/>
              <a:t>Log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r>
              <a:rPr lang="en-US" dirty="0" smtClean="0"/>
              <a:t> level</a:t>
            </a:r>
          </a:p>
          <a:p>
            <a:endParaRPr lang="en-US" dirty="0"/>
          </a:p>
          <a:p>
            <a:r>
              <a:rPr lang="en-US" dirty="0" smtClean="0"/>
              <a:t>Log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CRITICAL</a:t>
            </a:r>
            <a:r>
              <a:rPr lang="en-US" dirty="0" smtClean="0"/>
              <a:t> level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3501008"/>
            <a:ext cx="6840760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logging.info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('application started')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1560" y="4725144"/>
            <a:ext cx="6840760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logging.critical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('input file not found')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1222" y="2329135"/>
            <a:ext cx="6831098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logging.debug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('function xyz called with "{0}"'.format(x))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076056" y="2852936"/>
            <a:ext cx="3836061" cy="369332"/>
            <a:chOff x="5148064" y="2852936"/>
            <a:chExt cx="3836061" cy="369332"/>
          </a:xfrm>
        </p:grpSpPr>
        <p:sp>
          <p:nvSpPr>
            <p:cNvPr id="7" name="TextBox 6"/>
            <p:cNvSpPr txBox="1"/>
            <p:nvPr/>
          </p:nvSpPr>
          <p:spPr>
            <a:xfrm>
              <a:off x="5868144" y="2852936"/>
              <a:ext cx="311598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ignored at level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INFO</a:t>
              </a:r>
              <a:r>
                <a:rPr lang="en-US" dirty="0" smtClean="0"/>
                <a:t> or above</a:t>
              </a:r>
              <a:endParaRPr lang="nl-BE" dirty="0"/>
            </a:p>
          </p:txBody>
        </p:sp>
        <p:cxnSp>
          <p:nvCxnSpPr>
            <p:cNvPr id="9" name="Straight Arrow Connector 8"/>
            <p:cNvCxnSpPr>
              <a:stCxn id="7" idx="1"/>
            </p:cNvCxnSpPr>
            <p:nvPr/>
          </p:nvCxnSpPr>
          <p:spPr>
            <a:xfrm flipH="1" flipV="1">
              <a:off x="5148064" y="2852936"/>
              <a:ext cx="720080" cy="1846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4797311" y="3995772"/>
            <a:ext cx="4239185" cy="369332"/>
            <a:chOff x="5148064" y="2852936"/>
            <a:chExt cx="4239185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5868144" y="2852936"/>
              <a:ext cx="351910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ignored at level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WARNING</a:t>
              </a:r>
              <a:r>
                <a:rPr lang="en-US" dirty="0" smtClean="0"/>
                <a:t> or above</a:t>
              </a:r>
              <a:endParaRPr lang="nl-BE" dirty="0"/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5148064" y="2852936"/>
              <a:ext cx="720080" cy="1846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10644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 destinations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File</a:t>
            </a:r>
          </a:p>
          <a:p>
            <a:r>
              <a:rPr lang="en-US" dirty="0" smtClean="0"/>
              <a:t>Rotating files</a:t>
            </a:r>
          </a:p>
          <a:p>
            <a:r>
              <a:rPr lang="en-US" dirty="0" smtClean="0"/>
              <a:t>syslog</a:t>
            </a:r>
          </a:p>
          <a:p>
            <a:r>
              <a:rPr lang="en-US" dirty="0" smtClean="0"/>
              <a:t>…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995081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logging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Logging how-to</a:t>
            </a:r>
            <a:br>
              <a:rPr lang="en-US" dirty="0"/>
            </a:b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docs.python.org/2/howto/logging.html</a:t>
            </a:r>
            <a:endParaRPr lang="en-US" dirty="0" smtClean="0"/>
          </a:p>
          <a:p>
            <a:r>
              <a:rPr lang="en-US" dirty="0"/>
              <a:t>Logging Cookbook</a:t>
            </a:r>
            <a:br>
              <a:rPr lang="en-US" dirty="0"/>
            </a:br>
            <a:r>
              <a:rPr lang="en-US" sz="2800" dirty="0">
                <a:hlinkClick r:id="rId3"/>
              </a:rPr>
              <a:t>http://</a:t>
            </a:r>
            <a:r>
              <a:rPr lang="en-US" sz="2800" dirty="0" smtClean="0">
                <a:hlinkClick r:id="rId3"/>
              </a:rPr>
              <a:t>docs.python.org/2/howto/logging-cookbook.html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70499798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system operations:</a:t>
            </a:r>
            <a:br>
              <a:rPr lang="en-US" dirty="0" smtClean="0"/>
            </a:br>
            <a:r>
              <a:rPr lang="en-US" dirty="0" smtClean="0"/>
              <a:t>Handling files and directories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71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files in directories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Directory contains files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data_001.txt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data_002.txt</a:t>
            </a:r>
            <a:r>
              <a:rPr lang="en-US" dirty="0" smtClean="0"/>
              <a:t>,…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466972" y="3492462"/>
            <a:ext cx="1789844" cy="2096778"/>
            <a:chOff x="466972" y="2772382"/>
            <a:chExt cx="1789844" cy="2096778"/>
          </a:xfrm>
        </p:grpSpPr>
        <p:sp>
          <p:nvSpPr>
            <p:cNvPr id="4" name="TextBox 3"/>
            <p:cNvSpPr txBox="1"/>
            <p:nvPr/>
          </p:nvSpPr>
          <p:spPr>
            <a:xfrm>
              <a:off x="467544" y="3053278"/>
              <a:ext cx="1789272" cy="181588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 temp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1 -0.5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2 1 0.0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3 1 0.5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 2 -0.5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5 2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0.0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6 2 0.5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66972" y="2772382"/>
              <a:ext cx="1300356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data_001.txt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627784" y="3492462"/>
            <a:ext cx="1789272" cy="2096778"/>
            <a:chOff x="2627784" y="2772382"/>
            <a:chExt cx="1789272" cy="2096778"/>
          </a:xfrm>
        </p:grpSpPr>
        <p:sp>
          <p:nvSpPr>
            <p:cNvPr id="5" name="TextBox 4"/>
            <p:cNvSpPr txBox="1"/>
            <p:nvPr/>
          </p:nvSpPr>
          <p:spPr>
            <a:xfrm>
              <a:off x="2627784" y="3053278"/>
              <a:ext cx="1789272" cy="181588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 temp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7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8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9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10 4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11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0.0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12 4 0.5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627784" y="2772382"/>
              <a:ext cx="1300356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data_002.txt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4716016" y="4365104"/>
            <a:ext cx="404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…</a:t>
            </a:r>
            <a:endParaRPr lang="en-US" sz="2400" b="1" dirty="0"/>
          </a:p>
        </p:txBody>
      </p:sp>
      <p:grpSp>
        <p:nvGrpSpPr>
          <p:cNvPr id="11" name="Group 10"/>
          <p:cNvGrpSpPr/>
          <p:nvPr/>
        </p:nvGrpSpPr>
        <p:grpSpPr>
          <a:xfrm>
            <a:off x="6815176" y="2780928"/>
            <a:ext cx="1789272" cy="3820326"/>
            <a:chOff x="2627784" y="2772382"/>
            <a:chExt cx="1789272" cy="3820326"/>
          </a:xfrm>
        </p:grpSpPr>
        <p:sp>
          <p:nvSpPr>
            <p:cNvPr id="12" name="TextBox 11"/>
            <p:cNvSpPr txBox="1"/>
            <p:nvPr/>
          </p:nvSpPr>
          <p:spPr>
            <a:xfrm>
              <a:off x="2627784" y="3053278"/>
              <a:ext cx="1789272" cy="353943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 temp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 1 -0.5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2 1 0.0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3 1 0.5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 2 -0.5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5 2 0.0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6 2 0.5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7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8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9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10 4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11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0.0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12 4 0.5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627784" y="2772382"/>
              <a:ext cx="1300356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data_all.txt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cxnSp>
        <p:nvCxnSpPr>
          <p:cNvPr id="15" name="Straight Arrow Connector 14"/>
          <p:cNvCxnSpPr/>
          <p:nvPr/>
        </p:nvCxnSpPr>
        <p:spPr>
          <a:xfrm>
            <a:off x="5508104" y="4681299"/>
            <a:ext cx="720080" cy="0"/>
          </a:xfrm>
          <a:prstGeom prst="straightConnector1">
            <a:avLst/>
          </a:prstGeom>
          <a:ln w="7620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1573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glob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1340768"/>
            <a:ext cx="7200800" cy="440120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ArgumentParser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FileType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glob import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glob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main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arg_parser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ArgumentParser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(description='…')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('-o',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output_file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   type=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FileType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'), help='…') 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('-p',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'pattern', help='…')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options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arg_parser.parse_args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is_header_printed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False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glob(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options.pattern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with open(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'r') as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input_file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header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input_file.readline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not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is_header_printed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options.output_file.write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(header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is_header_printed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True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input_file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line.strip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options.output_file.write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return 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4300" y="6093296"/>
            <a:ext cx="7491153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concat_data.py  –o data.txt  –p '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data_*.txt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308304" y="4798893"/>
            <a:ext cx="129614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Same as in Bash shell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690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Path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Many operations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</a:t>
            </a:r>
            <a:r>
              <a:rPr lang="en-US" dirty="0" smtClean="0"/>
              <a:t> package</a:t>
            </a:r>
          </a:p>
          <a:p>
            <a:pPr lvl="1"/>
            <a:r>
              <a:rPr lang="en-US" dirty="0" smtClean="0"/>
              <a:t>Current working directory: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os.getcwd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/>
            <a:r>
              <a:rPr lang="en-US" dirty="0" smtClean="0"/>
              <a:t>Create path:</a:t>
            </a:r>
            <a:br>
              <a:rPr lang="en-US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path =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os.path.join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os.getcwd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(), 'data', 'output.txt')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path == '/home/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/Tests/data/output.txt'</a:t>
            </a:r>
          </a:p>
          <a:p>
            <a:pPr lvl="1"/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Dissecting paths:</a:t>
            </a:r>
          </a:p>
          <a:p>
            <a:pPr lvl="2"/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head, tail =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os.path.split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('/home/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/Tests/test.txt')</a:t>
            </a:r>
            <a:br>
              <a:rPr lang="en-US" sz="21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 head == '/home/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/Tests', tail == 'test.txt'</a:t>
            </a:r>
          </a:p>
          <a:p>
            <a:pPr lvl="2"/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head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, tail =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os.path.split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('/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/Tests/')</a:t>
            </a:r>
            <a:br>
              <a:rPr lang="en-US" sz="21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head == '/home/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/Tests', tail ==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''</a:t>
            </a:r>
            <a:endParaRPr lang="en-US" sz="2100" dirty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root,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os.path.splitext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('/home/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/Tests/test.txt')</a:t>
            </a:r>
            <a:br>
              <a:rPr lang="en-US" sz="21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 root ==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'/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/Tests/test',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==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'.txt'</a:t>
            </a:r>
          </a:p>
          <a:p>
            <a:pPr lvl="2"/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root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os.path.splitext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('/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/')</a:t>
            </a:r>
            <a:br>
              <a:rPr lang="en-US" sz="2100" dirty="0">
                <a:latin typeface="Courier New" pitchFamily="49" charset="0"/>
                <a:cs typeface="Courier New" pitchFamily="49" charset="0"/>
              </a:rPr>
            </a:br>
            <a:r>
              <a:rPr lang="en-US" sz="2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root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== '/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/Tests/',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==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''</a:t>
            </a:r>
          </a:p>
          <a:p>
            <a:pPr marL="914400" lvl="2" indent="0">
              <a:buNone/>
            </a:pPr>
            <a:endParaRPr lang="en-US" sz="2100" dirty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002944" y="3140968"/>
            <a:ext cx="33692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Will do the right thing for each OS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24734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Skipping and quitting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Skipping loop iterations: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continue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for n in range(100):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continue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print n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Ending loop execution: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break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n = 100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while n &lt; 1000: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 break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n += 1</a:t>
            </a:r>
          </a:p>
          <a:p>
            <a:pPr marL="0" indent="0"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372200" y="3356992"/>
            <a:ext cx="2544607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Works for both</a:t>
            </a:r>
            <a:br>
              <a:rPr lang="en-US" sz="2000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2000" dirty="0" smtClean="0"/>
              <a:t> and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sz="2000" dirty="0" smtClean="0"/>
              <a:t> loops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96381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system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File tests: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os.path.exists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</a:t>
            </a:r>
            <a:r>
              <a:rPr lang="en-US" dirty="0" smtClean="0"/>
              <a:t>exists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os.path.isfile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is a file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os.path.isdir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is a directory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os.path.islink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is a link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os.access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os.R_OK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/>
              <a:t>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 if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 smtClean="0"/>
              <a:t> can be read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os.R_OK</a:t>
            </a:r>
            <a:r>
              <a:rPr lang="en-US" dirty="0" smtClean="0"/>
              <a:t>: read permission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os.W_OK</a:t>
            </a:r>
            <a:r>
              <a:rPr lang="en-US" dirty="0"/>
              <a:t>: </a:t>
            </a:r>
            <a:r>
              <a:rPr lang="en-US" dirty="0" smtClean="0"/>
              <a:t>write permission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os.X_OK</a:t>
            </a:r>
            <a:r>
              <a:rPr lang="en-US" dirty="0"/>
              <a:t>: </a:t>
            </a:r>
            <a:r>
              <a:rPr lang="en-US" dirty="0" smtClean="0"/>
              <a:t>execute permission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7591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Copying, moving, deleting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</a:t>
            </a:r>
            <a:r>
              <a:rPr lang="en-US" dirty="0" smtClean="0"/>
              <a:t>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</a:t>
            </a:r>
            <a:r>
              <a:rPr lang="en-US" dirty="0" smtClean="0"/>
              <a:t> modules</a:t>
            </a:r>
          </a:p>
          <a:p>
            <a:pPr lvl="1"/>
            <a:r>
              <a:rPr lang="en-US" dirty="0" smtClean="0"/>
              <a:t>copy file: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shutil.copy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(source,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/>
              <a:t>copy file, preserving ownership, timestamps: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shutil.copy2(source,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/>
              <a:t>move file: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shutil.move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(source,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/>
              <a:t>delete file: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os.remove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(file)</a:t>
            </a:r>
          </a:p>
          <a:p>
            <a:pPr lvl="1"/>
            <a:r>
              <a:rPr lang="en-US" dirty="0" smtClean="0"/>
              <a:t>remove directory: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shutil.rmtree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(directory)</a:t>
            </a:r>
          </a:p>
          <a:p>
            <a:pPr lvl="1"/>
            <a:r>
              <a:rPr lang="en-US" dirty="0" smtClean="0"/>
              <a:t>create directory: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os.mkdir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(directory)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8859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Temporary files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Standard library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tempfile</a:t>
            </a:r>
            <a:r>
              <a:rPr lang="en-US" dirty="0" smtClean="0"/>
              <a:t> package</a:t>
            </a:r>
          </a:p>
          <a:p>
            <a:pPr lvl="1"/>
            <a:r>
              <a:rPr lang="en-US" dirty="0" smtClean="0"/>
              <a:t>Creating file with guaranteed unique name:</a:t>
            </a:r>
            <a:br>
              <a:rPr lang="en-US" dirty="0" smtClean="0"/>
            </a:br>
            <a:r>
              <a:rPr lang="en-US" dirty="0" err="1" smtClean="0"/>
              <a:t>tempfile.NamedTemporaryFile</a:t>
            </a:r>
            <a:r>
              <a:rPr lang="en-US" dirty="0" smtClean="0"/>
              <a:t>(mode='w', suffix='.txt', delete=False)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3789040"/>
            <a:ext cx="8424936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tempfile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tmp_file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tempfile.NamedTemporaryFile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(mode='w',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dir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='.',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             suffix='.txt', delete=False)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print "created temp file '{0}'".format(tmp_file.name)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tmp_file.file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tmp.write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(…)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14198" y="5949280"/>
            <a:ext cx="386997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File names such as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tmpD45x.txt</a:t>
            </a:r>
            <a:endParaRPr lang="nl-BE" sz="20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2621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Manipulating strings:</a:t>
            </a:r>
            <a:br>
              <a:rPr lang="en-US" dirty="0" smtClean="0"/>
            </a:br>
            <a:r>
              <a:rPr lang="en-US" dirty="0" smtClean="0"/>
              <a:t>Python regular expressions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003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Regular expression</a:t>
            </a:r>
            <a:br>
              <a:rPr lang="en-US" dirty="0"/>
            </a:br>
            <a:r>
              <a:rPr lang="en-US" dirty="0"/>
              <a:t>       = description of a language</a:t>
            </a:r>
            <a:br>
              <a:rPr lang="en-US" dirty="0"/>
            </a:br>
            <a:r>
              <a:rPr lang="en-US" dirty="0"/>
              <a:t>       </a:t>
            </a:r>
            <a:r>
              <a:rPr lang="en-US" dirty="0" smtClean="0">
                <a:sym typeface="Symbol"/>
              </a:rPr>
              <a:t></a:t>
            </a:r>
            <a:r>
              <a:rPr lang="en-US" dirty="0" smtClean="0"/>
              <a:t> </a:t>
            </a:r>
            <a:r>
              <a:rPr lang="en-US" dirty="0"/>
              <a:t>set of strings</a:t>
            </a:r>
          </a:p>
          <a:p>
            <a:r>
              <a:rPr lang="en-US" dirty="0" smtClean="0"/>
              <a:t>Language can be</a:t>
            </a:r>
          </a:p>
          <a:p>
            <a:pPr lvl="1"/>
            <a:r>
              <a:rPr lang="en-US" dirty="0" smtClean="0"/>
              <a:t>Finite</a:t>
            </a:r>
          </a:p>
          <a:p>
            <a:pPr lvl="1"/>
            <a:r>
              <a:rPr lang="en-US" dirty="0" smtClean="0"/>
              <a:t>Infinite</a:t>
            </a:r>
          </a:p>
          <a:p>
            <a:pPr lvl="2"/>
            <a:r>
              <a:rPr lang="en-US" dirty="0" smtClean="0"/>
              <a:t>Remember, set of all strings is infinite, countable</a:t>
            </a:r>
          </a:p>
          <a:p>
            <a:r>
              <a:rPr lang="en-US" dirty="0" smtClean="0"/>
              <a:t>Chomsky hierarchy</a:t>
            </a:r>
          </a:p>
          <a:p>
            <a:pPr lvl="1"/>
            <a:r>
              <a:rPr lang="en-US" dirty="0" smtClean="0"/>
              <a:t>regular languages</a:t>
            </a:r>
            <a:br>
              <a:rPr lang="en-US" dirty="0" smtClean="0"/>
            </a:br>
            <a:r>
              <a:rPr lang="en-US" dirty="0" smtClean="0"/>
              <a:t>     </a:t>
            </a:r>
            <a:r>
              <a:rPr lang="en-US" dirty="0" smtClean="0">
                <a:sym typeface="Symbol"/>
              </a:rPr>
              <a:t></a:t>
            </a:r>
            <a:r>
              <a:rPr lang="en-US" dirty="0" smtClean="0"/>
              <a:t> context-free languages</a:t>
            </a:r>
            <a:br>
              <a:rPr lang="en-US" dirty="0" smtClean="0"/>
            </a:br>
            <a:r>
              <a:rPr lang="en-US" dirty="0" smtClean="0"/>
              <a:t>         </a:t>
            </a:r>
            <a:r>
              <a:rPr lang="en-US" dirty="0" smtClean="0">
                <a:sym typeface="Symbol"/>
              </a:rPr>
              <a:t></a:t>
            </a:r>
            <a:r>
              <a:rPr lang="en-US" dirty="0" smtClean="0"/>
              <a:t> context-sensitive languages</a:t>
            </a:r>
            <a:br>
              <a:rPr lang="en-US" dirty="0" smtClean="0"/>
            </a:br>
            <a:r>
              <a:rPr lang="en-US" dirty="0" smtClean="0"/>
              <a:t>             </a:t>
            </a:r>
            <a:r>
              <a:rPr lang="en-US" dirty="0" smtClean="0">
                <a:sym typeface="Symbol"/>
              </a:rPr>
              <a:t></a:t>
            </a:r>
            <a:r>
              <a:rPr lang="en-US" dirty="0" smtClean="0"/>
              <a:t> recursively enumerable languages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6021288"/>
            <a:ext cx="872610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Python regular expressions can express more than regular languages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56749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Regular expressions: expressive power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i="1" dirty="0" smtClean="0">
                <a:cs typeface="Courier New" pitchFamily="49" charset="0"/>
              </a:rPr>
              <a:t>Never</a:t>
            </a:r>
            <a:r>
              <a:rPr lang="en-US" dirty="0" smtClean="0">
                <a:cs typeface="Courier New" pitchFamily="49" charset="0"/>
              </a:rPr>
              <a:t> parse HTML or XML with regular expressions!!!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HTML &amp; XML are </a:t>
            </a:r>
            <a:r>
              <a:rPr lang="en-US" i="1" dirty="0" smtClean="0">
                <a:cs typeface="Courier New" pitchFamily="49" charset="0"/>
              </a:rPr>
              <a:t>context-free</a:t>
            </a:r>
            <a:r>
              <a:rPr lang="en-US" dirty="0" smtClean="0">
                <a:cs typeface="Courier New" pitchFamily="49" charset="0"/>
              </a:rPr>
              <a:t> languages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Even if you think you can, </a:t>
            </a:r>
            <a:r>
              <a:rPr lang="en-US" i="1" dirty="0" smtClean="0">
                <a:cs typeface="Courier New" pitchFamily="49" charset="0"/>
              </a:rPr>
              <a:t>don't</a:t>
            </a:r>
            <a:r>
              <a:rPr lang="en-US" dirty="0" smtClean="0">
                <a:cs typeface="Courier New" pitchFamily="49" charset="0"/>
              </a:rPr>
              <a:t>, there be dragons</a:t>
            </a:r>
          </a:p>
          <a:p>
            <a:r>
              <a:rPr lang="en-US" dirty="0" smtClean="0">
                <a:cs typeface="Courier New" pitchFamily="49" charset="0"/>
              </a:rPr>
              <a:t>Can you write a regular expression to match all regular expressions?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No: the language of regular expressions is context-free</a:t>
            </a:r>
          </a:p>
          <a:p>
            <a:r>
              <a:rPr lang="en-US" dirty="0" smtClean="0">
                <a:cs typeface="Courier New" pitchFamily="49" charset="0"/>
              </a:rPr>
              <a:t>Can you parse English using a regular expression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No: English is a little bit context-sensitive</a:t>
            </a:r>
            <a:endParaRPr lang="en-US" dirty="0"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9411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examples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DNA: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[ACGT]+</a:t>
            </a:r>
            <a:endParaRPr lang="en-US" dirty="0"/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</a:t>
            </a:r>
            <a:r>
              <a:rPr lang="en-US" dirty="0" smtClean="0">
                <a:cs typeface="Courier New" pitchFamily="49" charset="0"/>
              </a:rPr>
              <a:t> = one out of {A, C, G, T}</a:t>
            </a: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 smtClean="0">
                <a:cs typeface="Courier New" pitchFamily="49" charset="0"/>
              </a:rPr>
              <a:t>     = one or more 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dirty="0" smtClean="0">
              <a:cs typeface="Courier New" pitchFamily="49" charset="0"/>
            </a:endParaRPr>
          </a:p>
          <a:p>
            <a:r>
              <a:rPr lang="en-US" dirty="0" smtClean="0"/>
              <a:t>DNA containing AAT: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[ACGT]*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[ACGT]*</a:t>
            </a:r>
          </a:p>
          <a:p>
            <a:pPr lvl="1"/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=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 smtClean="0">
                <a:cs typeface="Courier New" pitchFamily="49" charset="0"/>
              </a:rPr>
              <a:t> followed by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lvl="1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smtClean="0">
                <a:cs typeface="Courier New" pitchFamily="49" charset="0"/>
              </a:rPr>
              <a:t>              = zero or more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r>
              <a:rPr lang="en-US" dirty="0"/>
              <a:t>DNA containing </a:t>
            </a:r>
            <a:r>
              <a:rPr lang="en-US" dirty="0" smtClean="0"/>
              <a:t>AAT or TAT: </a:t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ACGT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]*(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|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)[ACGT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]*</a:t>
            </a:r>
          </a:p>
          <a:p>
            <a:pPr lvl="1"/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 smtClean="0">
                <a:latin typeface="Lucida Sans" pitchFamily="34" charset="0"/>
                <a:cs typeface="Courier New" pitchFamily="49" charset="0"/>
              </a:rPr>
              <a:t>|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= either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 smtClean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 smtClean="0">
                <a:cs typeface="Courier New" pitchFamily="49" charset="0"/>
              </a:rPr>
              <a:t> or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endParaRPr lang="en-US" i="1" baseline="-25000" dirty="0">
              <a:latin typeface="Lucida Sans" pitchFamily="34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1504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examples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Belgian </a:t>
            </a:r>
            <a:r>
              <a:rPr lang="en-US" dirty="0"/>
              <a:t>phone number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                     </a:t>
            </a: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[1-9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]\d?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[1-9]\d{5,6}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cs typeface="Courier New" pitchFamily="49" charset="0"/>
              </a:rPr>
              <a:t>= any character from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cs typeface="Courier New" pitchFamily="49" charset="0"/>
              </a:rPr>
              <a:t> to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>
                <a:cs typeface="Courier New" pitchFamily="49" charset="0"/>
              </a:rPr>
              <a:t>             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[0-9]</a:t>
            </a: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>
                <a:cs typeface="Courier New" pitchFamily="49" charset="0"/>
              </a:rPr>
              <a:t>       = zero or one </a:t>
            </a:r>
            <a:r>
              <a:rPr lang="en-US" dirty="0" smtClean="0">
                <a:cs typeface="Courier New" pitchFamily="49" charset="0"/>
              </a:rPr>
              <a:t>occurrence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dirty="0">
              <a:cs typeface="Courier New" pitchFamily="49" charset="0"/>
            </a:endParaRP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,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=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>
                <a:cs typeface="Courier New" pitchFamily="49" charset="0"/>
              </a:rPr>
              <a:t>  to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All strings, including empty string: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.*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. </a:t>
            </a:r>
            <a:r>
              <a:rPr lang="en-US" dirty="0" smtClean="0">
                <a:cs typeface="Courier New" pitchFamily="49" charset="0"/>
              </a:rPr>
              <a:t>= </a:t>
            </a:r>
            <a:r>
              <a:rPr lang="en-US" dirty="0">
                <a:cs typeface="Courier New" pitchFamily="49" charset="0"/>
              </a:rPr>
              <a:t>any </a:t>
            </a:r>
            <a:r>
              <a:rPr lang="en-US" dirty="0" smtClean="0">
                <a:cs typeface="Courier New" pitchFamily="49" charset="0"/>
              </a:rPr>
              <a:t>character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cs typeface="Courier New" pitchFamily="49" charset="0"/>
              </a:rPr>
              <a:t>Email address</a:t>
            </a:r>
            <a:r>
              <a:rPr lang="en-US" dirty="0" smtClean="0">
                <a:cs typeface="Courier New" pitchFamily="49" charset="0"/>
              </a:rPr>
              <a:t>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w+(?:\.\w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+)?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w+(?:\.\w+)+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\.       </a:t>
            </a:r>
            <a:r>
              <a:rPr lang="en-US" dirty="0">
                <a:cs typeface="Courier New" pitchFamily="49" charset="0"/>
              </a:rPr>
              <a:t>= character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'.'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\w       </a:t>
            </a:r>
            <a:r>
              <a:rPr lang="en-US" dirty="0">
                <a:cs typeface="Courier New" pitchFamily="49" charset="0"/>
              </a:rPr>
              <a:t>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[A-Za-z0-9_]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(?: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) </a:t>
            </a:r>
            <a:r>
              <a:rPr lang="en-US" dirty="0">
                <a:cs typeface="Courier New" pitchFamily="49" charset="0"/>
                <a:sym typeface="Wingdings" pitchFamily="2" charset="2"/>
              </a:rPr>
              <a:t>= </a:t>
            </a:r>
            <a:r>
              <a:rPr lang="en-US" dirty="0" smtClean="0">
                <a:cs typeface="Courier New" pitchFamily="49" charset="0"/>
                <a:sym typeface="Wingdings" pitchFamily="2" charset="2"/>
              </a:rPr>
              <a:t>grouped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830346" y="5118283"/>
            <a:ext cx="219803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Don't use this in</a:t>
            </a:r>
          </a:p>
          <a:p>
            <a:r>
              <a:rPr lang="en-US" sz="2400" dirty="0" smtClean="0"/>
              <a:t>practice!!!</a:t>
            </a:r>
            <a:endParaRPr lang="en-US" sz="2400" dirty="0"/>
          </a:p>
        </p:txBody>
      </p:sp>
      <p:grpSp>
        <p:nvGrpSpPr>
          <p:cNvPr id="9" name="Group 8"/>
          <p:cNvGrpSpPr/>
          <p:nvPr/>
        </p:nvGrpSpPr>
        <p:grpSpPr>
          <a:xfrm>
            <a:off x="2411760" y="6165304"/>
            <a:ext cx="4598893" cy="616134"/>
            <a:chOff x="2411760" y="6165304"/>
            <a:chExt cx="4598893" cy="616134"/>
          </a:xfrm>
        </p:grpSpPr>
        <p:sp>
          <p:nvSpPr>
            <p:cNvPr id="5" name="TextBox 4"/>
            <p:cNvSpPr txBox="1"/>
            <p:nvPr/>
          </p:nvSpPr>
          <p:spPr>
            <a:xfrm>
              <a:off x="2771800" y="6381328"/>
              <a:ext cx="423885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Similar to brackets in math expressions</a:t>
              </a:r>
              <a:endParaRPr lang="en-US" sz="2000" dirty="0"/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 flipV="1">
              <a:off x="2411760" y="6165304"/>
              <a:ext cx="360040" cy="4160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05648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characters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Characters that have to be escaped</a:t>
            </a:r>
          </a:p>
          <a:p>
            <a:pPr lvl="1"/>
            <a:r>
              <a:rPr lang="en-US" dirty="0" smtClean="0"/>
              <a:t>tab         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\t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ew line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arriage return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</a:t>
            </a:r>
          </a:p>
          <a:p>
            <a:pPr lvl="1"/>
            <a:r>
              <a:rPr lang="en-US" dirty="0" smtClean="0"/>
              <a:t>\              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\\</a:t>
            </a:r>
          </a:p>
          <a:p>
            <a:pPr lvl="1"/>
            <a:r>
              <a:rPr lang="en-US" dirty="0" smtClean="0"/>
              <a:t>brackets              :  </a:t>
            </a:r>
            <a:r>
              <a:rPr lang="en-US" spc="-150" dirty="0" smtClean="0">
                <a:latin typeface="Courier New" pitchFamily="49" charset="0"/>
                <a:cs typeface="Courier New" pitchFamily="49" charset="0"/>
              </a:rPr>
              <a:t>\(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\)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\[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\]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\{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\}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operators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\+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\-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\*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\?</a:t>
            </a:r>
          </a:p>
          <a:p>
            <a:pPr lvl="1"/>
            <a:r>
              <a:rPr lang="en-US" dirty="0" smtClean="0"/>
              <a:t>.  (dot)    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\.</a:t>
            </a:r>
          </a:p>
          <a:p>
            <a:r>
              <a:rPr lang="en-US" dirty="0" smtClean="0">
                <a:cs typeface="Courier New" pitchFamily="49" charset="0"/>
              </a:rPr>
              <a:t>All other characters literal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4813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Regular expressions: character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smtClean="0"/>
              <a:t>                =  {any} \ {'\n'}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[xyz]  </a:t>
            </a:r>
            <a:r>
              <a:rPr lang="en-US" dirty="0" smtClean="0"/>
              <a:t>=  {'x', 'y', 'z'}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[x-z]</a:t>
            </a:r>
            <a:r>
              <a:rPr lang="en-US" dirty="0" smtClean="0"/>
              <a:t>     =  {c | 'x' </a:t>
            </a:r>
            <a:r>
              <a:rPr lang="en-US" dirty="0" smtClean="0">
                <a:sym typeface="Symbol"/>
              </a:rPr>
              <a:t></a:t>
            </a:r>
            <a:r>
              <a:rPr lang="en-US" dirty="0" smtClean="0"/>
              <a:t> c </a:t>
            </a:r>
            <a:r>
              <a:rPr lang="en-US" dirty="0">
                <a:sym typeface="Symbol"/>
              </a:rPr>
              <a:t></a:t>
            </a:r>
            <a:r>
              <a:rPr lang="en-US" dirty="0" smtClean="0"/>
              <a:t> 'z'}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[^xyz] </a:t>
            </a:r>
            <a:r>
              <a:rPr lang="en-US" dirty="0" smtClean="0"/>
              <a:t>=  {any} \ {'x', 'y', 'z'}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 smtClean="0"/>
              <a:t>             =  {'A',…,'Z', 'a',…,'z', '0',…,'9', '_'}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 smtClean="0"/>
              <a:t>             =  {any} \ </a:t>
            </a:r>
            <a:r>
              <a:rPr lang="en-US" dirty="0"/>
              <a:t>{'A',…,'Z', 'a',…,'z', '0',…,'9', '_'}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 smtClean="0"/>
              <a:t>             =  {'0',…,'9'}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 smtClean="0"/>
              <a:t>             =  {any} </a:t>
            </a:r>
            <a:r>
              <a:rPr lang="en-US" dirty="0"/>
              <a:t>\</a:t>
            </a:r>
            <a:r>
              <a:rPr lang="en-US" dirty="0" smtClean="0"/>
              <a:t> {'0',…,'9'}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\s     </a:t>
            </a:r>
            <a:r>
              <a:rPr lang="en-US" dirty="0" smtClean="0"/>
              <a:t>=  {' ', '\t', '\f', '\r', '\n', '\v'}         (white space)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\S</a:t>
            </a:r>
            <a:r>
              <a:rPr lang="en-US" dirty="0" smtClean="0"/>
              <a:t>             =  {any} </a:t>
            </a:r>
            <a:r>
              <a:rPr lang="en-US" dirty="0"/>
              <a:t>\</a:t>
            </a:r>
            <a:r>
              <a:rPr lang="en-US" dirty="0" smtClean="0"/>
              <a:t> {' </a:t>
            </a:r>
            <a:r>
              <a:rPr lang="en-US" dirty="0"/>
              <a:t>', '\t', '\f', '\r', '\</a:t>
            </a:r>
            <a:r>
              <a:rPr lang="en-US" dirty="0" smtClean="0"/>
              <a:t>n', '\v'}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3360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: sequence of characters,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'temp'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/>
              <a:t>: integer,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 smtClean="0"/>
              <a:t>: floating point number,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-0.5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5536" y="3978455"/>
            <a:ext cx="5561138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print 'case',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'dim', 'temp'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[1, 2, 3]: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[-0.5, 0.0, 0.5]: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print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6760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2" indent="-342900"/>
            <a:r>
              <a:rPr lang="en-US" dirty="0" smtClean="0">
                <a:cs typeface="Courier New" pitchFamily="49" charset="0"/>
              </a:rPr>
              <a:t>Concatenation: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dirty="0" smtClean="0">
                <a:latin typeface="Lucida Sans" pitchFamily="34" charset="0"/>
                <a:cs typeface="Courier New" pitchFamily="49" charset="0"/>
              </a:rPr>
              <a:t> (implicit)</a:t>
            </a:r>
            <a:endParaRPr lang="en-US" dirty="0" smtClean="0">
              <a:cs typeface="Courier New" pitchFamily="49" charset="0"/>
            </a:endParaRPr>
          </a:p>
          <a:p>
            <a:pPr marL="342900" lvl="2" indent="-342900"/>
            <a:r>
              <a:rPr lang="en-US" dirty="0" smtClean="0">
                <a:cs typeface="Courier New" pitchFamily="49" charset="0"/>
              </a:rPr>
              <a:t>Choice: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|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</a:rPr>
              <a:t>= either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>
                <a:cs typeface="Courier New" pitchFamily="49" charset="0"/>
              </a:rPr>
              <a:t> or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marL="342900" lvl="2" indent="-342900"/>
            <a:r>
              <a:rPr lang="en-US" dirty="0" smtClean="0">
                <a:cs typeface="Courier New" pitchFamily="49" charset="0"/>
              </a:rPr>
              <a:t>Repetition:	</a:t>
            </a: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cs typeface="Courier New" pitchFamily="49" charset="0"/>
              </a:rPr>
              <a:t>       =  exactly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 smtClean="0">
                <a:cs typeface="Courier New" pitchFamily="49" charset="0"/>
              </a:rPr>
              <a:t>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m,n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cs typeface="Courier New" pitchFamily="49" charset="0"/>
              </a:rPr>
              <a:t>  </a:t>
            </a:r>
            <a:r>
              <a:rPr lang="en-US" dirty="0">
                <a:cs typeface="Courier New" pitchFamily="49" charset="0"/>
              </a:rPr>
              <a:t>= </a:t>
            </a:r>
            <a:r>
              <a:rPr lang="en-US" dirty="0" smtClean="0">
                <a:cs typeface="Courier New" pitchFamily="49" charset="0"/>
              </a:rPr>
              <a:t> minimum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smtClean="0">
                <a:cs typeface="Courier New" pitchFamily="49" charset="0"/>
              </a:rPr>
              <a:t>, maximum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>
                <a:cs typeface="Courier New" pitchFamily="49" charset="0"/>
              </a:rPr>
              <a:t>repetitions 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 </a:t>
            </a:r>
            <a:r>
              <a:rPr lang="en-US" dirty="0" smtClean="0">
                <a:cs typeface="Courier New" pitchFamily="49" charset="0"/>
              </a:rPr>
              <a:t>    =  </a:t>
            </a:r>
            <a:r>
              <a:rPr lang="en-US" dirty="0">
                <a:cs typeface="Courier New" pitchFamily="49" charset="0"/>
              </a:rPr>
              <a:t>minimum </a:t>
            </a:r>
            <a:r>
              <a:rPr lang="en-US" dirty="0" smtClean="0">
                <a:cs typeface="Courier New" pitchFamily="49" charset="0"/>
              </a:rPr>
              <a:t>zero, </a:t>
            </a:r>
            <a:r>
              <a:rPr lang="en-US" dirty="0">
                <a:cs typeface="Courier New" pitchFamily="49" charset="0"/>
              </a:rPr>
              <a:t>maximum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>
                <a:cs typeface="Courier New" pitchFamily="49" charset="0"/>
              </a:rPr>
              <a:t>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cs typeface="Courier New" pitchFamily="49" charset="0"/>
              </a:rPr>
              <a:t>     =  minimum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smtClean="0">
                <a:cs typeface="Courier New" pitchFamily="49" charset="0"/>
              </a:rPr>
              <a:t>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cs typeface="Courier New" pitchFamily="49" charset="0"/>
              </a:rPr>
              <a:t>             =  </a:t>
            </a:r>
            <a:r>
              <a:rPr lang="en-US" dirty="0">
                <a:cs typeface="Courier New" pitchFamily="49" charset="0"/>
              </a:rPr>
              <a:t>zero or </a:t>
            </a:r>
            <a:r>
              <a:rPr lang="en-US" dirty="0" smtClean="0">
                <a:cs typeface="Courier New" pitchFamily="49" charset="0"/>
              </a:rPr>
              <a:t>one occurrence 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>
                <a:cs typeface="Courier New" pitchFamily="49" charset="0"/>
              </a:rPr>
              <a:t>  </a:t>
            </a:r>
            <a:r>
              <a:rPr lang="en-US" dirty="0" smtClean="0">
                <a:cs typeface="Courier New" pitchFamily="49" charset="0"/>
              </a:rPr>
              <a:t>           =  zero </a:t>
            </a:r>
            <a:r>
              <a:rPr lang="en-US" dirty="0">
                <a:cs typeface="Courier New" pitchFamily="49" charset="0"/>
              </a:rPr>
              <a:t>or </a:t>
            </a:r>
            <a:r>
              <a:rPr lang="en-US" dirty="0" smtClean="0">
                <a:cs typeface="Courier New" pitchFamily="49" charset="0"/>
              </a:rPr>
              <a:t>more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 smtClean="0">
                <a:cs typeface="Courier New" pitchFamily="49" charset="0"/>
              </a:rPr>
              <a:t>             =  one </a:t>
            </a:r>
            <a:r>
              <a:rPr lang="en-US" dirty="0">
                <a:cs typeface="Courier New" pitchFamily="49" charset="0"/>
              </a:rPr>
              <a:t>or </a:t>
            </a:r>
            <a:r>
              <a:rPr lang="en-US" dirty="0" smtClean="0">
                <a:cs typeface="Courier New" pitchFamily="49" charset="0"/>
              </a:rPr>
              <a:t>more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endParaRPr lang="en-US" i="1" dirty="0">
              <a:latin typeface="Lucida Sans" pitchFamily="34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99683" y="5775647"/>
            <a:ext cx="332058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Longest match semantics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94499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Greedy vs. non-greedy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Consider string </a:t>
            </a:r>
            <a:r>
              <a:rPr lang="en-US" dirty="0"/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name="x"&gt;15&lt;/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/>
              <a:t>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&lt;.+&gt;</a:t>
            </a:r>
            <a:r>
              <a:rPr lang="en-US" dirty="0"/>
              <a:t> will </a:t>
            </a:r>
            <a:r>
              <a:rPr lang="en-US" dirty="0" smtClean="0"/>
              <a:t>match substring</a:t>
            </a:r>
            <a:br>
              <a:rPr lang="en-US" dirty="0" smtClean="0"/>
            </a:br>
            <a:r>
              <a:rPr lang="en-US" dirty="0" smtClean="0"/>
              <a:t>    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name="x"&gt;15&lt;/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/>
              <a:t>'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Use non-greedy operator</a:t>
            </a:r>
            <a:endParaRPr lang="en-US" dirty="0"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/>
              <a:t> will </a:t>
            </a:r>
            <a:r>
              <a:rPr lang="en-US" dirty="0" smtClean="0"/>
              <a:t>match substring </a:t>
            </a:r>
            <a:r>
              <a:rPr lang="en-US" dirty="0"/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"&gt;</a:t>
            </a:r>
            <a:r>
              <a:rPr lang="en-US" dirty="0"/>
              <a:t>'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342900" lvl="3" indent="-342900">
              <a:buFont typeface="Arial" pitchFamily="34" charset="0"/>
              <a:buChar char="•"/>
            </a:pPr>
            <a:r>
              <a:rPr lang="en-US" sz="3200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sz="3200" i="1" dirty="0">
                <a:latin typeface="Lucida Sans" pitchFamily="34" charset="0"/>
                <a:cs typeface="Courier New" pitchFamily="49" charset="0"/>
              </a:rPr>
              <a:t>&lt;op&gt;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sz="3200" dirty="0">
                <a:cs typeface="Courier New" pitchFamily="49" charset="0"/>
              </a:rPr>
              <a:t>   =  operator </a:t>
            </a:r>
            <a:r>
              <a:rPr lang="en-US" sz="3200" i="1" dirty="0">
                <a:latin typeface="Lucida Sans" pitchFamily="34" charset="0"/>
                <a:cs typeface="Courier New" pitchFamily="49" charset="0"/>
              </a:rPr>
              <a:t>&lt;op&gt;</a:t>
            </a:r>
            <a:r>
              <a:rPr lang="en-US" sz="3200" dirty="0">
                <a:cs typeface="Courier New" pitchFamily="49" charset="0"/>
              </a:rPr>
              <a:t> with </a:t>
            </a:r>
            <a:r>
              <a:rPr lang="en-US" sz="3200" dirty="0" smtClean="0">
                <a:cs typeface="Courier New" pitchFamily="49" charset="0"/>
              </a:rPr>
              <a:t>shortest</a:t>
            </a:r>
            <a:br>
              <a:rPr lang="en-US" sz="3200" dirty="0" smtClean="0">
                <a:cs typeface="Courier New" pitchFamily="49" charset="0"/>
              </a:rPr>
            </a:br>
            <a:r>
              <a:rPr lang="en-US" sz="3200" dirty="0" smtClean="0">
                <a:cs typeface="Courier New" pitchFamily="49" charset="0"/>
              </a:rPr>
              <a:t>                               match semantics </a:t>
            </a:r>
            <a:r>
              <a:rPr lang="en-US" sz="3200" dirty="0">
                <a:cs typeface="Courier New" pitchFamily="49" charset="0"/>
              </a:rPr>
              <a:t>(i.e</a:t>
            </a:r>
            <a:r>
              <a:rPr lang="en-US" sz="3200" dirty="0" smtClean="0">
                <a:cs typeface="Courier New" pitchFamily="49" charset="0"/>
              </a:rPr>
              <a:t>., non-</a:t>
            </a:r>
            <a:br>
              <a:rPr lang="en-US" sz="3200" dirty="0" smtClean="0">
                <a:cs typeface="Courier New" pitchFamily="49" charset="0"/>
              </a:rPr>
            </a:br>
            <a:r>
              <a:rPr lang="en-US" sz="3200" dirty="0" smtClean="0">
                <a:cs typeface="Courier New" pitchFamily="49" charset="0"/>
              </a:rPr>
              <a:t>                               greedy</a:t>
            </a:r>
            <a:r>
              <a:rPr lang="en-US" sz="3200" dirty="0">
                <a:cs typeface="Courier New" pitchFamily="49" charset="0"/>
              </a:rPr>
              <a:t>) applied to </a:t>
            </a:r>
            <a:r>
              <a:rPr lang="en-US" sz="3200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sz="3200" i="1" dirty="0" smtClean="0">
              <a:latin typeface="Lucida Sans" pitchFamily="34" charset="0"/>
              <a:cs typeface="Courier New" pitchFamily="49" charset="0"/>
            </a:endParaRPr>
          </a:p>
          <a:p>
            <a:pPr marL="342900" lvl="3" indent="-342900">
              <a:buFont typeface="Arial" pitchFamily="34" charset="0"/>
              <a:buChar char="•"/>
            </a:pPr>
            <a:r>
              <a:rPr lang="en-US" sz="3200" dirty="0" smtClean="0">
                <a:cs typeface="Courier New" pitchFamily="49" charset="0"/>
              </a:rPr>
              <a:t>Alternative: </a:t>
            </a: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&lt;[^&gt;]+&gt;</a:t>
            </a:r>
            <a:endParaRPr lang="en-US" sz="3200" dirty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47555" y="2823319"/>
            <a:ext cx="342157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Longest match semantics!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54788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not parse XML with REs?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Task: match start tag in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name="x"&gt;15&lt;/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 smtClean="0"/>
              <a:t> </a:t>
            </a:r>
            <a:r>
              <a:rPr lang="en-US" dirty="0"/>
              <a:t>will match </a:t>
            </a:r>
            <a:r>
              <a:rPr lang="en-US" dirty="0" smtClean="0"/>
              <a:t>substring</a:t>
            </a:r>
            <a:br>
              <a:rPr lang="en-US" dirty="0" smtClean="0"/>
            </a:br>
            <a:r>
              <a:rPr lang="en-US" dirty="0" smtClean="0"/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"&gt;'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="a-&gt;b"&gt;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15&lt;/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&gt;'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/>
              <a:t> will match substring</a:t>
            </a:r>
            <a:br>
              <a:rPr lang="en-US" dirty="0"/>
            </a:br>
            <a:r>
              <a:rPr lang="en-US" dirty="0"/>
              <a:t>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="a-&gt;'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724128" y="2636912"/>
            <a:ext cx="5677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6000" dirty="0" smtClean="0">
                <a:solidFill>
                  <a:srgbClr val="92D050"/>
                </a:solidFill>
              </a:rPr>
              <a:t>√</a:t>
            </a:r>
            <a:endParaRPr lang="nl-BE" sz="6000" dirty="0">
              <a:solidFill>
                <a:srgbClr val="92D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31653" y="4509120"/>
            <a:ext cx="1056571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Oops!</a:t>
            </a:r>
            <a:endParaRPr lang="nl-BE" sz="28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74890" y="5355213"/>
            <a:ext cx="736951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Use a parser for context free language, or,</a:t>
            </a:r>
            <a:br>
              <a:rPr lang="en-US" sz="2800" dirty="0" smtClean="0"/>
            </a:br>
            <a:r>
              <a:rPr lang="en-US" sz="2800" dirty="0" smtClean="0"/>
              <a:t>better still, use Python's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xml.dom</a:t>
            </a:r>
            <a:r>
              <a:rPr lang="en-US" sz="2800" dirty="0" smtClean="0"/>
              <a:t>,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xml.sax</a:t>
            </a:r>
            <a:r>
              <a:rPr lang="en-US" sz="2800" dirty="0" smtClean="0"/>
              <a:t>, …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646474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 animBg="1"/>
      <p:bldP spid="6" grpId="0" animBg="1"/>
    </p:bld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matching</a:t>
            </a:r>
            <a:endParaRPr lang="en-US" dirty="0"/>
          </a:p>
        </p:txBody>
      </p:sp>
      <p:sp>
        <p:nvSpPr>
          <p:cNvPr id="122" name="Content Placeholder 121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313946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s)</a:t>
            </a:r>
          </a:p>
          <a:p>
            <a:pPr lvl="1"/>
            <a:r>
              <a:rPr lang="en-US" dirty="0" smtClean="0"/>
              <a:t>Matches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 smtClean="0"/>
              <a:t> from start of string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 smtClean="0"/>
          </a:p>
          <a:p>
            <a:pPr lvl="1"/>
            <a:r>
              <a:rPr lang="en-US" dirty="0" smtClean="0"/>
              <a:t>Returns match object, 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None</a:t>
            </a:r>
            <a:r>
              <a:rPr lang="en-US" dirty="0" smtClean="0"/>
              <a:t> if no match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re.search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s)</a:t>
            </a:r>
          </a:p>
          <a:p>
            <a:pPr lvl="1"/>
            <a:r>
              <a:rPr lang="en-US" dirty="0" smtClean="0"/>
              <a:t>Matches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/>
              <a:t> anywhere </a:t>
            </a:r>
            <a:r>
              <a:rPr lang="en-US" dirty="0" smtClean="0"/>
              <a:t>in string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 smtClean="0"/>
          </a:p>
          <a:p>
            <a:pPr lvl="1"/>
            <a:r>
              <a:rPr lang="en-US" dirty="0"/>
              <a:t>Returns match object, 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None</a:t>
            </a:r>
            <a:r>
              <a:rPr lang="en-US" dirty="0"/>
              <a:t> if no </a:t>
            </a:r>
            <a:r>
              <a:rPr lang="en-US" dirty="0" smtClean="0"/>
              <a:t>match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1043608" y="2852936"/>
            <a:ext cx="7766870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'&lt;.+&gt;', '&lt;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&gt;') is not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'&lt;.+&gt;', 'data: 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&gt;') is not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1043608" y="5661248"/>
            <a:ext cx="7904728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re.search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'&lt;.+&gt;', 'data: 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&gt;') is not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6372200" y="1517883"/>
            <a:ext cx="2369559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Import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re</a:t>
            </a:r>
            <a:r>
              <a:rPr lang="en-US" sz="2000" dirty="0" smtClean="0"/>
              <a:t> module!!!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5724128" y="4149080"/>
            <a:ext cx="3324885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Use raw Python strings, i.e.,</a:t>
            </a:r>
            <a:br>
              <a:rPr lang="en-US" sz="2000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r'…' </a:t>
            </a:r>
            <a:r>
              <a:rPr lang="en-US" sz="2000" dirty="0" smtClean="0"/>
              <a:t>for regular expressions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00640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" grpId="0" build="p"/>
      <p:bldP spid="126" grpId="0" animBg="1"/>
      <p:bldP spid="124" grpId="0" animBg="1"/>
      <p:bldP spid="128" grpId="0" animBg="1"/>
    </p:bld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Raw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Yet more strings: raw string, e.g.,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'hello\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</a:t>
            </a:r>
            <a:r>
              <a:rPr lang="en-US" dirty="0" smtClean="0"/>
              <a:t>     versus </a:t>
            </a:r>
            <a:br>
              <a:rPr lang="en-US" dirty="0" smtClean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'hello\\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!' </a:t>
            </a:r>
            <a:r>
              <a:rPr lang="en-US" dirty="0" smtClean="0"/>
              <a:t>versus</a:t>
            </a:r>
            <a:br>
              <a:rPr lang="en-US" dirty="0" smtClean="0"/>
            </a:br>
            <a:r>
              <a:rPr lang="en-US" b="1" dirty="0" err="1" smtClean="0">
                <a:solidFill>
                  <a:srgbClr val="C00000"/>
                </a:solidFill>
              </a:rPr>
              <a:t>r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'hello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43608" y="4111912"/>
            <a:ext cx="3906839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 'hello\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hello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world!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print 'hello\\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!'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hello\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!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r'hello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hello\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148064" y="4307612"/>
            <a:ext cx="3708579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'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sz="2400" dirty="0" smtClean="0"/>
              <a:t>' is just a regular character</a:t>
            </a:r>
            <a:br>
              <a:rPr lang="en-US" sz="2400" dirty="0" smtClean="0"/>
            </a:br>
            <a:r>
              <a:rPr lang="en-US" sz="2400" dirty="0" smtClean="0"/>
              <a:t>in a raw string,</a:t>
            </a:r>
            <a:br>
              <a:rPr lang="en-US" sz="2400" dirty="0" smtClean="0"/>
            </a:br>
            <a:r>
              <a:rPr lang="en-US" sz="2400" dirty="0" smtClean="0"/>
              <a:t>very convenient for</a:t>
            </a:r>
            <a:br>
              <a:rPr lang="en-US" sz="2400" dirty="0" smtClean="0"/>
            </a:br>
            <a:r>
              <a:rPr lang="en-US" sz="2400" dirty="0" smtClean="0"/>
              <a:t>regular expressions!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15327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Ignoring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Ignoring case</a:t>
            </a:r>
          </a:p>
          <a:p>
            <a:pPr lvl="1"/>
            <a:r>
              <a:rPr lang="en-US" dirty="0" smtClean="0"/>
              <a:t>E.g., match DNA,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AaCcGgTt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]+</a:t>
            </a:r>
            <a:r>
              <a:rPr lang="en-US" dirty="0" smtClean="0"/>
              <a:t>:</a:t>
            </a:r>
          </a:p>
          <a:p>
            <a:pPr lvl="2"/>
            <a:r>
              <a:rPr lang="en-US" dirty="0" smtClean="0"/>
              <a:t>cumbersome, error prone, hard to read!</a:t>
            </a:r>
          </a:p>
          <a:p>
            <a:pPr lvl="1"/>
            <a:r>
              <a:rPr lang="en-US" dirty="0" smtClean="0"/>
              <a:t>Better: use original pattern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[ACGT]+</a:t>
            </a:r>
            <a:r>
              <a:rPr lang="en-US" dirty="0" smtClean="0"/>
              <a:t>, but match while ignoring case, i.e., using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re.IGNORECASE</a:t>
            </a:r>
            <a:r>
              <a:rPr lang="en-US" dirty="0" smtClean="0"/>
              <a:t> (or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re.I</a:t>
            </a:r>
            <a:r>
              <a:rPr lang="en-US" dirty="0" smtClean="0"/>
              <a:t>) modifier</a:t>
            </a:r>
            <a:br>
              <a:rPr lang="en-US" dirty="0" smtClean="0"/>
            </a:b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(r'[ACGT]+',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re.IGNORECASE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or</a:t>
            </a:r>
            <a:br>
              <a:rPr lang="en-US" dirty="0" smtClean="0"/>
            </a:b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'[ACGT]+',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re.I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621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</p:bld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readable regular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Sophisticated regular expressions are hard to read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r'0[1-9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]\d?/[1-9]\d{5,6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Reformat as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r'''0             # area codes always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# start with 0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1-9]\d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?      # area codes: 1-2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# digits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/             # separator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[1-9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]\d{5,6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  # 6 or 7 digits for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# number'''</a:t>
            </a:r>
            <a:endParaRPr lang="en-US" dirty="0" smtClean="0"/>
          </a:p>
          <a:p>
            <a:r>
              <a:rPr lang="en-US" dirty="0" smtClean="0">
                <a:cs typeface="Courier New" pitchFamily="49" charset="0"/>
              </a:rPr>
              <a:t>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re.VERBOSE</a:t>
            </a:r>
            <a:r>
              <a:rPr lang="en-US" dirty="0" smtClean="0">
                <a:cs typeface="Courier New" pitchFamily="49" charset="0"/>
              </a:rPr>
              <a:t> (or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re.X</a:t>
            </a:r>
            <a:r>
              <a:rPr lang="en-US" dirty="0" smtClean="0">
                <a:cs typeface="Courier New" pitchFamily="49" charset="0"/>
              </a:rPr>
              <a:t>) modifier</a:t>
            </a:r>
            <a:endParaRPr lang="en-US" dirty="0">
              <a:cs typeface="Courier New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6896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Don't use</a:t>
            </a:r>
            <a:br>
              <a:rPr lang="en-US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if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(r'0[1-9]\d?/[1-9]\d{5,6}', line):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Do use</a:t>
            </a:r>
            <a:br>
              <a:rPr lang="en-US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regex =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r'0[1-9]\d?/[1-9]\d{5,6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}')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  if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regex.match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):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364088" y="4305870"/>
            <a:ext cx="2605329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regex</a:t>
            </a:r>
            <a:r>
              <a:rPr lang="en-US" dirty="0" smtClean="0"/>
              <a:t> is compiled</a:t>
            </a:r>
            <a:br>
              <a:rPr lang="en-US" dirty="0" smtClean="0"/>
            </a:br>
            <a:r>
              <a:rPr lang="en-US" dirty="0" smtClean="0"/>
              <a:t>regular expression object,</a:t>
            </a:r>
            <a:br>
              <a:rPr lang="en-US" dirty="0" smtClean="0"/>
            </a:br>
            <a:r>
              <a:rPr lang="en-US" dirty="0" smtClean="0"/>
              <a:t>reused many times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5220072" y="1340768"/>
            <a:ext cx="3119315" cy="1080120"/>
            <a:chOff x="5220072" y="1340768"/>
            <a:chExt cx="3119315" cy="1080120"/>
          </a:xfrm>
        </p:grpSpPr>
        <p:sp>
          <p:nvSpPr>
            <p:cNvPr id="5" name="TextBox 4"/>
            <p:cNvSpPr txBox="1"/>
            <p:nvPr/>
          </p:nvSpPr>
          <p:spPr>
            <a:xfrm>
              <a:off x="5220072" y="1340768"/>
              <a:ext cx="3119315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Regular expression is evaluated</a:t>
              </a:r>
              <a:br>
                <a:rPr lang="en-US" dirty="0" smtClean="0"/>
              </a:br>
              <a:r>
                <a:rPr lang="en-US" dirty="0" smtClean="0"/>
                <a:t>many times</a:t>
              </a:r>
              <a:endParaRPr lang="en-US" dirty="0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H="1">
              <a:off x="6012160" y="1987099"/>
              <a:ext cx="767569" cy="43378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2020314" y="5714092"/>
            <a:ext cx="499995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Substantial performance benefit!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76381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13" grpId="0" animBg="1"/>
    </p:bld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extracting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Part(s) of regular expressions can be captured</a:t>
            </a:r>
          </a:p>
          <a:p>
            <a:pPr lvl="1"/>
            <a:r>
              <a:rPr lang="en-US" dirty="0" smtClean="0"/>
              <a:t>Example: regular expression</a:t>
            </a:r>
            <a:br>
              <a:rPr lang="en-US" dirty="0" smtClean="0"/>
            </a:br>
            <a:r>
              <a:rPr lang="en-US" dirty="0" smtClean="0"/>
              <a:t>    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begin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(\w+)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if matched against</a:t>
            </a:r>
          </a:p>
          <a:p>
            <a:pPr lvl="2"/>
            <a:r>
              <a:rPr lang="en-US" dirty="0" smtClean="0"/>
              <a:t>string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'begin data</a:t>
            </a:r>
            <a:r>
              <a:rPr lang="en-US" dirty="0" smtClean="0"/>
              <a:t>', substring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 smtClean="0"/>
              <a:t>' is captured</a:t>
            </a:r>
          </a:p>
          <a:p>
            <a:pPr lvl="2"/>
            <a:r>
              <a:rPr lang="en-US" dirty="0" smtClean="0"/>
              <a:t>String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'begin block</a:t>
            </a:r>
            <a:r>
              <a:rPr lang="en-US" dirty="0" smtClean="0"/>
              <a:t>', substring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</a:t>
            </a:r>
            <a:r>
              <a:rPr lang="en-US" dirty="0" smtClean="0"/>
              <a:t>' is captured</a:t>
            </a:r>
          </a:p>
          <a:p>
            <a:pPr lvl="1"/>
            <a:r>
              <a:rPr lang="en-US" dirty="0" smtClean="0"/>
              <a:t>Use match object returned by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 smtClean="0"/>
              <a:t> 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re.search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43608" y="5445224"/>
            <a:ext cx="804258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m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begin|end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(\w+)', 'begin data')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print('{1} {0}s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here'.format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m.group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(1),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m.group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(2)))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data begins here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48115" y="5485333"/>
            <a:ext cx="792088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3779912" y="5075892"/>
            <a:ext cx="1440160" cy="699896"/>
            <a:chOff x="3779912" y="5075892"/>
            <a:chExt cx="1440160" cy="699896"/>
          </a:xfrm>
        </p:grpSpPr>
        <p:sp>
          <p:nvSpPr>
            <p:cNvPr id="5" name="Rectangle 4"/>
            <p:cNvSpPr/>
            <p:nvPr/>
          </p:nvSpPr>
          <p:spPr>
            <a:xfrm>
              <a:off x="3779912" y="5487756"/>
              <a:ext cx="1440160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090468" y="5075892"/>
              <a:ext cx="9055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group 1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10" name="Rectangle 9"/>
          <p:cNvSpPr/>
          <p:nvPr/>
        </p:nvSpPr>
        <p:spPr>
          <a:xfrm>
            <a:off x="7380312" y="5485333"/>
            <a:ext cx="648072" cy="2880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5250672" y="5085184"/>
            <a:ext cx="905504" cy="688181"/>
            <a:chOff x="5250672" y="5085184"/>
            <a:chExt cx="905504" cy="688181"/>
          </a:xfrm>
        </p:grpSpPr>
        <p:sp>
          <p:nvSpPr>
            <p:cNvPr id="9" name="Rectangle 8"/>
            <p:cNvSpPr/>
            <p:nvPr/>
          </p:nvSpPr>
          <p:spPr>
            <a:xfrm>
              <a:off x="5404197" y="5485333"/>
              <a:ext cx="648072" cy="2880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250672" y="5085184"/>
              <a:ext cx="9055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group 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7177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  <p:bldP spid="6" grpId="0" animBg="1"/>
      <p:bldP spid="10" grpId="0" animBg="1"/>
    </p:bld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Capturing vs. grouping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Don't confuse grouping and capturing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(?:…)</a:t>
            </a:r>
            <a:r>
              <a:rPr lang="en-US" dirty="0" smtClean="0"/>
              <a:t>: syntactic grouping for operator priority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: capturing, use partial match later</a:t>
            </a:r>
          </a:p>
          <a:p>
            <a:r>
              <a:rPr lang="en-US" dirty="0" smtClean="0"/>
              <a:t>Capturing instead of grouping will work, but is slower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633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</a:t>
            </a:r>
            <a:r>
              <a:rPr lang="en-US" dirty="0" smtClean="0"/>
              <a:t>ists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Very useful data structure</a:t>
            </a:r>
          </a:p>
          <a:p>
            <a:r>
              <a:rPr lang="en-US" dirty="0" smtClean="0"/>
              <a:t>Elements can be of same, or different type</a:t>
            </a:r>
          </a:p>
          <a:p>
            <a:r>
              <a:rPr lang="en-US" dirty="0" smtClean="0"/>
              <a:t>Literal list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[-0.5, 0.0, 0.5]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['alpha', 'beta', 'gamma', 'delta']</a:t>
            </a:r>
          </a:p>
          <a:p>
            <a:r>
              <a:rPr lang="en-US" dirty="0" smtClean="0"/>
              <a:t>List constructor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range(3) == [0, 1, 2]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range(1, 4) == [1, 2, 3]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range(1, 8, 2) == [1, 3, 5, 7]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range(0, -10, -3)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[0, -3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-6, -9]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3223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repetitions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Match sequences that code for </a:t>
            </a:r>
            <a:r>
              <a:rPr lang="en-US" dirty="0" err="1" smtClean="0"/>
              <a:t>leucine</a:t>
            </a:r>
            <a:r>
              <a:rPr lang="en-US" dirty="0" smtClean="0"/>
              <a:t> (codons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UUA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UUG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CUA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CUC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CUG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CUU</a:t>
            </a:r>
            <a:r>
              <a:rPr lang="en-US" dirty="0" smtClean="0"/>
              <a:t>):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(?:[ACGU]{3})*       # any codons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(?:UU[AG]|CU[ACGU])  #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leucine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Match sequences that code for </a:t>
            </a:r>
            <a:r>
              <a:rPr lang="en-US" dirty="0" err="1" smtClean="0"/>
              <a:t>leucine</a:t>
            </a:r>
            <a:r>
              <a:rPr lang="en-US" dirty="0" smtClean="0"/>
              <a:t> twice with the exact same codon, at most 5 codons apart</a:t>
            </a:r>
            <a:br>
              <a:rPr lang="en-US" dirty="0" smtClean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(?:[ACGU]{3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})*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# any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codons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UU[AG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]|CU[ACGU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# first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leucine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(?:[ACGU]{3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}){,5}?   # codons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# second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leucine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323528" y="4509120"/>
            <a:ext cx="1405706" cy="1654443"/>
            <a:chOff x="323528" y="4509120"/>
            <a:chExt cx="1405706" cy="1654443"/>
          </a:xfrm>
        </p:grpSpPr>
        <p:grpSp>
          <p:nvGrpSpPr>
            <p:cNvPr id="11" name="Group 10"/>
            <p:cNvGrpSpPr/>
            <p:nvPr/>
          </p:nvGrpSpPr>
          <p:grpSpPr>
            <a:xfrm>
              <a:off x="467544" y="4509120"/>
              <a:ext cx="296578" cy="720080"/>
              <a:chOff x="467544" y="4797152"/>
              <a:chExt cx="296578" cy="720080"/>
            </a:xfrm>
          </p:grpSpPr>
          <p:cxnSp>
            <p:nvCxnSpPr>
              <p:cNvPr id="7" name="Straight Arrow Connector 6"/>
              <p:cNvCxnSpPr/>
              <p:nvPr/>
            </p:nvCxnSpPr>
            <p:spPr>
              <a:xfrm>
                <a:off x="467544" y="4797152"/>
                <a:ext cx="288032" cy="0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/>
              <p:cNvCxnSpPr/>
              <p:nvPr/>
            </p:nvCxnSpPr>
            <p:spPr>
              <a:xfrm>
                <a:off x="476090" y="5517232"/>
                <a:ext cx="288032" cy="0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467544" y="4797152"/>
                <a:ext cx="0" cy="72008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/>
            <p:cNvSpPr txBox="1"/>
            <p:nvPr/>
          </p:nvSpPr>
          <p:spPr>
            <a:xfrm>
              <a:off x="323528" y="5517232"/>
              <a:ext cx="1405706" cy="646331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Repetition of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capture 1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563888" y="4708052"/>
            <a:ext cx="4574534" cy="1713346"/>
            <a:chOff x="3563888" y="4708052"/>
            <a:chExt cx="4574534" cy="1713346"/>
          </a:xfrm>
        </p:grpSpPr>
        <p:sp>
          <p:nvSpPr>
            <p:cNvPr id="14" name="TextBox 13"/>
            <p:cNvSpPr txBox="1"/>
            <p:nvPr/>
          </p:nvSpPr>
          <p:spPr>
            <a:xfrm>
              <a:off x="4355976" y="6021288"/>
              <a:ext cx="3782446" cy="400110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B050"/>
                  </a:solidFill>
                </a:rPr>
                <a:t>Note: non-greedy match operator!</a:t>
              </a:r>
              <a:endParaRPr lang="en-US" sz="2000" dirty="0">
                <a:solidFill>
                  <a:srgbClr val="00B050"/>
                </a:solidFill>
              </a:endParaRP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3563888" y="4708052"/>
              <a:ext cx="1080120" cy="360040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Arrow Connector 16"/>
            <p:cNvCxnSpPr>
              <a:stCxn id="14" idx="1"/>
              <a:endCxn id="15" idx="2"/>
            </p:cNvCxnSpPr>
            <p:nvPr/>
          </p:nvCxnSpPr>
          <p:spPr>
            <a:xfrm flipH="1" flipV="1">
              <a:off x="4103948" y="5068092"/>
              <a:ext cx="252028" cy="1153251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96274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extracting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Extract all words from a text</a:t>
            </a:r>
            <a:br>
              <a:rPr lang="en-US" dirty="0" smtClean="0"/>
            </a:br>
            <a:r>
              <a:rPr lang="en-US" dirty="0" smtClean="0"/>
              <a:t>  '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This is a short text. It has</a:t>
            </a:r>
            <a:br>
              <a:rPr lang="en-US" sz="28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words, but also punctuation,</a:t>
            </a:r>
            <a:br>
              <a:rPr lang="en-US" sz="28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and even numbers like 12 and 7.</a:t>
            </a:r>
            <a:r>
              <a:rPr lang="en-US" dirty="0" smtClean="0"/>
              <a:t>'</a:t>
            </a:r>
          </a:p>
          <a:p>
            <a:r>
              <a:rPr lang="en-US" dirty="0" smtClean="0"/>
              <a:t>Pattern for word: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[A-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Za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-z]+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re.findall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s)</a:t>
            </a:r>
            <a:r>
              <a:rPr lang="en-US" dirty="0" smtClean="0">
                <a:cs typeface="Courier New" pitchFamily="49" charset="0"/>
              </a:rPr>
              <a:t> returns list of all matches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 smtClean="0">
                <a:cs typeface="Courier New" pitchFamily="49" charset="0"/>
              </a:rPr>
              <a:t> in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6011" y="5325015"/>
            <a:ext cx="8180445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s = 'This is a short text. It has words,...'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m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re.findall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Za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-z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]+',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print(m)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['This', 'is', 'a', 'short', 'text', 'It', 'has', 'words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4995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extracting III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Splitting a string on a delimiter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'a ; list; of  ;  words  '</a:t>
            </a:r>
          </a:p>
          <a:p>
            <a:r>
              <a:rPr lang="en-US" dirty="0" smtClean="0"/>
              <a:t>Pattern for delimiter: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\s*;\s*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s)</a:t>
            </a:r>
            <a:r>
              <a:rPr lang="en-US" dirty="0" smtClean="0"/>
              <a:t> splits string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55016" y="3812847"/>
            <a:ext cx="7893448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s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'a ; list; of  ;  words  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parts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(r'\s*;\s*',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print(parts)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['a', 'list', 'of', 'words']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843736" y="4994012"/>
            <a:ext cx="7904728" cy="1459324"/>
            <a:chOff x="843736" y="4994012"/>
            <a:chExt cx="7904728" cy="1459324"/>
          </a:xfrm>
        </p:grpSpPr>
        <p:sp>
          <p:nvSpPr>
            <p:cNvPr id="5" name="TextBox 4"/>
            <p:cNvSpPr txBox="1"/>
            <p:nvPr/>
          </p:nvSpPr>
          <p:spPr>
            <a:xfrm>
              <a:off x="843736" y="5530006"/>
              <a:ext cx="7904728" cy="92333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&gt;&gt;&gt; parts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=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map(lambda x: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x.strip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re.split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(r';', s))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&gt;&gt;&gt;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print(parts)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['a', 'list', 'of', 'words']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347864" y="4994012"/>
              <a:ext cx="49885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or</a:t>
              </a:r>
              <a:endParaRPr 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8624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substitution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Values should </a:t>
            </a:r>
            <a:r>
              <a:rPr lang="en-US" dirty="0"/>
              <a:t>be quoted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17,13.3,AGCGT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,-1.4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'17','13.3','AGCGT','-1.4'</a:t>
            </a:r>
          </a:p>
          <a:p>
            <a:r>
              <a:rPr lang="en-US" dirty="0" smtClean="0"/>
              <a:t>Pattern for values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[^,]+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/>
              <a:t>, replace by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re.sub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repl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s)</a:t>
            </a:r>
            <a:r>
              <a:rPr lang="en-US" dirty="0" smtClean="0"/>
              <a:t> replaces all occurrences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 smtClean="0"/>
              <a:t> 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by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repl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5016" y="4869160"/>
            <a:ext cx="7893448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s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'17,13.3,AGCGT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,-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1.4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result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re.sub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(r'([^,])', r"'\1'", 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print(result)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'17','13.3','AGCGT','-1.4'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7164288" y="1844824"/>
            <a:ext cx="1618905" cy="1368152"/>
            <a:chOff x="7164288" y="1844824"/>
            <a:chExt cx="1618905" cy="1368152"/>
          </a:xfrm>
        </p:grpSpPr>
        <p:cxnSp>
          <p:nvCxnSpPr>
            <p:cNvPr id="6" name="Straight Arrow Connector 5"/>
            <p:cNvCxnSpPr/>
            <p:nvPr/>
          </p:nvCxnSpPr>
          <p:spPr>
            <a:xfrm>
              <a:off x="8100392" y="2636912"/>
              <a:ext cx="0" cy="57606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7164288" y="1844824"/>
              <a:ext cx="161890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Corresponds to</a:t>
              </a:r>
            </a:p>
            <a:p>
              <a:pPr algn="ctr"/>
              <a:r>
                <a:rPr lang="en-US" dirty="0" smtClean="0"/>
                <a:t>group(1)</a:t>
              </a:r>
              <a:endParaRPr lang="en-US" dirty="0"/>
            </a:p>
          </p:txBody>
        </p:sp>
      </p:grpSp>
      <p:cxnSp>
        <p:nvCxnSpPr>
          <p:cNvPr id="10" name="Straight Arrow Connector 9"/>
          <p:cNvCxnSpPr/>
          <p:nvPr/>
        </p:nvCxnSpPr>
        <p:spPr>
          <a:xfrm>
            <a:off x="683568" y="2852936"/>
            <a:ext cx="432048" cy="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6780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Further reading: regular expressions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Regular </a:t>
            </a:r>
            <a:r>
              <a:rPr lang="en-US" dirty="0" smtClean="0"/>
              <a:t>expression </a:t>
            </a:r>
            <a:r>
              <a:rPr lang="en-US" dirty="0"/>
              <a:t>how-to</a:t>
            </a:r>
            <a:br>
              <a:rPr lang="en-US" dirty="0"/>
            </a:b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docs.python.org/2/howto/regex.html</a:t>
            </a:r>
            <a:endParaRPr lang="en-US" dirty="0" smtClean="0"/>
          </a:p>
          <a:p>
            <a:pPr marL="0" indent="0">
              <a:buNone/>
            </a:pP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439859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 data:</a:t>
            </a:r>
            <a:br>
              <a:rPr lang="en-US" dirty="0" smtClean="0"/>
            </a:br>
            <a:r>
              <a:rPr lang="en-US" dirty="0" smtClean="0"/>
              <a:t>revisiting string formatting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772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Formatting: templates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template strings</a:t>
            </a:r>
          </a:p>
          <a:p>
            <a:pPr lvl="1"/>
            <a:r>
              <a:rPr lang="en-US" dirty="0" smtClean="0"/>
              <a:t>Template consists of text, interspersed with replacement fields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'found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{word}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{count}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endParaRPr lang="en-US" dirty="0" smtClean="0"/>
          </a:p>
          <a:p>
            <a:r>
              <a:rPr lang="en-US" dirty="0" smtClean="0"/>
              <a:t>Fill out the template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format(…)</a:t>
            </a:r>
            <a:r>
              <a:rPr lang="en-US" dirty="0" smtClean="0"/>
              <a:t> method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43608" y="4725144"/>
            <a:ext cx="6939720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'found {word}: {count}'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(word='computer', count=15))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found computer: 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(word='human', count=0))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found human: 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9930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Formatting: format specifiers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Replacement field can contain format specifiers</a:t>
            </a:r>
          </a:p>
          <a:p>
            <a:pPr lvl="1"/>
            <a:r>
              <a:rPr lang="en-US" dirty="0" smtClean="0"/>
              <a:t>Resemble C I/O format specifiers without %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'found {word: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b="1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10</a:t>
            </a:r>
            <a:r>
              <a:rPr lang="en-US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}: {freq:</a:t>
            </a:r>
            <a:r>
              <a:rPr lang="en-US" b="1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.2</a:t>
            </a:r>
            <a:r>
              <a:rPr lang="en-US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}'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4494019"/>
            <a:ext cx="8456161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{'computer': 0.17, 'human': 0.0084, 'alpha': 0.3}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'found {word:&gt;10s}: {freq:.2f}'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for word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data.keys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   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(word=word,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=data[word]))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computer: 0.17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human: 0.01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alpha: 0.30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3059832" y="3573016"/>
            <a:ext cx="1368152" cy="657364"/>
            <a:chOff x="2195736" y="3573016"/>
            <a:chExt cx="1368152" cy="657364"/>
          </a:xfrm>
        </p:grpSpPr>
        <p:sp>
          <p:nvSpPr>
            <p:cNvPr id="5" name="TextBox 4"/>
            <p:cNvSpPr txBox="1"/>
            <p:nvPr/>
          </p:nvSpPr>
          <p:spPr>
            <a:xfrm>
              <a:off x="2195736" y="3861048"/>
              <a:ext cx="11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alignment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V="1">
              <a:off x="3131840" y="3573016"/>
              <a:ext cx="432048" cy="28803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4424789" y="3573016"/>
            <a:ext cx="723275" cy="657364"/>
            <a:chOff x="3560693" y="3573016"/>
            <a:chExt cx="723275" cy="657364"/>
          </a:xfrm>
        </p:grpSpPr>
        <p:sp>
          <p:nvSpPr>
            <p:cNvPr id="6" name="TextBox 5"/>
            <p:cNvSpPr txBox="1"/>
            <p:nvPr/>
          </p:nvSpPr>
          <p:spPr>
            <a:xfrm>
              <a:off x="3560693" y="3861048"/>
              <a:ext cx="7232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92D050"/>
                  </a:solidFill>
                </a:rPr>
                <a:t>width</a:t>
              </a:r>
              <a:endParaRPr lang="en-US" dirty="0">
                <a:solidFill>
                  <a:srgbClr val="92D050"/>
                </a:solidFill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V="1">
              <a:off x="3923928" y="3573016"/>
              <a:ext cx="0" cy="288032"/>
            </a:xfrm>
            <a:prstGeom prst="straightConnector1">
              <a:avLst/>
            </a:prstGeom>
            <a:ln w="19050">
              <a:solidFill>
                <a:srgbClr val="92D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5076056" y="3573016"/>
            <a:ext cx="720080" cy="657364"/>
            <a:chOff x="4211960" y="3573016"/>
            <a:chExt cx="720080" cy="657364"/>
          </a:xfrm>
        </p:grpSpPr>
        <p:sp>
          <p:nvSpPr>
            <p:cNvPr id="7" name="TextBox 6"/>
            <p:cNvSpPr txBox="1"/>
            <p:nvPr/>
          </p:nvSpPr>
          <p:spPr>
            <a:xfrm>
              <a:off x="4328990" y="3861048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F0"/>
                  </a:solidFill>
                </a:rPr>
                <a:t>type</a:t>
              </a:r>
              <a:endParaRPr lang="en-US" dirty="0">
                <a:solidFill>
                  <a:srgbClr val="00B0F0"/>
                </a:solidFill>
              </a:endParaRP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H="1" flipV="1">
              <a:off x="4211960" y="3573016"/>
              <a:ext cx="360040" cy="288032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6732240" y="3573016"/>
            <a:ext cx="1036053" cy="657364"/>
            <a:chOff x="4860032" y="3573016"/>
            <a:chExt cx="1036053" cy="657364"/>
          </a:xfrm>
        </p:grpSpPr>
        <p:sp>
          <p:nvSpPr>
            <p:cNvPr id="9" name="TextBox 8"/>
            <p:cNvSpPr txBox="1"/>
            <p:nvPr/>
          </p:nvSpPr>
          <p:spPr>
            <a:xfrm>
              <a:off x="4860032" y="3861048"/>
              <a:ext cx="10360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92D050"/>
                  </a:solidFill>
                </a:rPr>
                <a:t>precision</a:t>
              </a:r>
              <a:endParaRPr lang="en-US" dirty="0">
                <a:solidFill>
                  <a:srgbClr val="92D050"/>
                </a:solidFill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flipV="1">
              <a:off x="5508104" y="3573016"/>
              <a:ext cx="0" cy="288032"/>
            </a:xfrm>
            <a:prstGeom prst="straightConnector1">
              <a:avLst/>
            </a:prstGeom>
            <a:ln w="19050">
              <a:solidFill>
                <a:srgbClr val="92D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7668344" y="3573016"/>
            <a:ext cx="864096" cy="657364"/>
            <a:chOff x="5796136" y="3573016"/>
            <a:chExt cx="864096" cy="657364"/>
          </a:xfrm>
        </p:grpSpPr>
        <p:sp>
          <p:nvSpPr>
            <p:cNvPr id="8" name="TextBox 7"/>
            <p:cNvSpPr txBox="1"/>
            <p:nvPr/>
          </p:nvSpPr>
          <p:spPr>
            <a:xfrm>
              <a:off x="6057182" y="3861048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F0"/>
                  </a:solidFill>
                </a:rPr>
                <a:t>type</a:t>
              </a:r>
              <a:endParaRPr lang="en-US" dirty="0">
                <a:solidFill>
                  <a:srgbClr val="00B0F0"/>
                </a:solidFill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flipH="1" flipV="1">
              <a:off x="5796136" y="3573016"/>
              <a:ext cx="360040" cy="288032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74503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Formatting: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7333"/>
            <a:ext cx="8229600" cy="4525963"/>
          </a:xfrm>
        </p:spPr>
        <p:txBody>
          <a:bodyPr/>
          <a:lstStyle/>
          <a:p>
            <a:r>
              <a:rPr lang="en-US" dirty="0" smtClean="0"/>
              <a:t>Types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or none: string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dirty="0" smtClean="0"/>
              <a:t>: character (converts integer to </a:t>
            </a:r>
            <a:r>
              <a:rPr lang="en-US" dirty="0" err="1" smtClean="0"/>
              <a:t>unicode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d</a:t>
            </a:r>
            <a:r>
              <a:rPr lang="en-US" dirty="0" smtClean="0"/>
              <a:t>: integer (decimal)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b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o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/>
              <a:t>: integer (binary, octal, hexadecimal)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g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G</a:t>
            </a:r>
            <a:r>
              <a:rPr lang="en-US" dirty="0" smtClean="0"/>
              <a:t>: floating point numbers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dirty="0" smtClean="0"/>
              <a:t>: percentage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7740352" y="2276872"/>
            <a:ext cx="1296145" cy="2880320"/>
            <a:chOff x="7740352" y="2276872"/>
            <a:chExt cx="1296145" cy="2880320"/>
          </a:xfrm>
        </p:grpSpPr>
        <p:sp>
          <p:nvSpPr>
            <p:cNvPr id="5" name="Right Brace 4"/>
            <p:cNvSpPr/>
            <p:nvPr/>
          </p:nvSpPr>
          <p:spPr>
            <a:xfrm>
              <a:off x="7740352" y="2276872"/>
              <a:ext cx="256757" cy="2880320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997110" y="3358733"/>
              <a:ext cx="103938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Can have</a:t>
              </a:r>
              <a:br>
                <a:rPr lang="en-US" dirty="0" smtClean="0"/>
              </a:br>
              <a:r>
                <a:rPr lang="en-US" dirty="0" smtClean="0"/>
                <a:t>width</a:t>
              </a:r>
              <a:endParaRPr lang="en-US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916989" y="4293096"/>
            <a:ext cx="1255411" cy="864096"/>
            <a:chOff x="6588224" y="4293096"/>
            <a:chExt cx="1255411" cy="864096"/>
          </a:xfrm>
        </p:grpSpPr>
        <p:sp>
          <p:nvSpPr>
            <p:cNvPr id="7" name="Right Brace 6"/>
            <p:cNvSpPr/>
            <p:nvPr/>
          </p:nvSpPr>
          <p:spPr>
            <a:xfrm>
              <a:off x="6588224" y="4293096"/>
              <a:ext cx="216024" cy="864096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804248" y="4365104"/>
              <a:ext cx="1039387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Can have</a:t>
              </a:r>
              <a:br>
                <a:rPr lang="en-US" dirty="0" smtClean="0"/>
              </a:br>
              <a:r>
                <a:rPr lang="en-US" dirty="0" smtClean="0"/>
                <a:t>precision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833768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Joining list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Often, data contained in list data structure</a:t>
            </a:r>
          </a:p>
          <a:p>
            <a:pPr lvl="1"/>
            <a:r>
              <a:rPr lang="en-US" dirty="0" smtClean="0"/>
              <a:t>Needs to be represented as delimited string</a:t>
            </a:r>
          </a:p>
          <a:p>
            <a:pPr lvl="1"/>
            <a:r>
              <a:rPr lang="en-US" dirty="0" smtClean="0"/>
              <a:t>Example: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[3.1745, 18.14, -6.49043]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3.1745,18.14,-6.49043</a:t>
            </a:r>
          </a:p>
          <a:p>
            <a:r>
              <a:rPr lang="en-US" dirty="0" smtClean="0"/>
              <a:t>Use list comprehension,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function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err="1" smtClean="0"/>
              <a:t>'s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join(…)</a:t>
            </a:r>
            <a:r>
              <a:rPr lang="en-US" dirty="0" smtClean="0"/>
              <a:t> method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9592" y="5229200"/>
            <a:ext cx="7491153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print(','.join(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(number) for number in data]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3.1745,18.14,-6.49043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899592" y="3789040"/>
            <a:ext cx="432048" cy="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7524328" y="5877272"/>
            <a:ext cx="864096" cy="657364"/>
            <a:chOff x="5796136" y="3573016"/>
            <a:chExt cx="864096" cy="657364"/>
          </a:xfrm>
        </p:grpSpPr>
        <p:sp>
          <p:nvSpPr>
            <p:cNvPr id="8" name="TextBox 7"/>
            <p:cNvSpPr txBox="1"/>
            <p:nvPr/>
          </p:nvSpPr>
          <p:spPr>
            <a:xfrm>
              <a:off x="6057182" y="3861048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type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 flipH="1" flipV="1">
              <a:off x="5796136" y="3573016"/>
              <a:ext cx="360040" cy="28803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55952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list operations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Example list: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= ['a', 'b']</a:t>
            </a:r>
          </a:p>
          <a:p>
            <a:r>
              <a:rPr lang="en-US" dirty="0" smtClean="0"/>
              <a:t>Number of elements: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(l) == 2</a:t>
            </a:r>
          </a:p>
          <a:p>
            <a:r>
              <a:rPr lang="en-US" dirty="0" smtClean="0"/>
              <a:t>Append to a list: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l.append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('c'), l == ['a', 'b', 'c']</a:t>
            </a:r>
          </a:p>
          <a:p>
            <a:r>
              <a:rPr lang="en-US" dirty="0" smtClean="0"/>
              <a:t>Remove last element: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l.pop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== 'c', l == ['a', 'b']</a:t>
            </a:r>
          </a:p>
          <a:p>
            <a:r>
              <a:rPr lang="en-US" dirty="0" smtClean="0"/>
              <a:t>Insert element at position: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l.insert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(1, 'c'), l == ['a', 'c', 'b']</a:t>
            </a:r>
          </a:p>
          <a:p>
            <a:r>
              <a:rPr lang="en-US" dirty="0" smtClean="0"/>
              <a:t>Remove element at: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l.pop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(1) == 'c', l == ['a', 'b']</a:t>
            </a:r>
          </a:p>
          <a:p>
            <a:r>
              <a:rPr lang="nl-BE" dirty="0" err="1" smtClean="0"/>
              <a:t>Extend</a:t>
            </a:r>
            <a:r>
              <a:rPr lang="nl-BE" dirty="0" smtClean="0"/>
              <a:t> a list:</a:t>
            </a:r>
            <a:br>
              <a:rPr lang="nl-BE" dirty="0" smtClean="0"/>
            </a:b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l.extend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(['c', 'd']),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l == ['a', 'b', 'c', 'd']</a:t>
            </a:r>
          </a:p>
          <a:p>
            <a:endParaRPr lang="nl-BE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52848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databases:</a:t>
            </a:r>
            <a:br>
              <a:rPr lang="en-US" dirty="0" smtClean="0"/>
            </a:br>
            <a:r>
              <a:rPr lang="en-US" dirty="0" smtClean="0"/>
              <a:t>Python DB API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150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relational 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Relational databases:</a:t>
            </a:r>
          </a:p>
          <a:p>
            <a:pPr lvl="1"/>
            <a:r>
              <a:rPr lang="en-US" dirty="0" smtClean="0"/>
              <a:t>great to store structured data, table-oriented</a:t>
            </a:r>
          </a:p>
          <a:p>
            <a:pPr lvl="1"/>
            <a:r>
              <a:rPr lang="en-US" dirty="0" smtClean="0"/>
              <a:t>can be accessed easily via command line, programming language, GUI</a:t>
            </a:r>
            <a:endParaRPr lang="en-US" dirty="0"/>
          </a:p>
          <a:p>
            <a:pPr lvl="1"/>
            <a:r>
              <a:rPr lang="en-US" dirty="0" smtClean="0"/>
              <a:t>can be queried using </a:t>
            </a:r>
            <a:r>
              <a:rPr lang="en-US" dirty="0" smtClean="0">
                <a:solidFill>
                  <a:srgbClr val="FF0000"/>
                </a:solidFill>
              </a:rPr>
              <a:t>SQL</a:t>
            </a:r>
          </a:p>
          <a:p>
            <a:pPr lvl="1"/>
            <a:r>
              <a:rPr lang="en-US" dirty="0" smtClean="0"/>
              <a:t>examples: MySQL, </a:t>
            </a:r>
            <a:r>
              <a:rPr lang="en-US" dirty="0" err="1" smtClean="0"/>
              <a:t>PostgreSQL</a:t>
            </a:r>
            <a:r>
              <a:rPr lang="en-US" dirty="0" smtClean="0"/>
              <a:t>, Oracle, DB2, SQLite3,…</a:t>
            </a:r>
          </a:p>
          <a:p>
            <a:r>
              <a:rPr lang="en-US" dirty="0" smtClean="0"/>
              <a:t>Access from Python via standard interface</a:t>
            </a:r>
          </a:p>
          <a:p>
            <a:pPr lvl="1"/>
            <a:r>
              <a:rPr lang="en-US" dirty="0" smtClean="0"/>
              <a:t>Support for sqlite3 built-in, ok for simple applications</a:t>
            </a:r>
          </a:p>
        </p:txBody>
      </p:sp>
    </p:spTree>
    <p:extLst>
      <p:ext uri="{BB962C8B-B14F-4D97-AF65-F5344CB8AC3E}">
        <p14:creationId xmlns:p14="http://schemas.microsoft.com/office/powerpoint/2010/main" val="138667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table to store data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Store data</a:t>
            </a:r>
          </a:p>
          <a:p>
            <a:endParaRPr lang="en-US" dirty="0" smtClean="0"/>
          </a:p>
          <a:p>
            <a:r>
              <a:rPr lang="en-US" dirty="0" smtClean="0"/>
              <a:t>Query data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132856"/>
            <a:ext cx="7344816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CREATE TABLE IF NOT EXISTS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weather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              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TEXT   NOT NULL,            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TEXT   NOT NULL,            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temperature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REAL   NOT NULL);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3861048"/>
            <a:ext cx="7416824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INSERT INTO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weather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emperature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               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VALUES (</a:t>
            </a:r>
            <a:r>
              <a:rPr lang="en-US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'TXL'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'2012-03-14'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13.2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3568" y="5085184"/>
            <a:ext cx="7488832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AVG(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temperature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FROM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weather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WHERE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BETWEEN </a:t>
            </a:r>
            <a:r>
              <a:rPr lang="en-US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'2012-01-01'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AND </a:t>
            </a:r>
            <a:r>
              <a:rPr lang="en-US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'2012-01-31'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GROUP BY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208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</p:bld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DB access: inserting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Connect to a database &amp; create cursor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Insert data tuples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132856"/>
            <a:ext cx="734481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sqlite3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sqlite3.connect('weather-db')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cursor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conn.cursor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3933056"/>
            <a:ext cx="7344816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generate_data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nr_cities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start, end):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cursor.execute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('''INSERT INTO weather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date, temperature)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VALUES (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)''',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conn.commit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cursor.close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9"/>
          <p:cNvGrpSpPr/>
          <p:nvPr/>
        </p:nvGrpSpPr>
        <p:grpSpPr>
          <a:xfrm>
            <a:off x="3563888" y="5373216"/>
            <a:ext cx="1763320" cy="1080120"/>
            <a:chOff x="3563888" y="5373216"/>
            <a:chExt cx="1763320" cy="1080120"/>
          </a:xfrm>
        </p:grpSpPr>
        <p:sp>
          <p:nvSpPr>
            <p:cNvPr id="6" name="TextBox 5"/>
            <p:cNvSpPr txBox="1"/>
            <p:nvPr/>
          </p:nvSpPr>
          <p:spPr>
            <a:xfrm>
              <a:off x="4644008" y="6084004"/>
              <a:ext cx="683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rgbClr val="FF0000"/>
                  </a:solidFill>
                </a:rPr>
                <a:t>tuple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6" idx="0"/>
            </p:cNvCxnSpPr>
            <p:nvPr/>
          </p:nvCxnSpPr>
          <p:spPr>
            <a:xfrm flipH="1" flipV="1">
              <a:off x="3563888" y="5373216"/>
              <a:ext cx="1421720" cy="71078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48205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DB access: querying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 average temperature for period per city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708920"/>
            <a:ext cx="8064896" cy="341632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conn = sqlite3.connect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('weather-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conn.row_factory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sqlite3.Row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cursor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conn.cursor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cursor.execute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'''SELECT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AVG(temperature) AS 'temperature'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FROM weather WHERE date BETWEEN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AND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GROUP BY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''',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(start, end))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row in cursor: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print('{city}\t{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}'.format(city=row['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'],  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=row['temperature']))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cursor.close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8668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Transforming list data:</a:t>
            </a:r>
            <a:br>
              <a:rPr lang="en-US" dirty="0" smtClean="0"/>
            </a:br>
            <a:r>
              <a:rPr lang="en-US" dirty="0" smtClean="0"/>
              <a:t>Python sorting &amp; list comprehensions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821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 a simple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ways to sort</a:t>
            </a:r>
          </a:p>
          <a:p>
            <a:pPr lvl="1"/>
            <a:r>
              <a:rPr lang="en-US" dirty="0" smtClean="0"/>
              <a:t>Create new list: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sorted(…)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In-place sort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list.sort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method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99592" y="2780928"/>
            <a:ext cx="5147563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sorted(data)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[-6.49043, 3.1745, 18.14]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9592" y="4365104"/>
            <a:ext cx="5147563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data.sort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print(data)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[-6.49043, 3.1745, 18.14]</a:t>
            </a:r>
          </a:p>
        </p:txBody>
      </p:sp>
    </p:spTree>
    <p:extLst>
      <p:ext uri="{BB962C8B-B14F-4D97-AF65-F5344CB8AC3E}">
        <p14:creationId xmlns:p14="http://schemas.microsoft.com/office/powerpoint/2010/main" val="1574718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  <p:bldP spid="5" grpId="0" animBg="1"/>
    </p:bld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 a complex list: key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List of tuples, e.g., word frequencies</a:t>
            </a:r>
          </a:p>
          <a:p>
            <a:endParaRPr lang="en-US" dirty="0" smtClean="0"/>
          </a:p>
          <a:p>
            <a:r>
              <a:rPr lang="en-US" dirty="0" smtClean="0"/>
              <a:t>Sort by</a:t>
            </a:r>
          </a:p>
          <a:p>
            <a:pPr lvl="1"/>
            <a:r>
              <a:rPr lang="en-US" dirty="0" smtClean="0"/>
              <a:t>Word:</a:t>
            </a:r>
          </a:p>
          <a:p>
            <a:pPr lvl="1">
              <a:buNone/>
            </a:pPr>
            <a:endParaRPr lang="en-US" dirty="0" smtClean="0"/>
          </a:p>
          <a:p>
            <a:pPr lvl="1"/>
            <a:r>
              <a:rPr lang="en-US" dirty="0" smtClean="0"/>
              <a:t>Frequency:</a:t>
            </a:r>
          </a:p>
          <a:p>
            <a:r>
              <a:rPr lang="en-US" dirty="0" smtClean="0"/>
              <a:t>Simpler using operator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43608" y="2267580"/>
            <a:ext cx="7491153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[('table', 15), ('chair', 5), ('bed', 19)]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23925" y="3284984"/>
            <a:ext cx="6112571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sorted(data,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key=lambda x: x[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[('bed', 19), ('chair', 5), ('table', 15)]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23925" y="4365104"/>
            <a:ext cx="6112571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sorted(data,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key=lambda x: x[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[('chair', 5), 'table', 15) , (('bed', 19)]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99592" y="5589240"/>
            <a:ext cx="5974713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from operator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itemgetter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sorted(data,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key=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itemgetter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[('bed', 19), ('chair', 5), ('table', 15)]</a:t>
            </a:r>
          </a:p>
        </p:txBody>
      </p:sp>
    </p:spTree>
    <p:extLst>
      <p:ext uri="{BB962C8B-B14F-4D97-AF65-F5344CB8AC3E}">
        <p14:creationId xmlns:p14="http://schemas.microsoft.com/office/powerpoint/2010/main" val="2397690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  <p:bldP spid="5" grpId="0" animBg="1"/>
      <p:bldP spid="6" grpId="0" animBg="1"/>
      <p:bldP spid="7" grpId="0" animBg="1"/>
    </p:bld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Reversing a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In-place reverse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list.reverse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method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403648" y="2372687"/>
            <a:ext cx="3768980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data = [3.5, 5.7, 7.3]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data.reverse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data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[7.3, 5.7, 3.5]</a:t>
            </a:r>
          </a:p>
        </p:txBody>
      </p:sp>
    </p:spTree>
    <p:extLst>
      <p:ext uri="{BB962C8B-B14F-4D97-AF65-F5344CB8AC3E}">
        <p14:creationId xmlns:p14="http://schemas.microsoft.com/office/powerpoint/2010/main" val="2459913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functional: mapping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 comprehensions: construct list from elements of other list by applying function</a:t>
            </a:r>
          </a:p>
          <a:p>
            <a:pPr lvl="1"/>
            <a:r>
              <a:rPr lang="en-US" dirty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 for x in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[0.15, 3.145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]]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== ['0.15', '3.145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99591" y="3645024"/>
            <a:ext cx="7491153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print(','.join([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(number) for number in data]))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3.1745,18.14,-6.49043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36605" y="5097958"/>
            <a:ext cx="7353295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print(','.join(['{number:.2f}'.format(number=f)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for f in data]))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3.17,18.14,-6.49</a:t>
            </a:r>
          </a:p>
        </p:txBody>
      </p:sp>
    </p:spTree>
    <p:extLst>
      <p:ext uri="{BB962C8B-B14F-4D97-AF65-F5344CB8AC3E}">
        <p14:creationId xmlns:p14="http://schemas.microsoft.com/office/powerpoint/2010/main" val="518076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Generating data revisited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Use ranges</a:t>
            </a:r>
          </a:p>
          <a:p>
            <a:r>
              <a:rPr lang="en-US" dirty="0" smtClean="0"/>
              <a:t>How to do lists of floats?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[0.5*x for x in range(-1, 2)]</a:t>
            </a:r>
          </a:p>
          <a:p>
            <a:pPr lvl="1"/>
            <a:r>
              <a:rPr lang="en-US" dirty="0" smtClean="0"/>
              <a:t>list comprehensions: construct list from list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4133979"/>
            <a:ext cx="7077579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print 'case',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'dim', 'temp'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range(1, 4):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[0.5*x for x in range(-1, 2)]: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print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return 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93658" y="2236802"/>
            <a:ext cx="2266774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looks a lot like math</a:t>
            </a:r>
            <a:endParaRPr lang="nl-BE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5436096" y="4489956"/>
            <a:ext cx="3374770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consider using </a:t>
            </a:r>
            <a:r>
              <a:rPr lang="en-US" sz="2800" dirty="0" err="1" smtClean="0"/>
              <a:t>numpy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186529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functional: filtering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list comprehensions: construct list from elements of other list </a:t>
            </a:r>
            <a:r>
              <a:rPr lang="en-US" dirty="0" smtClean="0"/>
              <a:t>for elements that pass test</a:t>
            </a:r>
          </a:p>
          <a:p>
            <a:pPr lvl="1"/>
            <a:r>
              <a:rPr lang="en-US" dirty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[x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x in [0.15,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-3.45, 1.3]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if x &gt;= 0.0]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==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[0.15, 1.3]</a:t>
            </a:r>
          </a:p>
          <a:p>
            <a:pPr lvl="1"/>
            <a:r>
              <a:rPr lang="en-US" dirty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x 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[4, -4, 9]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if x &gt;= 0.0]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==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[2.0, 3.0]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66132" y="6093296"/>
            <a:ext cx="562634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Don't forget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sqrt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4122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functional: aggregating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in a list should be aggregated, e.g.,</a:t>
            </a:r>
          </a:p>
          <a:p>
            <a:pPr lvl="1"/>
            <a:r>
              <a:rPr lang="en-US" dirty="0" smtClean="0"/>
              <a:t>Summation: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sum(…)</a:t>
            </a:r>
          </a:p>
          <a:p>
            <a:pPr lvl="1"/>
            <a:r>
              <a:rPr lang="en-US" dirty="0" smtClean="0"/>
              <a:t>Minimum: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min(…)</a:t>
            </a:r>
          </a:p>
          <a:p>
            <a:pPr lvl="1"/>
            <a:r>
              <a:rPr lang="en-US" dirty="0" smtClean="0"/>
              <a:t>Maximum: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max(…)</a:t>
            </a:r>
          </a:p>
          <a:p>
            <a:r>
              <a:rPr lang="en-US" dirty="0" smtClean="0"/>
              <a:t>More sophisticated,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reduce(…)</a:t>
            </a:r>
            <a:r>
              <a:rPr lang="en-US" dirty="0" smtClean="0"/>
              <a:t> and lambda functions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36605" y="4725144"/>
            <a:ext cx="7353295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[3, 12, 7]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reduce(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lambda x, y: x*y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252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051720" y="5288434"/>
            <a:ext cx="1725152" cy="657364"/>
            <a:chOff x="2195736" y="3573016"/>
            <a:chExt cx="1725152" cy="657364"/>
          </a:xfrm>
        </p:grpSpPr>
        <p:sp>
          <p:nvSpPr>
            <p:cNvPr id="7" name="TextBox 6"/>
            <p:cNvSpPr txBox="1"/>
            <p:nvPr/>
          </p:nvSpPr>
          <p:spPr>
            <a:xfrm>
              <a:off x="2195736" y="3861048"/>
              <a:ext cx="17251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lambda function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V="1">
              <a:off x="3131840" y="3573016"/>
              <a:ext cx="432048" cy="28803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5125500" y="5288434"/>
            <a:ext cx="454612" cy="657364"/>
            <a:chOff x="3645757" y="3573016"/>
            <a:chExt cx="454612" cy="657364"/>
          </a:xfrm>
        </p:grpSpPr>
        <p:sp>
          <p:nvSpPr>
            <p:cNvPr id="10" name="TextBox 9"/>
            <p:cNvSpPr txBox="1"/>
            <p:nvPr/>
          </p:nvSpPr>
          <p:spPr>
            <a:xfrm>
              <a:off x="3645757" y="3861048"/>
              <a:ext cx="4546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list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V="1">
              <a:off x="3923928" y="3573016"/>
              <a:ext cx="0" cy="288032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5940152" y="5288434"/>
            <a:ext cx="1157315" cy="657364"/>
            <a:chOff x="4211960" y="3573016"/>
            <a:chExt cx="1157315" cy="657364"/>
          </a:xfrm>
        </p:grpSpPr>
        <p:sp>
          <p:nvSpPr>
            <p:cNvPr id="13" name="TextBox 12"/>
            <p:cNvSpPr txBox="1"/>
            <p:nvPr/>
          </p:nvSpPr>
          <p:spPr>
            <a:xfrm>
              <a:off x="4328990" y="3861048"/>
              <a:ext cx="10402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initializer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flipH="1" flipV="1">
              <a:off x="4211960" y="3573016"/>
              <a:ext cx="360040" cy="288032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1331103" y="6033482"/>
            <a:ext cx="6769289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Lambda functions: very small functions (expression) used once,</a:t>
            </a:r>
            <a:br>
              <a:rPr lang="en-US" sz="2000" dirty="0" smtClean="0"/>
            </a:br>
            <a:r>
              <a:rPr lang="en-US" sz="2000" dirty="0" smtClean="0"/>
              <a:t>not worth giving a name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28052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15" grpId="0" animBg="1"/>
    </p:bld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functional: zip it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lists should be processed element wise</a:t>
            </a:r>
          </a:p>
          <a:p>
            <a:pPr lvl="1"/>
            <a:r>
              <a:rPr lang="en-US" dirty="0" smtClean="0"/>
              <a:t>E.g., [x*y for x, y in zip(a, b)]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Result will have length of shortest list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99591" y="3068960"/>
            <a:ext cx="4458272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a = [3.5, 7.3, 5.7]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b = [2.0, 1.5]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[x*y for x, y in zip(a, b)]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[7.0, 10.95]</a:t>
            </a:r>
          </a:p>
        </p:txBody>
      </p:sp>
    </p:spTree>
    <p:extLst>
      <p:ext uri="{BB962C8B-B14F-4D97-AF65-F5344CB8AC3E}">
        <p14:creationId xmlns:p14="http://schemas.microsoft.com/office/powerpoint/2010/main" val="754546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functional style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Sorting how-to</a:t>
            </a:r>
            <a:br>
              <a:rPr lang="en-US" dirty="0"/>
            </a:b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docs.python.org/2/howto/sorting.html</a:t>
            </a:r>
            <a:endParaRPr lang="en-US" dirty="0"/>
          </a:p>
          <a:p>
            <a:r>
              <a:rPr lang="en-US" dirty="0" smtClean="0"/>
              <a:t>Functional </a:t>
            </a:r>
            <a:r>
              <a:rPr lang="en-US" dirty="0"/>
              <a:t>programming how-to</a:t>
            </a:r>
            <a:br>
              <a:rPr lang="en-US" dirty="0"/>
            </a:br>
            <a:r>
              <a:rPr lang="en-US" sz="2800" dirty="0">
                <a:hlinkClick r:id="rId3"/>
              </a:rPr>
              <a:t>http://</a:t>
            </a:r>
            <a:r>
              <a:rPr lang="en-US" sz="2800" dirty="0" smtClean="0">
                <a:hlinkClick r:id="rId3"/>
              </a:rPr>
              <a:t>docs.python.org/2/howto/functional.html</a:t>
            </a:r>
            <a:endParaRPr lang="en-US" sz="2800" dirty="0" smtClean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101798071"/>
      </p:ext>
    </p:extLst>
  </p:cSld>
  <p:clrMapOvr>
    <a:masterClrMapping/>
  </p:clrMapOvr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Facing infinity:</a:t>
            </a:r>
            <a:br>
              <a:rPr lang="en-US" dirty="0" smtClean="0"/>
            </a:br>
            <a:r>
              <a:rPr lang="en-US" dirty="0" smtClean="0"/>
              <a:t>iterators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203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Large data (structures)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Compare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data_file.readlines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endParaRPr lang="en-US" dirty="0" smtClean="0"/>
          </a:p>
          <a:p>
            <a:r>
              <a:rPr lang="en-US" dirty="0" smtClean="0"/>
              <a:t>Compare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range(1000000)</a:t>
            </a:r>
            <a:r>
              <a:rPr lang="en-US" dirty="0" smtClean="0"/>
              <a:t>: creates list with 10</a:t>
            </a:r>
            <a:r>
              <a:rPr lang="en-US" baseline="30000" dirty="0" smtClean="0"/>
              <a:t>6</a:t>
            </a:r>
            <a:r>
              <a:rPr lang="en-US" dirty="0" smtClean="0"/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cs typeface="Courier New" pitchFamily="49" charset="0"/>
              </a:rPr>
              <a:t> all at once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xrange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(1000000)</a:t>
            </a:r>
            <a:r>
              <a:rPr lang="en-US" dirty="0" smtClean="0"/>
              <a:t>: generates </a:t>
            </a:r>
            <a:r>
              <a:rPr lang="en-US" dirty="0"/>
              <a:t>10</a:t>
            </a:r>
            <a:r>
              <a:rPr lang="en-US" baseline="30000" dirty="0"/>
              <a:t>6</a:t>
            </a:r>
            <a:r>
              <a:rPr lang="en-US" dirty="0"/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/>
              <a:t> one at the time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How to deal with arbitrary many prime numbers?</a:t>
            </a:r>
            <a:br>
              <a:rPr lang="en-US" dirty="0" smtClean="0"/>
            </a:br>
            <a:r>
              <a:rPr lang="en-US" dirty="0" smtClean="0"/>
              <a:t>    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6660232" y="2424951"/>
            <a:ext cx="1872208" cy="1584176"/>
            <a:chOff x="6475794" y="2924944"/>
            <a:chExt cx="1872208" cy="1584176"/>
          </a:xfrm>
        </p:grpSpPr>
        <p:sp>
          <p:nvSpPr>
            <p:cNvPr id="4" name="TextBox 3"/>
            <p:cNvSpPr txBox="1"/>
            <p:nvPr/>
          </p:nvSpPr>
          <p:spPr>
            <a:xfrm>
              <a:off x="6660232" y="3370347"/>
              <a:ext cx="1687770" cy="113877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Constructs a</a:t>
              </a:r>
              <a:br>
                <a:rPr lang="en-US" dirty="0" smtClean="0"/>
              </a:br>
              <a:r>
                <a:rPr lang="en-US" dirty="0" smtClean="0"/>
                <a:t>list of all lines</a:t>
              </a:r>
              <a:br>
                <a:rPr lang="en-US" dirty="0" smtClean="0"/>
              </a:br>
              <a:r>
                <a:rPr lang="en-US" dirty="0" smtClean="0"/>
                <a:t>at once = </a:t>
              </a:r>
              <a:r>
                <a:rPr lang="en-US" sz="3200" dirty="0" smtClean="0">
                  <a:solidFill>
                    <a:srgbClr val="FF0000"/>
                  </a:solidFill>
                </a:rPr>
                <a:t>BIG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cxnSp>
          <p:nvCxnSpPr>
            <p:cNvPr id="6" name="Straight Arrow Connector 5"/>
            <p:cNvCxnSpPr>
              <a:stCxn id="4" idx="0"/>
            </p:cNvCxnSpPr>
            <p:nvPr/>
          </p:nvCxnSpPr>
          <p:spPr>
            <a:xfrm flipH="1" flipV="1">
              <a:off x="6475794" y="2924944"/>
              <a:ext cx="1028323" cy="44540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2411760" y="3217039"/>
            <a:ext cx="2448273" cy="434662"/>
            <a:chOff x="2411760" y="3651702"/>
            <a:chExt cx="2448273" cy="434662"/>
          </a:xfrm>
        </p:grpSpPr>
        <p:sp>
          <p:nvSpPr>
            <p:cNvPr id="9" name="TextBox 8"/>
            <p:cNvSpPr txBox="1"/>
            <p:nvPr/>
          </p:nvSpPr>
          <p:spPr>
            <a:xfrm>
              <a:off x="2411760" y="3717032"/>
              <a:ext cx="2020168" cy="369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iterator: line by line</a:t>
              </a:r>
              <a:endParaRPr lang="nl-BE" dirty="0"/>
            </a:p>
          </p:txBody>
        </p:sp>
        <p:cxnSp>
          <p:nvCxnSpPr>
            <p:cNvPr id="10" name="Straight Arrow Connector 9"/>
            <p:cNvCxnSpPr>
              <a:stCxn id="9" idx="3"/>
            </p:cNvCxnSpPr>
            <p:nvPr/>
          </p:nvCxnSpPr>
          <p:spPr>
            <a:xfrm flipV="1">
              <a:off x="4431928" y="3651702"/>
              <a:ext cx="428105" cy="24999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74562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Primes version 0.1: naive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to check whether n is prime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Work with all primes up to 10</a:t>
            </a:r>
            <a:r>
              <a:rPr lang="en-US" baseline="30000" dirty="0" smtClean="0"/>
              <a:t>6</a:t>
            </a:r>
            <a:r>
              <a:rPr lang="en-US" dirty="0" smtClean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9552" y="2348880"/>
            <a:ext cx="8064896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(n):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xrange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(2,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(n)) + 1):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n %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== 0: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return False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True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9552" y="4687976"/>
            <a:ext cx="8064896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n in 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range(1000000)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)]: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660232" y="5085184"/>
            <a:ext cx="1872208" cy="1584176"/>
            <a:chOff x="6475794" y="2924944"/>
            <a:chExt cx="1872208" cy="1584176"/>
          </a:xfrm>
        </p:grpSpPr>
        <p:sp>
          <p:nvSpPr>
            <p:cNvPr id="7" name="TextBox 6"/>
            <p:cNvSpPr txBox="1"/>
            <p:nvPr/>
          </p:nvSpPr>
          <p:spPr>
            <a:xfrm>
              <a:off x="6660232" y="3370347"/>
              <a:ext cx="1687770" cy="113877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Constructs a</a:t>
              </a:r>
              <a:br>
                <a:rPr lang="en-US" dirty="0" smtClean="0"/>
              </a:br>
              <a:r>
                <a:rPr lang="en-US" dirty="0" smtClean="0"/>
                <a:t>list of all primes</a:t>
              </a:r>
              <a:br>
                <a:rPr lang="en-US" dirty="0" smtClean="0"/>
              </a:br>
              <a:r>
                <a:rPr lang="en-US" dirty="0" smtClean="0"/>
                <a:t>at once = </a:t>
              </a:r>
              <a:r>
                <a:rPr lang="en-US" sz="3200" dirty="0" smtClean="0">
                  <a:solidFill>
                    <a:srgbClr val="FF0000"/>
                  </a:solidFill>
                </a:rPr>
                <a:t>BIG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6475794" y="2924944"/>
              <a:ext cx="1028323" cy="44540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16868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Primes version 1.0: iterator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iterator instead of list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What if we want the first 10</a:t>
            </a:r>
            <a:r>
              <a:rPr lang="en-US" baseline="30000" dirty="0" smtClean="0"/>
              <a:t>6</a:t>
            </a:r>
            <a:r>
              <a:rPr lang="en-US" dirty="0" smtClean="0"/>
              <a:t> primes?</a:t>
            </a:r>
          </a:p>
          <a:p>
            <a:pPr lvl="1"/>
            <a:r>
              <a:rPr lang="en-US" dirty="0" smtClean="0"/>
              <a:t>Guess the original range?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2348880"/>
            <a:ext cx="8064896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n in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xrange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(1000000)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067944" y="2780928"/>
            <a:ext cx="2645981" cy="870773"/>
            <a:chOff x="2411760" y="3215591"/>
            <a:chExt cx="2645981" cy="870773"/>
          </a:xfrm>
        </p:grpSpPr>
        <p:sp>
          <p:nvSpPr>
            <p:cNvPr id="6" name="TextBox 5"/>
            <p:cNvSpPr txBox="1"/>
            <p:nvPr/>
          </p:nvSpPr>
          <p:spPr>
            <a:xfrm>
              <a:off x="2411760" y="3717032"/>
              <a:ext cx="2645981" cy="369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iterator: prime at the time</a:t>
              </a:r>
              <a:endParaRPr lang="nl-BE" dirty="0"/>
            </a:p>
          </p:txBody>
        </p:sp>
        <p:cxnSp>
          <p:nvCxnSpPr>
            <p:cNvPr id="7" name="Straight Arrow Connector 6"/>
            <p:cNvCxnSpPr>
              <a:stCxn id="6" idx="0"/>
            </p:cNvCxnSpPr>
            <p:nvPr/>
          </p:nvCxnSpPr>
          <p:spPr>
            <a:xfrm flipH="1" flipV="1">
              <a:off x="3734750" y="3215591"/>
              <a:ext cx="1" cy="50144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88571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Primes version 2.0: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yield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that returns next prime at each call?</a:t>
            </a:r>
          </a:p>
          <a:p>
            <a:pPr lvl="1"/>
            <a:r>
              <a:rPr lang="en-US" dirty="0" smtClean="0"/>
              <a:t>use yield</a:t>
            </a:r>
          </a:p>
          <a:p>
            <a:pPr lvl="1"/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Iterator, first call yields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</a:t>
            </a:r>
            <a:r>
              <a:rPr lang="en-US" dirty="0" smtClean="0"/>
              <a:t>, second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5</a:t>
            </a:r>
            <a:r>
              <a:rPr lang="en-US" dirty="0" smtClean="0"/>
              <a:t>, third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7</a:t>
            </a:r>
            <a:r>
              <a:rPr lang="en-US" dirty="0" smtClean="0"/>
              <a:t>, 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9552" y="2780928"/>
            <a:ext cx="8064896" cy="17543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while True: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yield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9552" y="5590981"/>
            <a:ext cx="8064896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n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0495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ield</a:t>
            </a:r>
            <a:r>
              <a:rPr lang="en-US" dirty="0" smtClean="0"/>
              <a:t> statement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Somewhat like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return</a:t>
            </a:r>
          </a:p>
          <a:p>
            <a:pPr lvl="1"/>
            <a:r>
              <a:rPr lang="en-US" dirty="0" smtClean="0"/>
              <a:t>returns control to the calling function</a:t>
            </a:r>
          </a:p>
          <a:p>
            <a:pPr lvl="1"/>
            <a:r>
              <a:rPr lang="en-US" dirty="0" smtClean="0"/>
              <a:t>returns a value</a:t>
            </a:r>
          </a:p>
          <a:p>
            <a:r>
              <a:rPr lang="en-US" dirty="0" smtClean="0"/>
              <a:t>However, </a:t>
            </a:r>
            <a:r>
              <a:rPr lang="en-US" dirty="0" err="1" smtClean="0"/>
              <a:t>callee</a:t>
            </a:r>
            <a:r>
              <a:rPr lang="en-US" dirty="0" smtClean="0"/>
              <a:t> function state is retained</a:t>
            </a:r>
          </a:p>
          <a:p>
            <a:pPr lvl="1"/>
            <a:r>
              <a:rPr lang="en-US" dirty="0" smtClean="0"/>
              <a:t>on next call, continues at the point it was when it yielded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13874" y="5085184"/>
            <a:ext cx="5106398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Allows to build your own iterators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2042947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 strings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tabs as separator</a:t>
            </a:r>
          </a:p>
          <a:p>
            <a:r>
              <a:rPr lang="en-US" dirty="0" smtClean="0"/>
              <a:t>Increase number of digits after decimal point to 4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'{0}\t{1}\t{2:.4f}'.format(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temp)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1619672" y="3737906"/>
            <a:ext cx="1872208" cy="576064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 flipV="1">
            <a:off x="2915816" y="3809914"/>
            <a:ext cx="2088232" cy="504056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4139952" y="3737906"/>
            <a:ext cx="3024336" cy="576064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1576656" y="3737906"/>
            <a:ext cx="1965118" cy="1851334"/>
            <a:chOff x="1576656" y="3284984"/>
            <a:chExt cx="1965118" cy="1851334"/>
          </a:xfrm>
        </p:grpSpPr>
        <p:sp>
          <p:nvSpPr>
            <p:cNvPr id="11" name="Left Brace 10"/>
            <p:cNvSpPr/>
            <p:nvPr/>
          </p:nvSpPr>
          <p:spPr>
            <a:xfrm rot="16200000">
              <a:off x="2123728" y="3140969"/>
              <a:ext cx="72008" cy="360040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576656" y="4736208"/>
              <a:ext cx="5261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tab</a:t>
              </a:r>
              <a:endParaRPr lang="nl-BE" sz="2000" dirty="0"/>
            </a:p>
          </p:txBody>
        </p:sp>
        <p:cxnSp>
          <p:nvCxnSpPr>
            <p:cNvPr id="13" name="Straight Arrow Connector 12"/>
            <p:cNvCxnSpPr>
              <a:stCxn id="12" idx="0"/>
              <a:endCxn id="11" idx="1"/>
            </p:cNvCxnSpPr>
            <p:nvPr/>
          </p:nvCxnSpPr>
          <p:spPr>
            <a:xfrm flipV="1">
              <a:off x="1839741" y="3356993"/>
              <a:ext cx="319991" cy="137921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Left Brace 18"/>
            <p:cNvSpPr/>
            <p:nvPr/>
          </p:nvSpPr>
          <p:spPr>
            <a:xfrm rot="16200000">
              <a:off x="3325750" y="3140968"/>
              <a:ext cx="72008" cy="360040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1" name="Straight Arrow Connector 20"/>
            <p:cNvCxnSpPr>
              <a:stCxn id="12" idx="0"/>
              <a:endCxn id="19" idx="1"/>
            </p:cNvCxnSpPr>
            <p:nvPr/>
          </p:nvCxnSpPr>
          <p:spPr>
            <a:xfrm flipV="1">
              <a:off x="1839741" y="3356992"/>
              <a:ext cx="1522013" cy="137921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4355976" y="2780928"/>
            <a:ext cx="648072" cy="504056"/>
            <a:chOff x="4355976" y="2780928"/>
            <a:chExt cx="648072" cy="504056"/>
          </a:xfrm>
        </p:grpSpPr>
        <p:sp>
          <p:nvSpPr>
            <p:cNvPr id="26" name="Left Brace 25"/>
            <p:cNvSpPr/>
            <p:nvPr/>
          </p:nvSpPr>
          <p:spPr>
            <a:xfrm rot="5400000" flipV="1">
              <a:off x="4644008" y="2924944"/>
              <a:ext cx="72008" cy="648072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7" name="Straight Arrow Connector 26"/>
            <p:cNvCxnSpPr>
              <a:endCxn id="26" idx="1"/>
            </p:cNvCxnSpPr>
            <p:nvPr/>
          </p:nvCxnSpPr>
          <p:spPr>
            <a:xfrm>
              <a:off x="4680012" y="2780928"/>
              <a:ext cx="0" cy="4320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86418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Primes version 3.0: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Standard library package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</a:t>
            </a:r>
            <a:r>
              <a:rPr lang="en-US" dirty="0" smtClean="0"/>
              <a:t> provides a lot of useful iterators, check it out!</a:t>
            </a:r>
          </a:p>
          <a:p>
            <a:pPr lvl="1"/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itertools.count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: iterator over integers</a:t>
            </a:r>
          </a:p>
          <a:p>
            <a:pPr lvl="1"/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itertools.ifilter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(&lt;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bool-func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&gt;, &lt;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iter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&gt;)</a:t>
            </a:r>
            <a:r>
              <a:rPr lang="en-US" dirty="0" smtClean="0"/>
              <a:t>: new iterator from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that will yield only items for which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bool-func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9552" y="4581128"/>
            <a:ext cx="8064896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n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itertools.ifilter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itertools.count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&gt; 1000000: break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8814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functional style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Functional </a:t>
            </a:r>
            <a:r>
              <a:rPr lang="en-US" dirty="0"/>
              <a:t>programming how-to</a:t>
            </a:r>
            <a:br>
              <a:rPr lang="en-US" dirty="0"/>
            </a:b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docs.python.org/2/howto/functional.html</a:t>
            </a:r>
            <a:endParaRPr lang="en-US" sz="2800" dirty="0" smtClean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999367848"/>
      </p:ext>
    </p:extLst>
  </p:cSld>
  <p:clrMapOvr>
    <a:masterClrMapping/>
  </p:clrMapOvr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representation:</a:t>
            </a:r>
            <a:br>
              <a:rPr lang="en-US" dirty="0" smtClean="0"/>
            </a:br>
            <a:r>
              <a:rPr lang="en-US" dirty="0" smtClean="0"/>
              <a:t>Python classes case study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715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OO: data abstraction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half" idx="2"/>
          </p:nvPr>
        </p:nvSpPr>
        <p:spPr>
          <a:xfrm>
            <a:off x="4648200" y="2896344"/>
            <a:ext cx="4038600" cy="3556992"/>
          </a:xfrm>
        </p:spPr>
        <p:txBody>
          <a:bodyPr/>
          <a:lstStyle/>
          <a:p>
            <a:r>
              <a:rPr lang="en-US" dirty="0" smtClean="0"/>
              <a:t>Data consists of multiple blocks</a:t>
            </a:r>
          </a:p>
          <a:p>
            <a:r>
              <a:rPr lang="en-US" dirty="0" smtClean="0"/>
              <a:t>Blocks have</a:t>
            </a:r>
          </a:p>
          <a:p>
            <a:pPr lvl="1"/>
            <a:r>
              <a:rPr lang="en-US" dirty="0" smtClean="0"/>
              <a:t>Name</a:t>
            </a:r>
          </a:p>
          <a:p>
            <a:pPr lvl="1"/>
            <a:r>
              <a:rPr lang="en-US" dirty="0" smtClean="0"/>
              <a:t>One or more data values</a:t>
            </a:r>
          </a:p>
          <a:p>
            <a:r>
              <a:rPr lang="en-US" dirty="0" smtClean="0"/>
              <a:t>How to represent?</a:t>
            </a:r>
          </a:p>
          <a:p>
            <a:pPr lvl="1"/>
            <a:r>
              <a:rPr lang="en-US" dirty="0" smtClean="0"/>
              <a:t>Python class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1447031"/>
            <a:ext cx="3355406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0.369558068115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0.476180897605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0.783168943997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0.0172156882251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0.755582680088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block_3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4067944" y="1447031"/>
            <a:ext cx="1115248" cy="1765945"/>
            <a:chOff x="4067944" y="1447031"/>
            <a:chExt cx="1115248" cy="1765945"/>
          </a:xfrm>
        </p:grpSpPr>
        <p:sp>
          <p:nvSpPr>
            <p:cNvPr id="11" name="Right Brace 10"/>
            <p:cNvSpPr/>
            <p:nvPr/>
          </p:nvSpPr>
          <p:spPr>
            <a:xfrm>
              <a:off x="4067944" y="1447031"/>
              <a:ext cx="360040" cy="1765945"/>
            </a:xfrm>
            <a:prstGeom prst="rightBrac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499992" y="2132856"/>
              <a:ext cx="683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block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42833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Block: attributes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48200" y="1783357"/>
            <a:ext cx="4038600" cy="4525963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"abstract" Block has attributes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_name</a:t>
            </a:r>
            <a:r>
              <a:rPr lang="en-US" dirty="0" smtClean="0"/>
              <a:t>: string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_data</a:t>
            </a:r>
            <a:r>
              <a:rPr lang="en-US" dirty="0" smtClean="0"/>
              <a:t>: list</a:t>
            </a:r>
          </a:p>
          <a:p>
            <a:r>
              <a:rPr lang="en-US" dirty="0" smtClean="0"/>
              <a:t>Block instance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block1</a:t>
            </a:r>
            <a:r>
              <a:rPr lang="en-US" dirty="0" smtClean="0"/>
              <a:t> has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'my block'</a:t>
            </a:r>
            <a:r>
              <a:rPr lang="en-US" dirty="0" smtClean="0"/>
              <a:t> as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_name</a:t>
            </a:r>
          </a:p>
          <a:p>
            <a:pPr lvl="1"/>
            <a:r>
              <a:rPr lang="en-US" dirty="0" smtClean="0"/>
              <a:t>No values (yet) as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_data</a:t>
            </a:r>
          </a:p>
          <a:p>
            <a:r>
              <a:rPr lang="en-US" dirty="0" smtClean="0">
                <a:cs typeface="Courier New" pitchFamily="49" charset="0"/>
              </a:rPr>
              <a:t>Store some data,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block1</a:t>
            </a:r>
            <a:r>
              <a:rPr lang="en-US" dirty="0" smtClean="0">
                <a:cs typeface="Courier New" pitchFamily="49" charset="0"/>
              </a:rPr>
              <a:t> now has two data values: 3.14 and -7.18</a:t>
            </a:r>
          </a:p>
          <a:p>
            <a:r>
              <a:rPr lang="en-US" dirty="0" smtClean="0">
                <a:cs typeface="Courier New" pitchFamily="49" charset="0"/>
              </a:rPr>
              <a:t>Create new block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block2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9552" y="1958875"/>
            <a:ext cx="3887603" cy="10772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class Block():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__(self, name):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3    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self._name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name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4    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self._data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[]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3273603"/>
            <a:ext cx="3887603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block1 = Block('my block')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7544" y="4395534"/>
            <a:ext cx="4011034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block1._data.append(3.14)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block1._data.append(-7.18)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9552" y="5433843"/>
            <a:ext cx="3764172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block2 = Block('another')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9552" y="6207695"/>
            <a:ext cx="805137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Object </a:t>
            </a:r>
            <a:r>
              <a:rPr lang="en-US" sz="2400" dirty="0"/>
              <a:t>is container </a:t>
            </a:r>
            <a:r>
              <a:rPr lang="en-US" sz="2400" dirty="0" smtClean="0"/>
              <a:t>for specific data: attribute values hold data</a:t>
            </a:r>
            <a:endParaRPr lang="en-US" sz="2400" dirty="0"/>
          </a:p>
        </p:txBody>
      </p:sp>
      <p:grpSp>
        <p:nvGrpSpPr>
          <p:cNvPr id="16" name="Group 15"/>
          <p:cNvGrpSpPr/>
          <p:nvPr/>
        </p:nvGrpSpPr>
        <p:grpSpPr>
          <a:xfrm>
            <a:off x="1475656" y="3612157"/>
            <a:ext cx="2548205" cy="513348"/>
            <a:chOff x="1475656" y="3429000"/>
            <a:chExt cx="2548205" cy="513348"/>
          </a:xfrm>
        </p:grpSpPr>
        <p:cxnSp>
          <p:nvCxnSpPr>
            <p:cNvPr id="11" name="Straight Arrow Connector 10"/>
            <p:cNvCxnSpPr/>
            <p:nvPr/>
          </p:nvCxnSpPr>
          <p:spPr>
            <a:xfrm flipH="1" flipV="1">
              <a:off x="1475656" y="3429000"/>
              <a:ext cx="504056" cy="28803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1979712" y="3573016"/>
              <a:ext cx="20441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object of type Block</a:t>
              </a:r>
              <a:endParaRPr 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475656" y="5700389"/>
            <a:ext cx="3267633" cy="513348"/>
            <a:chOff x="1475656" y="3429000"/>
            <a:chExt cx="3267633" cy="513348"/>
          </a:xfrm>
        </p:grpSpPr>
        <p:cxnSp>
          <p:nvCxnSpPr>
            <p:cNvPr id="18" name="Straight Arrow Connector 17"/>
            <p:cNvCxnSpPr/>
            <p:nvPr/>
          </p:nvCxnSpPr>
          <p:spPr>
            <a:xfrm flipH="1" flipV="1">
              <a:off x="1475656" y="3429000"/>
              <a:ext cx="504056" cy="28803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1979712" y="3573016"/>
              <a:ext cx="27635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second object of type Block</a:t>
              </a:r>
              <a:endParaRPr lang="en-US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1115616" y="1268760"/>
            <a:ext cx="6694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Class is abstract definition: attributes represent data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99137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3" grpId="0" animBg="1"/>
      <p:bldP spid="6" grpId="0" animBg="1"/>
      <p:bldP spid="7" grpId="0" animBg="1"/>
      <p:bldP spid="8" grpId="0" animBg="1"/>
      <p:bldP spid="9" grpId="0" animBg="1"/>
      <p:bldP spid="20" grpId="0" animBg="1"/>
    </p:bldLst>
  </p:timing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Block: methods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do we want to do with a block?</a:t>
            </a:r>
          </a:p>
          <a:p>
            <a:pPr lvl="1"/>
            <a:r>
              <a:rPr lang="en-US" dirty="0"/>
              <a:t>Convert it to a </a:t>
            </a:r>
            <a:r>
              <a:rPr lang="en-US" dirty="0" smtClean="0"/>
              <a:t>string</a:t>
            </a:r>
          </a:p>
          <a:p>
            <a:pPr lvl="1"/>
            <a:r>
              <a:rPr lang="en-US" dirty="0" smtClean="0"/>
              <a:t>Retrieve its name</a:t>
            </a:r>
          </a:p>
          <a:p>
            <a:pPr lvl="1"/>
            <a:r>
              <a:rPr lang="en-US" dirty="0" smtClean="0"/>
              <a:t>Add data to it</a:t>
            </a:r>
          </a:p>
          <a:p>
            <a:pPr lvl="1"/>
            <a:r>
              <a:rPr lang="en-US" dirty="0" smtClean="0"/>
              <a:t>Sort its data</a:t>
            </a:r>
          </a:p>
          <a:p>
            <a:pPr lvl="1"/>
            <a:r>
              <a:rPr lang="en-US" dirty="0" smtClean="0"/>
              <a:t>Retrieve </a:t>
            </a:r>
            <a:r>
              <a:rPr lang="en-US" dirty="0"/>
              <a:t>its </a:t>
            </a:r>
            <a:r>
              <a:rPr lang="en-US" dirty="0" smtClean="0"/>
              <a:t>data</a:t>
            </a:r>
          </a:p>
          <a:p>
            <a:r>
              <a:rPr lang="en-US" dirty="0" smtClean="0"/>
              <a:t>How?</a:t>
            </a:r>
          </a:p>
          <a:p>
            <a:pPr lvl="1"/>
            <a:r>
              <a:rPr lang="en-US" dirty="0" smtClean="0"/>
              <a:t>Define methods for the class Block</a:t>
            </a:r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467544" y="6063679"/>
            <a:ext cx="821801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Class is abstract definition: methods represent actions on objects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70536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Class Block: method implementations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1196752"/>
            <a:ext cx="7837402" cy="5509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class Block():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__(self, name):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3    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self._name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name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4    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self._data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[]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5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6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7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header 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'begin {0}'.format(self.name())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8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data = '\n\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t'.join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(item) for item in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self.data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()])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9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footer = 'end {0}'.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format(self.name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10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return '{0}\n\t{1}\n{2}'.format(header, data, footer)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11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12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name(self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13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self._name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14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15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add_data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(self, data):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16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data.append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(data)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17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18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sort_data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19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data.sort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20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21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data(self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22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self._data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34001" y="4005064"/>
            <a:ext cx="3270447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block1.add_data(12.5)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print block1.name()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my_block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print block1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begin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my_block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3.14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-7.18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12.5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my_block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1685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Parsing an (almost) regular language: finite state automata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126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Task: convert data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1447031"/>
            <a:ext cx="3355406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0.369558068115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0.476180897605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0.783168943997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0.0172156882251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0.755582680088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block_3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3995936" y="2278027"/>
            <a:ext cx="4705084" cy="3416320"/>
            <a:chOff x="3995936" y="2278027"/>
            <a:chExt cx="4705084" cy="3416320"/>
          </a:xfrm>
        </p:grpSpPr>
        <p:sp>
          <p:nvSpPr>
            <p:cNvPr id="5" name="TextBox 4"/>
            <p:cNvSpPr txBox="1"/>
            <p:nvPr/>
          </p:nvSpPr>
          <p:spPr>
            <a:xfrm>
              <a:off x="4932040" y="2278027"/>
              <a:ext cx="3768980" cy="34163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block_1: "0.322617473156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block_1: "0.369558068115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block_1: "0.584389170786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block_1: "0.732467264353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block_2: "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0.0705959106085"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block_2: "0.526762713499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block_2: "0.65856743041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block_2: "0.823193820644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block_3: "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0.0172156882251"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block_3: "0.476180897605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block_3: "0.755582680088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block_3: "0.783168943997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3995936" y="3986187"/>
              <a:ext cx="792088" cy="0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3635896" y="1772816"/>
            <a:ext cx="1368152" cy="1584176"/>
            <a:chOff x="3635896" y="1772816"/>
            <a:chExt cx="1368152" cy="1584176"/>
          </a:xfrm>
        </p:grpSpPr>
        <p:sp>
          <p:nvSpPr>
            <p:cNvPr id="9" name="Right Brace 8"/>
            <p:cNvSpPr/>
            <p:nvPr/>
          </p:nvSpPr>
          <p:spPr>
            <a:xfrm>
              <a:off x="3635896" y="1772816"/>
              <a:ext cx="288032" cy="1008112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ight Brace 9"/>
            <p:cNvSpPr/>
            <p:nvPr/>
          </p:nvSpPr>
          <p:spPr>
            <a:xfrm flipH="1">
              <a:off x="4716016" y="2348880"/>
              <a:ext cx="288032" cy="1008112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Elbow Connector 16"/>
            <p:cNvCxnSpPr>
              <a:stCxn id="9" idx="1"/>
              <a:endCxn id="10" idx="1"/>
            </p:cNvCxnSpPr>
            <p:nvPr/>
          </p:nvCxnSpPr>
          <p:spPr>
            <a:xfrm rot="10800000" flipH="1" flipV="1">
              <a:off x="3923928" y="2276872"/>
              <a:ext cx="792088" cy="576064"/>
            </a:xfrm>
            <a:prstGeom prst="bentConnector5">
              <a:avLst>
                <a:gd name="adj1" fmla="val 38388"/>
                <a:gd name="adj2" fmla="val 99272"/>
                <a:gd name="adj3" fmla="val 73941"/>
              </a:avLst>
            </a:prstGeom>
            <a:ln w="381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>
            <a:off x="4139952" y="1700808"/>
            <a:ext cx="777777" cy="461665"/>
          </a:xfrm>
          <a:prstGeom prst="rect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</a:t>
            </a: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ort!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1340518" y="1455909"/>
            <a:ext cx="4671642" cy="1172125"/>
            <a:chOff x="1340518" y="1455909"/>
            <a:chExt cx="4671642" cy="1172125"/>
          </a:xfrm>
        </p:grpSpPr>
        <p:sp>
          <p:nvSpPr>
            <p:cNvPr id="22" name="Rounded Rectangle 21"/>
            <p:cNvSpPr/>
            <p:nvPr/>
          </p:nvSpPr>
          <p:spPr>
            <a:xfrm>
              <a:off x="1340518" y="1455909"/>
              <a:ext cx="1008112" cy="325785"/>
            </a:xfrm>
            <a:prstGeom prst="roundRect">
              <a:avLst/>
            </a:prstGeom>
            <a:solidFill>
              <a:schemeClr val="accent1">
                <a:alpha val="1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5004048" y="2302249"/>
              <a:ext cx="1008112" cy="325785"/>
            </a:xfrm>
            <a:prstGeom prst="roundRect">
              <a:avLst/>
            </a:prstGeom>
            <a:solidFill>
              <a:schemeClr val="accent1">
                <a:alpha val="1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Elbow Connector 24"/>
            <p:cNvCxnSpPr>
              <a:stCxn id="22" idx="0"/>
              <a:endCxn id="23" idx="0"/>
            </p:cNvCxnSpPr>
            <p:nvPr/>
          </p:nvCxnSpPr>
          <p:spPr>
            <a:xfrm rot="16200000" flipH="1">
              <a:off x="3253169" y="47314"/>
              <a:ext cx="846340" cy="3663530"/>
            </a:xfrm>
            <a:prstGeom prst="bentConnector3">
              <a:avLst>
                <a:gd name="adj1" fmla="val -27010"/>
              </a:avLst>
            </a:prstGeom>
            <a:ln w="381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05206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8229600" cy="1143000"/>
          </a:xfrm>
        </p:spPr>
        <p:txBody>
          <a:bodyPr/>
          <a:lstStyle/>
          <a:p>
            <a:r>
              <a:rPr lang="en-US" dirty="0" smtClean="0"/>
              <a:t>Model the data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72578" y="1447031"/>
            <a:ext cx="3355406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0.369558068115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0.476180897605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0.783168943997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0.0172156882251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0.755582680088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block_3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04048" y="2420888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file</a:t>
            </a:r>
            <a:r>
              <a:rPr lang="en-US" dirty="0" smtClean="0">
                <a:latin typeface="Lucida Sans Typewriter" pitchFamily="49" charset="0"/>
              </a:rPr>
              <a:t>  := </a:t>
            </a:r>
            <a:r>
              <a:rPr lang="en-US" i="1" dirty="0" smtClean="0">
                <a:latin typeface="Lucida Sans Typewriter" pitchFamily="49" charset="0"/>
              </a:rPr>
              <a:t>block</a:t>
            </a:r>
            <a:r>
              <a:rPr lang="en-US" dirty="0" smtClean="0">
                <a:latin typeface="Lucida Sans Typewriter" pitchFamily="49" charset="0"/>
              </a:rPr>
              <a:t>…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04048" y="2812866"/>
            <a:ext cx="28344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block</a:t>
            </a:r>
            <a:r>
              <a:rPr lang="en-US" dirty="0" smtClean="0">
                <a:latin typeface="Lucida Sans Typewriter" pitchFamily="49" charset="0"/>
              </a:rPr>
              <a:t> := </a:t>
            </a:r>
            <a:r>
              <a:rPr lang="en-US" u="sng" dirty="0" smtClean="0">
                <a:latin typeface="Lucida Sans Typewriter" pitchFamily="49" charset="0"/>
              </a:rPr>
              <a:t>begin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name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</a:t>
            </a:r>
            <a:r>
              <a:rPr lang="en-US" i="1" dirty="0" smtClean="0">
                <a:latin typeface="Lucida Sans Typewriter" pitchFamily="49" charset="0"/>
              </a:rPr>
              <a:t>data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…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</a:t>
            </a:r>
            <a:r>
              <a:rPr lang="en-US" u="sng" dirty="0" smtClean="0">
                <a:latin typeface="Lucida Sans Typewriter" pitchFamily="49" charset="0"/>
              </a:rPr>
              <a:t>end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name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04048" y="4035841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name</a:t>
            </a:r>
            <a:r>
              <a:rPr lang="en-US" dirty="0" smtClean="0">
                <a:latin typeface="Lucida Sans Typewriter" pitchFamily="49" charset="0"/>
              </a:rPr>
              <a:t>  := string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04048" y="4427820"/>
            <a:ext cx="1997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data  </a:t>
            </a:r>
            <a:r>
              <a:rPr lang="en-US" dirty="0" smtClean="0">
                <a:latin typeface="Lucida Sans Typewriter" pitchFamily="49" charset="0"/>
              </a:rPr>
              <a:t>:= real</a:t>
            </a:r>
            <a:endParaRPr lang="en-US" dirty="0">
              <a:latin typeface="Lucida Sans Typewriter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9855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322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 &amp;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string is an object (class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),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</a:t>
            </a:r>
            <a:r>
              <a:rPr lang="en-US" dirty="0" smtClean="0"/>
              <a:t> is a method on that object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1259632" y="3822139"/>
            <a:ext cx="68407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0}\t{1}\t{2:.4f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}'.format(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, temp)</a:t>
            </a:r>
            <a:endParaRPr lang="nl-BE" sz="2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1403648" y="2852936"/>
            <a:ext cx="3384378" cy="969205"/>
            <a:chOff x="1403648" y="2996952"/>
            <a:chExt cx="3384378" cy="969205"/>
          </a:xfrm>
        </p:grpSpPr>
        <p:grpSp>
          <p:nvGrpSpPr>
            <p:cNvPr id="5" name="Group 4"/>
            <p:cNvGrpSpPr/>
            <p:nvPr/>
          </p:nvGrpSpPr>
          <p:grpSpPr>
            <a:xfrm>
              <a:off x="1403648" y="3397062"/>
              <a:ext cx="3384378" cy="569095"/>
              <a:chOff x="3131840" y="2751895"/>
              <a:chExt cx="3384378" cy="569095"/>
            </a:xfrm>
          </p:grpSpPr>
          <p:sp>
            <p:nvSpPr>
              <p:cNvPr id="6" name="Left Brace 5"/>
              <p:cNvSpPr/>
              <p:nvPr/>
            </p:nvSpPr>
            <p:spPr>
              <a:xfrm rot="5400000" flipV="1">
                <a:off x="4783166" y="1587939"/>
                <a:ext cx="81725" cy="338437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7" name="Straight Arrow Connector 6"/>
              <p:cNvCxnSpPr>
                <a:stCxn id="10" idx="2"/>
                <a:endCxn id="6" idx="1"/>
              </p:cNvCxnSpPr>
              <p:nvPr/>
            </p:nvCxnSpPr>
            <p:spPr>
              <a:xfrm flipH="1">
                <a:off x="4824029" y="2751895"/>
                <a:ext cx="3248" cy="48737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9"/>
            <p:cNvSpPr txBox="1"/>
            <p:nvPr/>
          </p:nvSpPr>
          <p:spPr>
            <a:xfrm>
              <a:off x="2679739" y="2996952"/>
              <a:ext cx="83869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object</a:t>
              </a:r>
              <a:endParaRPr lang="nl-BE" sz="2000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056004" y="2852936"/>
            <a:ext cx="1054143" cy="933200"/>
            <a:chOff x="5056004" y="2996952"/>
            <a:chExt cx="1054143" cy="933200"/>
          </a:xfrm>
        </p:grpSpPr>
        <p:grpSp>
          <p:nvGrpSpPr>
            <p:cNvPr id="12" name="Group 11"/>
            <p:cNvGrpSpPr/>
            <p:nvPr/>
          </p:nvGrpSpPr>
          <p:grpSpPr>
            <a:xfrm>
              <a:off x="5056004" y="3397062"/>
              <a:ext cx="1054143" cy="533090"/>
              <a:chOff x="4407932" y="2751895"/>
              <a:chExt cx="1054143" cy="533090"/>
            </a:xfrm>
          </p:grpSpPr>
          <p:sp>
            <p:nvSpPr>
              <p:cNvPr id="13" name="Left Brace 12"/>
              <p:cNvSpPr/>
              <p:nvPr/>
            </p:nvSpPr>
            <p:spPr>
              <a:xfrm rot="5400000" flipV="1">
                <a:off x="4912144" y="2735054"/>
                <a:ext cx="45719" cy="1054143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4" name="Straight Arrow Connector 13"/>
              <p:cNvCxnSpPr>
                <a:stCxn id="15" idx="2"/>
                <a:endCxn id="13" idx="1"/>
              </p:cNvCxnSpPr>
              <p:nvPr/>
            </p:nvCxnSpPr>
            <p:spPr>
              <a:xfrm>
                <a:off x="4930887" y="2751895"/>
                <a:ext cx="4117" cy="48737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/>
            <p:cNvSpPr txBox="1"/>
            <p:nvPr/>
          </p:nvSpPr>
          <p:spPr>
            <a:xfrm>
              <a:off x="5075327" y="2996952"/>
              <a:ext cx="100726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method</a:t>
              </a:r>
              <a:endParaRPr lang="nl-BE" sz="20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203850" y="4653131"/>
            <a:ext cx="3816424" cy="1008117"/>
            <a:chOff x="3203850" y="4797147"/>
            <a:chExt cx="3816424" cy="1008117"/>
          </a:xfrm>
        </p:grpSpPr>
        <p:grpSp>
          <p:nvGrpSpPr>
            <p:cNvPr id="18" name="Group 17"/>
            <p:cNvGrpSpPr/>
            <p:nvPr/>
          </p:nvGrpSpPr>
          <p:grpSpPr>
            <a:xfrm flipV="1">
              <a:off x="3203850" y="4797147"/>
              <a:ext cx="3816424" cy="608007"/>
              <a:chOff x="2771802" y="2712988"/>
              <a:chExt cx="3816424" cy="608007"/>
            </a:xfrm>
          </p:grpSpPr>
          <p:sp>
            <p:nvSpPr>
              <p:cNvPr id="19" name="Left Brace 18"/>
              <p:cNvSpPr/>
              <p:nvPr/>
            </p:nvSpPr>
            <p:spPr>
              <a:xfrm rot="5400000" flipV="1">
                <a:off x="4639150" y="1371919"/>
                <a:ext cx="81728" cy="3816424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0" name="Straight Arrow Connector 19"/>
              <p:cNvCxnSpPr>
                <a:stCxn id="23" idx="0"/>
                <a:endCxn id="19" idx="1"/>
              </p:cNvCxnSpPr>
              <p:nvPr/>
            </p:nvCxnSpPr>
            <p:spPr>
              <a:xfrm flipH="1">
                <a:off x="4680014" y="2712988"/>
                <a:ext cx="117814" cy="52627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TextBox 22"/>
            <p:cNvSpPr txBox="1"/>
            <p:nvPr/>
          </p:nvSpPr>
          <p:spPr>
            <a:xfrm>
              <a:off x="4099117" y="5405154"/>
              <a:ext cx="226151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method parameters</a:t>
              </a:r>
              <a:endParaRPr lang="nl-BE" sz="20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763688" y="5949280"/>
            <a:ext cx="517423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methods on strings produce new strings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3641700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Annotated data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11560" y="1447031"/>
            <a:ext cx="7416824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This data was produced using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SomeSoftware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™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begin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0.369558068115   # this value is suspicious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0.732467264353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block_1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There can be anything between blocks,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all kind of useful information or inane chatter.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0.0705959106085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this is a comment about all values below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683568" y="1484784"/>
            <a:ext cx="6984776" cy="3582470"/>
            <a:chOff x="683568" y="1484784"/>
            <a:chExt cx="6984776" cy="3582470"/>
          </a:xfrm>
        </p:grpSpPr>
        <p:sp>
          <p:nvSpPr>
            <p:cNvPr id="4" name="Rectangle 3"/>
            <p:cNvSpPr/>
            <p:nvPr/>
          </p:nvSpPr>
          <p:spPr>
            <a:xfrm>
              <a:off x="683568" y="3717032"/>
              <a:ext cx="6696744" cy="504056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683568" y="2852936"/>
              <a:ext cx="669674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683568" y="1484784"/>
              <a:ext cx="669674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83568" y="4779222"/>
              <a:ext cx="669674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031940" y="2276872"/>
              <a:ext cx="363640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6516216" y="899428"/>
            <a:ext cx="2472348" cy="441340"/>
            <a:chOff x="6516216" y="899428"/>
            <a:chExt cx="2472348" cy="441340"/>
          </a:xfrm>
        </p:grpSpPr>
        <p:sp>
          <p:nvSpPr>
            <p:cNvPr id="10" name="TextBox 9"/>
            <p:cNvSpPr txBox="1"/>
            <p:nvPr/>
          </p:nvSpPr>
          <p:spPr>
            <a:xfrm>
              <a:off x="6804248" y="899428"/>
              <a:ext cx="218431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text before first block</a:t>
              </a:r>
              <a:endParaRPr lang="en-US" dirty="0"/>
            </a:p>
          </p:txBody>
        </p:sp>
        <p:cxnSp>
          <p:nvCxnSpPr>
            <p:cNvPr id="15" name="Straight Arrow Connector 14"/>
            <p:cNvCxnSpPr>
              <a:stCxn id="10" idx="1"/>
            </p:cNvCxnSpPr>
            <p:nvPr/>
          </p:nvCxnSpPr>
          <p:spPr>
            <a:xfrm flipH="1">
              <a:off x="6516216" y="1084094"/>
              <a:ext cx="288032" cy="256674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6925088" y="1844824"/>
            <a:ext cx="2063476" cy="369332"/>
            <a:chOff x="6925088" y="1916832"/>
            <a:chExt cx="2063476" cy="369332"/>
          </a:xfrm>
        </p:grpSpPr>
        <p:sp>
          <p:nvSpPr>
            <p:cNvPr id="9" name="TextBox 8"/>
            <p:cNvSpPr txBox="1"/>
            <p:nvPr/>
          </p:nvSpPr>
          <p:spPr>
            <a:xfrm>
              <a:off x="7240200" y="1916832"/>
              <a:ext cx="174836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inline comments</a:t>
              </a:r>
              <a:endParaRPr lang="en-US" dirty="0"/>
            </a:p>
          </p:txBody>
        </p:sp>
        <p:cxnSp>
          <p:nvCxnSpPr>
            <p:cNvPr id="16" name="Straight Arrow Connector 15"/>
            <p:cNvCxnSpPr>
              <a:stCxn id="9" idx="1"/>
            </p:cNvCxnSpPr>
            <p:nvPr/>
          </p:nvCxnSpPr>
          <p:spPr>
            <a:xfrm flipH="1">
              <a:off x="6925088" y="2101498"/>
              <a:ext cx="315112" cy="184666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7442159" y="3203684"/>
            <a:ext cx="1546405" cy="369332"/>
            <a:chOff x="7442159" y="3203684"/>
            <a:chExt cx="1546405" cy="369332"/>
          </a:xfrm>
        </p:grpSpPr>
        <p:sp>
          <p:nvSpPr>
            <p:cNvPr id="11" name="TextBox 10"/>
            <p:cNvSpPr txBox="1"/>
            <p:nvPr/>
          </p:nvSpPr>
          <p:spPr>
            <a:xfrm>
              <a:off x="7806830" y="3203684"/>
              <a:ext cx="118173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blank lines</a:t>
              </a:r>
              <a:endParaRPr lang="en-US" dirty="0"/>
            </a:p>
          </p:txBody>
        </p:sp>
        <p:cxnSp>
          <p:nvCxnSpPr>
            <p:cNvPr id="19" name="Straight Arrow Connector 18"/>
            <p:cNvCxnSpPr>
              <a:stCxn id="11" idx="1"/>
            </p:cNvCxnSpPr>
            <p:nvPr/>
          </p:nvCxnSpPr>
          <p:spPr>
            <a:xfrm flipH="1" flipV="1">
              <a:off x="7442159" y="3203684"/>
              <a:ext cx="364671" cy="184666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7082644" y="4222829"/>
            <a:ext cx="1905920" cy="646331"/>
            <a:chOff x="7082644" y="4222829"/>
            <a:chExt cx="1905920" cy="646331"/>
          </a:xfrm>
        </p:grpSpPr>
        <p:sp>
          <p:nvSpPr>
            <p:cNvPr id="12" name="TextBox 11"/>
            <p:cNvSpPr txBox="1"/>
            <p:nvPr/>
          </p:nvSpPr>
          <p:spPr>
            <a:xfrm>
              <a:off x="7558877" y="4222829"/>
              <a:ext cx="1429687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text between</a:t>
              </a:r>
              <a:br>
                <a:rPr lang="en-US" dirty="0" smtClean="0"/>
              </a:br>
              <a:r>
                <a:rPr lang="en-US" dirty="0" smtClean="0"/>
                <a:t>blocks</a:t>
              </a:r>
              <a:endParaRPr lang="en-US" dirty="0"/>
            </a:p>
          </p:txBody>
        </p:sp>
        <p:cxnSp>
          <p:nvCxnSpPr>
            <p:cNvPr id="22" name="Straight Arrow Connector 21"/>
            <p:cNvCxnSpPr>
              <a:stCxn id="12" idx="1"/>
            </p:cNvCxnSpPr>
            <p:nvPr/>
          </p:nvCxnSpPr>
          <p:spPr>
            <a:xfrm flipH="1" flipV="1">
              <a:off x="7082644" y="4366845"/>
              <a:ext cx="476233" cy="17915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6925088" y="5157192"/>
            <a:ext cx="2063476" cy="504056"/>
            <a:chOff x="6925088" y="5157192"/>
            <a:chExt cx="2063476" cy="504056"/>
          </a:xfrm>
        </p:grpSpPr>
        <p:sp>
          <p:nvSpPr>
            <p:cNvPr id="13" name="TextBox 12"/>
            <p:cNvSpPr txBox="1"/>
            <p:nvPr/>
          </p:nvSpPr>
          <p:spPr>
            <a:xfrm>
              <a:off x="7362028" y="5291916"/>
              <a:ext cx="162653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line comments</a:t>
              </a:r>
              <a:endParaRPr lang="en-US" dirty="0"/>
            </a:p>
          </p:txBody>
        </p:sp>
        <p:cxnSp>
          <p:nvCxnSpPr>
            <p:cNvPr id="25" name="Straight Arrow Connector 24"/>
            <p:cNvCxnSpPr>
              <a:stCxn id="13" idx="1"/>
            </p:cNvCxnSpPr>
            <p:nvPr/>
          </p:nvCxnSpPr>
          <p:spPr>
            <a:xfrm flipH="1" flipV="1">
              <a:off x="6925088" y="5157192"/>
              <a:ext cx="436940" cy="31939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98793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Improved model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0059" y="1196752"/>
            <a:ext cx="4507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file</a:t>
            </a:r>
            <a:r>
              <a:rPr lang="en-US" dirty="0" smtClean="0">
                <a:latin typeface="Lucida Sans Typewriter" pitchFamily="49" charset="0"/>
              </a:rPr>
              <a:t>    := </a:t>
            </a:r>
            <a:r>
              <a:rPr lang="en-US" i="1" dirty="0" smtClean="0">
                <a:latin typeface="Lucida Sans Typewriter" pitchFamily="49" charset="0"/>
              </a:rPr>
              <a:t>junk</a:t>
            </a:r>
            <a:r>
              <a:rPr lang="en-US" dirty="0" smtClean="0">
                <a:latin typeface="Lucida Sans Typewriter" pitchFamily="49" charset="0"/>
              </a:rPr>
              <a:t>*</a:t>
            </a:r>
            <a:r>
              <a:rPr lang="en-US" i="1" dirty="0" smtClean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(</a:t>
            </a:r>
            <a:r>
              <a:rPr lang="en-US" i="1" dirty="0" smtClean="0">
                <a:latin typeface="Lucida Sans Typewriter" pitchFamily="49" charset="0"/>
              </a:rPr>
              <a:t>block junk</a:t>
            </a:r>
            <a:r>
              <a:rPr lang="en-US" dirty="0" smtClean="0">
                <a:latin typeface="Lucida Sans Typewriter" pitchFamily="49" charset="0"/>
              </a:rPr>
              <a:t>*)+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0059" y="1580368"/>
            <a:ext cx="520527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block</a:t>
            </a:r>
            <a:r>
              <a:rPr lang="en-US" dirty="0" smtClean="0">
                <a:latin typeface="Lucida Sans Typewriter" pitchFamily="49" charset="0"/>
              </a:rPr>
              <a:t>   := </a:t>
            </a:r>
            <a:r>
              <a:rPr lang="en-US" u="sng" dirty="0" smtClean="0">
                <a:latin typeface="Lucida Sans Typewriter" pitchFamily="49" charset="0"/>
              </a:rPr>
              <a:t>begin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name comment</a:t>
            </a:r>
            <a:r>
              <a:rPr lang="en-US" dirty="0" smtClean="0">
                <a:latin typeface="Lucida Sans Typewriter" pitchFamily="49" charset="0"/>
              </a:rPr>
              <a:t>?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  (</a:t>
            </a:r>
            <a:r>
              <a:rPr lang="en-US" i="1" dirty="0" smtClean="0">
                <a:latin typeface="Lucida Sans Typewriter" pitchFamily="49" charset="0"/>
              </a:rPr>
              <a:t>comment</a:t>
            </a:r>
            <a:r>
              <a:rPr lang="en-US" dirty="0" smtClean="0">
                <a:latin typeface="Lucida Sans Typewriter" pitchFamily="49" charset="0"/>
              </a:rPr>
              <a:t> | empty line)*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  </a:t>
            </a:r>
            <a:r>
              <a:rPr lang="en-US" i="1" dirty="0" smtClean="0">
                <a:latin typeface="Lucida Sans Typewriter" pitchFamily="49" charset="0"/>
              </a:rPr>
              <a:t>data comment</a:t>
            </a:r>
            <a:r>
              <a:rPr lang="en-US" dirty="0" smtClean="0">
                <a:latin typeface="Lucida Sans Typewriter" pitchFamily="49" charset="0"/>
              </a:rPr>
              <a:t>?</a:t>
            </a:r>
          </a:p>
          <a:p>
            <a:r>
              <a:rPr lang="en-US" dirty="0" smtClean="0">
                <a:latin typeface="Lucida Sans Typewriter" pitchFamily="49" charset="0"/>
              </a:rPr>
              <a:t>             </a:t>
            </a:r>
            <a:r>
              <a:rPr lang="en-US" dirty="0">
                <a:latin typeface="Lucida Sans Typewriter" pitchFamily="49" charset="0"/>
              </a:rPr>
              <a:t>(</a:t>
            </a:r>
            <a:r>
              <a:rPr lang="en-US" i="1" dirty="0">
                <a:latin typeface="Lucida Sans Typewriter" pitchFamily="49" charset="0"/>
              </a:rPr>
              <a:t>comment</a:t>
            </a:r>
            <a:r>
              <a:rPr lang="en-US" dirty="0">
                <a:latin typeface="Lucida Sans Typewriter" pitchFamily="49" charset="0"/>
              </a:rPr>
              <a:t> | empty line)*</a:t>
            </a:r>
            <a:endParaRPr lang="en-US" dirty="0" smtClean="0">
              <a:latin typeface="Lucida Sans Typewriter" pitchFamily="49" charset="0"/>
            </a:endParaRP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  …</a:t>
            </a:r>
          </a:p>
          <a:p>
            <a:r>
              <a:rPr lang="en-US" dirty="0" smtClean="0">
                <a:latin typeface="Lucida Sans Typewriter" pitchFamily="49" charset="0"/>
              </a:rPr>
              <a:t>           </a:t>
            </a:r>
            <a:r>
              <a:rPr lang="en-US" u="sng" dirty="0" smtClean="0">
                <a:latin typeface="Lucida Sans Typewriter" pitchFamily="49" charset="0"/>
              </a:rPr>
              <a:t>end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name comment?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0059" y="3348978"/>
            <a:ext cx="2555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name</a:t>
            </a:r>
            <a:r>
              <a:rPr lang="en-US" dirty="0" smtClean="0">
                <a:latin typeface="Lucida Sans Typewriter" pitchFamily="49" charset="0"/>
              </a:rPr>
              <a:t>    := string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0059" y="3732594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data    </a:t>
            </a:r>
            <a:r>
              <a:rPr lang="en-US" dirty="0" smtClean="0">
                <a:latin typeface="Lucida Sans Typewriter" pitchFamily="49" charset="0"/>
              </a:rPr>
              <a:t>:= real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06269" y="1484784"/>
            <a:ext cx="253665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Notation</a:t>
            </a:r>
            <a:r>
              <a:rPr lang="en-US" sz="2000" dirty="0" smtClean="0"/>
              <a:t>:</a:t>
            </a:r>
            <a:br>
              <a:rPr lang="en-US" sz="2000" dirty="0" smtClean="0"/>
            </a:br>
            <a:r>
              <a:rPr lang="en-US" sz="2000" dirty="0" smtClean="0"/>
              <a:t>    </a:t>
            </a:r>
            <a:r>
              <a:rPr lang="en-US" sz="2000" dirty="0" smtClean="0">
                <a:latin typeface="Lucida Sans Typewriter" pitchFamily="49" charset="0"/>
              </a:rPr>
              <a:t>?</a:t>
            </a:r>
            <a:r>
              <a:rPr lang="en-US" sz="2000" dirty="0" smtClean="0"/>
              <a:t>: zero or one</a:t>
            </a:r>
            <a:br>
              <a:rPr lang="en-US" sz="2000" dirty="0" smtClean="0"/>
            </a:br>
            <a:r>
              <a:rPr lang="en-US" sz="2000" dirty="0" smtClean="0"/>
              <a:t>    </a:t>
            </a:r>
            <a:r>
              <a:rPr lang="en-US" sz="2000" dirty="0" smtClean="0">
                <a:latin typeface="Lucida Sans Typewriter" pitchFamily="49" charset="0"/>
              </a:rPr>
              <a:t>*</a:t>
            </a:r>
            <a:r>
              <a:rPr lang="en-US" sz="2000" dirty="0" smtClean="0"/>
              <a:t>: zero or more</a:t>
            </a:r>
            <a:br>
              <a:rPr lang="en-US" sz="2000" dirty="0" smtClean="0"/>
            </a:br>
            <a:r>
              <a:rPr lang="en-US" sz="2000" dirty="0" smtClean="0"/>
              <a:t>    </a:t>
            </a:r>
            <a:r>
              <a:rPr lang="en-US" sz="2000" dirty="0" smtClean="0">
                <a:latin typeface="Lucida Sans Typewriter" pitchFamily="49" charset="0"/>
              </a:rPr>
              <a:t>+</a:t>
            </a:r>
            <a:r>
              <a:rPr lang="en-US" sz="2000" dirty="0" smtClean="0"/>
              <a:t>: one or more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</a:t>
            </a:r>
            <a:r>
              <a:rPr lang="en-US" sz="2000" dirty="0" smtClean="0">
                <a:latin typeface="Lucida Sans Typewriter" pitchFamily="49" charset="0"/>
              </a:rPr>
              <a:t>|</a:t>
            </a:r>
            <a:r>
              <a:rPr lang="en-US" sz="2000" dirty="0" smtClean="0"/>
              <a:t>: either, or (choice)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280059" y="4116210"/>
            <a:ext cx="2834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Lucida Sans Typewriter" pitchFamily="49" charset="0"/>
              </a:rPr>
              <a:t>c</a:t>
            </a:r>
            <a:r>
              <a:rPr lang="en-US" i="1" dirty="0" smtClean="0">
                <a:latin typeface="Lucida Sans Typewriter" pitchFamily="49" charset="0"/>
              </a:rPr>
              <a:t>omment </a:t>
            </a:r>
            <a:r>
              <a:rPr lang="en-US" dirty="0" smtClean="0">
                <a:latin typeface="Lucida Sans Typewriter" pitchFamily="49" charset="0"/>
              </a:rPr>
              <a:t>:= </a:t>
            </a:r>
            <a:r>
              <a:rPr lang="en-US" u="sng" dirty="0" smtClean="0">
                <a:latin typeface="Lucida Sans Typewriter" pitchFamily="49" charset="0"/>
              </a:rPr>
              <a:t>#</a:t>
            </a:r>
            <a:r>
              <a:rPr lang="en-US" dirty="0" smtClean="0">
                <a:latin typeface="Lucida Sans Typewriter" pitchFamily="49" charset="0"/>
              </a:rPr>
              <a:t> string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0059" y="4499828"/>
            <a:ext cx="33922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junk    </a:t>
            </a:r>
            <a:r>
              <a:rPr lang="en-US" dirty="0" smtClean="0">
                <a:latin typeface="Lucida Sans Typewriter" pitchFamily="49" charset="0"/>
              </a:rPr>
              <a:t>:= string |</a:t>
            </a:r>
            <a:br>
              <a:rPr lang="en-US" dirty="0" smtClean="0">
                <a:latin typeface="Lucida Sans Typewriter" pitchFamily="49" charset="0"/>
              </a:rPr>
            </a:br>
            <a:r>
              <a:rPr lang="en-US" dirty="0" smtClean="0">
                <a:latin typeface="Lucida Sans Typewriter" pitchFamily="49" charset="0"/>
              </a:rPr>
              <a:t>             empty line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95936" y="3325048"/>
            <a:ext cx="4968552" cy="34163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This data was produced using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SomeSoftware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™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begin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block_1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0.369558068115   # this value is suspicious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0.732467264353</a:t>
            </a:r>
          </a:p>
          <a:p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block_1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There can be anything between blocks,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all kind of useful information or inane chatter.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0.0705959106085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 this is a comment about all values below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4062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8" grpId="0"/>
      <p:bldP spid="9" grpId="0"/>
    </p:bldLst>
  </p:timing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Computable model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0059" y="1340768"/>
            <a:ext cx="35141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file</a:t>
            </a:r>
            <a:r>
              <a:rPr lang="en-US" sz="1400" dirty="0" smtClean="0">
                <a:latin typeface="Lucida Sans Typewriter" pitchFamily="49" charset="0"/>
              </a:rPr>
              <a:t>    := </a:t>
            </a:r>
            <a:r>
              <a:rPr lang="en-US" sz="1400" i="1" dirty="0" smtClean="0">
                <a:latin typeface="Lucida Sans Typewriter" pitchFamily="49" charset="0"/>
              </a:rPr>
              <a:t>junk</a:t>
            </a:r>
            <a:r>
              <a:rPr lang="en-US" sz="1400" dirty="0" smtClean="0">
                <a:latin typeface="Lucida Sans Typewriter" pitchFamily="49" charset="0"/>
              </a:rPr>
              <a:t>*</a:t>
            </a:r>
            <a:r>
              <a:rPr lang="en-US" sz="1400" i="1" dirty="0" smtClean="0">
                <a:latin typeface="Lucida Sans Typewriter" pitchFamily="49" charset="0"/>
              </a:rPr>
              <a:t> </a:t>
            </a:r>
            <a:r>
              <a:rPr lang="en-US" sz="1400" dirty="0" smtClean="0">
                <a:latin typeface="Lucida Sans Typewriter" pitchFamily="49" charset="0"/>
              </a:rPr>
              <a:t>(</a:t>
            </a:r>
            <a:r>
              <a:rPr lang="en-US" sz="1400" i="1" dirty="0" smtClean="0">
                <a:latin typeface="Lucida Sans Typewriter" pitchFamily="49" charset="0"/>
              </a:rPr>
              <a:t>block junk</a:t>
            </a:r>
            <a:r>
              <a:rPr lang="en-US" sz="1400" dirty="0" smtClean="0">
                <a:latin typeface="Lucida Sans Typewriter" pitchFamily="49" charset="0"/>
              </a:rPr>
              <a:t>*)+</a:t>
            </a:r>
            <a:endParaRPr lang="en-US" sz="1400" dirty="0">
              <a:latin typeface="Lucida Sans Typewriter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0059" y="1724384"/>
            <a:ext cx="405110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block</a:t>
            </a:r>
            <a:r>
              <a:rPr lang="en-US" sz="1400" dirty="0" smtClean="0">
                <a:latin typeface="Lucida Sans Typewriter" pitchFamily="49" charset="0"/>
              </a:rPr>
              <a:t>   := </a:t>
            </a:r>
            <a:r>
              <a:rPr lang="en-US" sz="1400" u="sng" dirty="0" smtClean="0">
                <a:latin typeface="Lucida Sans Typewriter" pitchFamily="49" charset="0"/>
              </a:rPr>
              <a:t>begin</a:t>
            </a:r>
            <a:r>
              <a:rPr lang="en-US" sz="1400" dirty="0" smtClean="0">
                <a:latin typeface="Lucida Sans Typewriter" pitchFamily="49" charset="0"/>
              </a:rPr>
              <a:t> </a:t>
            </a:r>
            <a:r>
              <a:rPr lang="en-US" sz="1400" i="1" dirty="0" smtClean="0">
                <a:latin typeface="Lucida Sans Typewriter" pitchFamily="49" charset="0"/>
              </a:rPr>
              <a:t>name comment</a:t>
            </a:r>
            <a:r>
              <a:rPr lang="en-US" sz="1400" dirty="0" smtClean="0">
                <a:latin typeface="Lucida Sans Typewriter" pitchFamily="49" charset="0"/>
              </a:rPr>
              <a:t>?</a:t>
            </a:r>
          </a:p>
          <a:p>
            <a:r>
              <a:rPr lang="en-US" sz="1400" dirty="0">
                <a:latin typeface="Lucida Sans Typewriter" pitchFamily="49" charset="0"/>
              </a:rPr>
              <a:t> </a:t>
            </a:r>
            <a:r>
              <a:rPr lang="en-US" sz="1400" dirty="0" smtClean="0">
                <a:latin typeface="Lucida Sans Typewriter" pitchFamily="49" charset="0"/>
              </a:rPr>
              <a:t>            (</a:t>
            </a:r>
            <a:r>
              <a:rPr lang="en-US" sz="1400" i="1" dirty="0" smtClean="0">
                <a:latin typeface="Lucida Sans Typewriter" pitchFamily="49" charset="0"/>
              </a:rPr>
              <a:t>comment</a:t>
            </a:r>
            <a:r>
              <a:rPr lang="en-US" sz="1400" dirty="0" smtClean="0">
                <a:latin typeface="Lucida Sans Typewriter" pitchFamily="49" charset="0"/>
              </a:rPr>
              <a:t> | empty line)*</a:t>
            </a:r>
          </a:p>
          <a:p>
            <a:r>
              <a:rPr lang="en-US" sz="1400" dirty="0">
                <a:latin typeface="Lucida Sans Typewriter" pitchFamily="49" charset="0"/>
              </a:rPr>
              <a:t> </a:t>
            </a:r>
            <a:r>
              <a:rPr lang="en-US" sz="1400" dirty="0" smtClean="0">
                <a:latin typeface="Lucida Sans Typewriter" pitchFamily="49" charset="0"/>
              </a:rPr>
              <a:t>            </a:t>
            </a:r>
            <a:r>
              <a:rPr lang="en-US" sz="1400" i="1" dirty="0" smtClean="0">
                <a:latin typeface="Lucida Sans Typewriter" pitchFamily="49" charset="0"/>
              </a:rPr>
              <a:t>data comment</a:t>
            </a:r>
            <a:r>
              <a:rPr lang="en-US" sz="1400" dirty="0" smtClean="0">
                <a:latin typeface="Lucida Sans Typewriter" pitchFamily="49" charset="0"/>
              </a:rPr>
              <a:t>?</a:t>
            </a:r>
          </a:p>
          <a:p>
            <a:r>
              <a:rPr lang="en-US" sz="1400" dirty="0" smtClean="0">
                <a:latin typeface="Lucida Sans Typewriter" pitchFamily="49" charset="0"/>
              </a:rPr>
              <a:t>             </a:t>
            </a:r>
            <a:r>
              <a:rPr lang="en-US" sz="1400" dirty="0">
                <a:latin typeface="Lucida Sans Typewriter" pitchFamily="49" charset="0"/>
              </a:rPr>
              <a:t>(</a:t>
            </a:r>
            <a:r>
              <a:rPr lang="en-US" sz="1400" i="1" dirty="0">
                <a:latin typeface="Lucida Sans Typewriter" pitchFamily="49" charset="0"/>
              </a:rPr>
              <a:t>comment</a:t>
            </a:r>
            <a:r>
              <a:rPr lang="en-US" sz="1400" dirty="0">
                <a:latin typeface="Lucida Sans Typewriter" pitchFamily="49" charset="0"/>
              </a:rPr>
              <a:t> | empty line)*</a:t>
            </a:r>
            <a:endParaRPr lang="en-US" sz="1400" dirty="0" smtClean="0">
              <a:latin typeface="Lucida Sans Typewriter" pitchFamily="49" charset="0"/>
            </a:endParaRPr>
          </a:p>
          <a:p>
            <a:r>
              <a:rPr lang="en-US" sz="1400" dirty="0">
                <a:latin typeface="Lucida Sans Typewriter" pitchFamily="49" charset="0"/>
              </a:rPr>
              <a:t> </a:t>
            </a:r>
            <a:r>
              <a:rPr lang="en-US" sz="1400" dirty="0" smtClean="0">
                <a:latin typeface="Lucida Sans Typewriter" pitchFamily="49" charset="0"/>
              </a:rPr>
              <a:t>            …</a:t>
            </a:r>
          </a:p>
          <a:p>
            <a:r>
              <a:rPr lang="en-US" sz="1400" dirty="0" smtClean="0">
                <a:latin typeface="Lucida Sans Typewriter" pitchFamily="49" charset="0"/>
              </a:rPr>
              <a:t>           </a:t>
            </a:r>
            <a:r>
              <a:rPr lang="en-US" sz="1400" u="sng" dirty="0" smtClean="0">
                <a:latin typeface="Lucida Sans Typewriter" pitchFamily="49" charset="0"/>
              </a:rPr>
              <a:t>end</a:t>
            </a:r>
            <a:r>
              <a:rPr lang="en-US" sz="1400" dirty="0" smtClean="0">
                <a:latin typeface="Lucida Sans Typewriter" pitchFamily="49" charset="0"/>
              </a:rPr>
              <a:t> </a:t>
            </a:r>
            <a:r>
              <a:rPr lang="en-US" sz="1400" i="1" dirty="0" smtClean="0">
                <a:latin typeface="Lucida Sans Typewriter" pitchFamily="49" charset="0"/>
              </a:rPr>
              <a:t>name comment?</a:t>
            </a:r>
            <a:endParaRPr lang="en-US" sz="1400" i="1" dirty="0">
              <a:latin typeface="Lucida Sans Typewriter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0059" y="3492994"/>
            <a:ext cx="20104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name</a:t>
            </a:r>
            <a:r>
              <a:rPr lang="en-US" sz="1400" dirty="0" smtClean="0">
                <a:latin typeface="Lucida Sans Typewriter" pitchFamily="49" charset="0"/>
              </a:rPr>
              <a:t>    := string</a:t>
            </a:r>
            <a:endParaRPr lang="en-US" sz="1400" dirty="0">
              <a:latin typeface="Lucida Sans Typewriter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0059" y="3876610"/>
            <a:ext cx="17956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data    </a:t>
            </a:r>
            <a:r>
              <a:rPr lang="en-US" sz="1400" dirty="0" smtClean="0">
                <a:latin typeface="Lucida Sans Typewriter" pitchFamily="49" charset="0"/>
              </a:rPr>
              <a:t>:= real</a:t>
            </a:r>
            <a:endParaRPr lang="en-US" sz="1400" dirty="0">
              <a:latin typeface="Lucida Sans Typewriter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0059" y="4260226"/>
            <a:ext cx="22252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Lucida Sans Typewriter" pitchFamily="49" charset="0"/>
              </a:rPr>
              <a:t>c</a:t>
            </a:r>
            <a:r>
              <a:rPr lang="en-US" sz="1400" i="1" dirty="0" smtClean="0">
                <a:latin typeface="Lucida Sans Typewriter" pitchFamily="49" charset="0"/>
              </a:rPr>
              <a:t>omment </a:t>
            </a:r>
            <a:r>
              <a:rPr lang="en-US" sz="1400" dirty="0" smtClean="0">
                <a:latin typeface="Lucida Sans Typewriter" pitchFamily="49" charset="0"/>
              </a:rPr>
              <a:t>:= </a:t>
            </a:r>
            <a:r>
              <a:rPr lang="en-US" sz="1400" u="sng" dirty="0" smtClean="0">
                <a:latin typeface="Lucida Sans Typewriter" pitchFamily="49" charset="0"/>
              </a:rPr>
              <a:t>#</a:t>
            </a:r>
            <a:r>
              <a:rPr lang="en-US" sz="1400" dirty="0" smtClean="0">
                <a:latin typeface="Lucida Sans Typewriter" pitchFamily="49" charset="0"/>
              </a:rPr>
              <a:t> string</a:t>
            </a:r>
            <a:endParaRPr lang="en-US" sz="1400" dirty="0">
              <a:latin typeface="Lucida Sans Typewriter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0059" y="4643844"/>
            <a:ext cx="26548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junk    </a:t>
            </a:r>
            <a:r>
              <a:rPr lang="en-US" sz="1400" dirty="0" smtClean="0">
                <a:latin typeface="Lucida Sans Typewriter" pitchFamily="49" charset="0"/>
              </a:rPr>
              <a:t>:= string |</a:t>
            </a:r>
            <a:br>
              <a:rPr lang="en-US" sz="1400" dirty="0" smtClean="0">
                <a:latin typeface="Lucida Sans Typewriter" pitchFamily="49" charset="0"/>
              </a:rPr>
            </a:br>
            <a:r>
              <a:rPr lang="en-US" sz="1400" dirty="0" smtClean="0">
                <a:latin typeface="Lucida Sans Typewriter" pitchFamily="49" charset="0"/>
              </a:rPr>
              <a:t>             empty line</a:t>
            </a:r>
            <a:endParaRPr lang="en-US" sz="1400" dirty="0">
              <a:latin typeface="Lucida Sans Typewriter" pitchFamily="49" charset="0"/>
            </a:endParaRPr>
          </a:p>
        </p:txBody>
      </p:sp>
      <p:grpSp>
        <p:nvGrpSpPr>
          <p:cNvPr id="64" name="Group 63"/>
          <p:cNvGrpSpPr/>
          <p:nvPr/>
        </p:nvGrpSpPr>
        <p:grpSpPr>
          <a:xfrm>
            <a:off x="3491880" y="3454434"/>
            <a:ext cx="1788382" cy="383616"/>
            <a:chOff x="4067944" y="3454434"/>
            <a:chExt cx="1788382" cy="383616"/>
          </a:xfrm>
        </p:grpSpPr>
        <p:grpSp>
          <p:nvGrpSpPr>
            <p:cNvPr id="13" name="Group 12"/>
            <p:cNvGrpSpPr/>
            <p:nvPr/>
          </p:nvGrpSpPr>
          <p:grpSpPr>
            <a:xfrm>
              <a:off x="4572000" y="3454434"/>
              <a:ext cx="1284326" cy="383616"/>
              <a:chOff x="4499992" y="4030498"/>
              <a:chExt cx="1284326" cy="383616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4572000" y="4030498"/>
                <a:ext cx="1152128" cy="383616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499992" y="4031959"/>
                <a:ext cx="12843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not in block</a:t>
                </a:r>
                <a:endParaRPr lang="en-US" dirty="0"/>
              </a:p>
            </p:txBody>
          </p:sp>
        </p:grpSp>
        <p:cxnSp>
          <p:nvCxnSpPr>
            <p:cNvPr id="21" name="Straight Arrow Connector 20"/>
            <p:cNvCxnSpPr>
              <a:endCxn id="12" idx="1"/>
            </p:cNvCxnSpPr>
            <p:nvPr/>
          </p:nvCxnSpPr>
          <p:spPr>
            <a:xfrm flipV="1">
              <a:off x="4067944" y="3640561"/>
              <a:ext cx="504056" cy="568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/>
          <p:cNvGrpSpPr/>
          <p:nvPr/>
        </p:nvGrpSpPr>
        <p:grpSpPr>
          <a:xfrm>
            <a:off x="4572000" y="2699628"/>
            <a:ext cx="2748122" cy="1125599"/>
            <a:chOff x="5148064" y="2699628"/>
            <a:chExt cx="2748122" cy="1125599"/>
          </a:xfrm>
        </p:grpSpPr>
        <p:grpSp>
          <p:nvGrpSpPr>
            <p:cNvPr id="14" name="Group 13"/>
            <p:cNvGrpSpPr/>
            <p:nvPr/>
          </p:nvGrpSpPr>
          <p:grpSpPr>
            <a:xfrm>
              <a:off x="6744058" y="3441611"/>
              <a:ext cx="1152128" cy="383616"/>
              <a:chOff x="4572000" y="4030498"/>
              <a:chExt cx="1152128" cy="383616"/>
            </a:xfrm>
          </p:grpSpPr>
          <p:sp>
            <p:nvSpPr>
              <p:cNvPr id="15" name="Rounded Rectangle 14"/>
              <p:cNvSpPr/>
              <p:nvPr/>
            </p:nvSpPr>
            <p:spPr>
              <a:xfrm>
                <a:off x="4572000" y="4030498"/>
                <a:ext cx="1152128" cy="383616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4704198" y="4031959"/>
                <a:ext cx="9108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/>
                  <a:t>in block</a:t>
                </a:r>
                <a:endParaRPr lang="en-US" dirty="0"/>
              </a:p>
            </p:txBody>
          </p:sp>
        </p:grpSp>
        <p:cxnSp>
          <p:nvCxnSpPr>
            <p:cNvPr id="24" name="Curved Connector 23"/>
            <p:cNvCxnSpPr>
              <a:stCxn id="9" idx="0"/>
              <a:endCxn id="16" idx="0"/>
            </p:cNvCxnSpPr>
            <p:nvPr/>
          </p:nvCxnSpPr>
          <p:spPr>
            <a:xfrm rot="5400000" flipH="1" flipV="1">
              <a:off x="6234186" y="2356950"/>
              <a:ext cx="11362" cy="2183606"/>
            </a:xfrm>
            <a:prstGeom prst="curvedConnector3">
              <a:avLst>
                <a:gd name="adj1" fmla="val 2111970"/>
              </a:avLst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5724128" y="2699628"/>
              <a:ext cx="12570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  <a:r>
                <a:rPr lang="en-US" dirty="0" smtClean="0"/>
                <a:t>egin block</a:t>
              </a:r>
              <a:endParaRPr lang="en-US" dirty="0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4572001" y="3825226"/>
            <a:ext cx="2100050" cy="755902"/>
            <a:chOff x="5148065" y="3825226"/>
            <a:chExt cx="2100050" cy="755902"/>
          </a:xfrm>
        </p:grpSpPr>
        <p:cxnSp>
          <p:nvCxnSpPr>
            <p:cNvPr id="29" name="Curved Connector 28"/>
            <p:cNvCxnSpPr>
              <a:stCxn id="15" idx="2"/>
              <a:endCxn id="9" idx="2"/>
            </p:cNvCxnSpPr>
            <p:nvPr/>
          </p:nvCxnSpPr>
          <p:spPr>
            <a:xfrm rot="5400000">
              <a:off x="6191678" y="2781613"/>
              <a:ext cx="12823" cy="2100050"/>
            </a:xfrm>
            <a:prstGeom prst="curvedConnector3">
              <a:avLst>
                <a:gd name="adj1" fmla="val 1882734"/>
              </a:avLst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5853092" y="4211796"/>
              <a:ext cx="1095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end block</a:t>
              </a:r>
              <a:endParaRPr lang="en-US" dirty="0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3635896" y="3838050"/>
            <a:ext cx="2520280" cy="1823198"/>
            <a:chOff x="4211960" y="3838050"/>
            <a:chExt cx="2520280" cy="1823198"/>
          </a:xfrm>
        </p:grpSpPr>
        <p:grpSp>
          <p:nvGrpSpPr>
            <p:cNvPr id="17" name="Group 16"/>
            <p:cNvGrpSpPr/>
            <p:nvPr/>
          </p:nvGrpSpPr>
          <p:grpSpPr>
            <a:xfrm>
              <a:off x="5580112" y="5277632"/>
              <a:ext cx="1152128" cy="383616"/>
              <a:chOff x="4572000" y="4030498"/>
              <a:chExt cx="1152128" cy="383616"/>
            </a:xfrm>
          </p:grpSpPr>
          <p:sp>
            <p:nvSpPr>
              <p:cNvPr id="18" name="Rounded Rectangle 17"/>
              <p:cNvSpPr/>
              <p:nvPr/>
            </p:nvSpPr>
            <p:spPr>
              <a:xfrm>
                <a:off x="4572000" y="4030498"/>
                <a:ext cx="1152128" cy="383616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4830290" y="4031959"/>
                <a:ext cx="658643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rgbClr val="FF0000"/>
                    </a:solidFill>
                  </a:rPr>
                  <a:t>error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p:grpSp>
        <p:cxnSp>
          <p:nvCxnSpPr>
            <p:cNvPr id="34" name="Curved Connector 33"/>
            <p:cNvCxnSpPr>
              <a:stCxn id="9" idx="2"/>
              <a:endCxn id="18" idx="1"/>
            </p:cNvCxnSpPr>
            <p:nvPr/>
          </p:nvCxnSpPr>
          <p:spPr>
            <a:xfrm rot="16200000" flipH="1">
              <a:off x="4548393" y="4437721"/>
              <a:ext cx="1631390" cy="432048"/>
            </a:xfrm>
            <a:prstGeom prst="curvedConnector2">
              <a:avLst/>
            </a:prstGeom>
            <a:ln w="254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4211960" y="4643844"/>
              <a:ext cx="1095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end block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6156177" y="3825226"/>
            <a:ext cx="2102311" cy="1945198"/>
            <a:chOff x="6732241" y="3825226"/>
            <a:chExt cx="2102311" cy="1945198"/>
          </a:xfrm>
        </p:grpSpPr>
        <p:cxnSp>
          <p:nvCxnSpPr>
            <p:cNvPr id="37" name="Curved Connector 36"/>
            <p:cNvCxnSpPr>
              <a:stCxn id="15" idx="2"/>
              <a:endCxn id="18" idx="3"/>
            </p:cNvCxnSpPr>
            <p:nvPr/>
          </p:nvCxnSpPr>
          <p:spPr>
            <a:xfrm rot="5400000">
              <a:off x="6204075" y="4353392"/>
              <a:ext cx="1644213" cy="587882"/>
            </a:xfrm>
            <a:prstGeom prst="curvedConnector2">
              <a:avLst/>
            </a:prstGeom>
            <a:ln w="254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7092280" y="4293096"/>
              <a:ext cx="1742272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b</a:t>
              </a:r>
              <a:r>
                <a:rPr lang="en-US" dirty="0" smtClean="0">
                  <a:solidFill>
                    <a:srgbClr val="FF0000"/>
                  </a:solidFill>
                </a:rPr>
                <a:t>egin block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or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end wrong block</a:t>
              </a:r>
            </a:p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or</a:t>
              </a:r>
            </a:p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end of file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3131840" y="2996952"/>
            <a:ext cx="1440160" cy="643610"/>
            <a:chOff x="3707904" y="2996952"/>
            <a:chExt cx="1440160" cy="643610"/>
          </a:xfrm>
        </p:grpSpPr>
        <p:cxnSp>
          <p:nvCxnSpPr>
            <p:cNvPr id="44" name="Curved Connector 43"/>
            <p:cNvCxnSpPr>
              <a:stCxn id="12" idx="1"/>
              <a:endCxn id="9" idx="0"/>
            </p:cNvCxnSpPr>
            <p:nvPr/>
          </p:nvCxnSpPr>
          <p:spPr>
            <a:xfrm rot="10800000" flipH="1">
              <a:off x="4499992" y="3454435"/>
              <a:ext cx="648072" cy="186127"/>
            </a:xfrm>
            <a:prstGeom prst="curvedConnector4">
              <a:avLst>
                <a:gd name="adj1" fmla="val -35274"/>
                <a:gd name="adj2" fmla="val 222819"/>
              </a:avLst>
            </a:prstGeom>
            <a:ln w="25400">
              <a:headEnd type="stealth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3707904" y="2996952"/>
              <a:ext cx="5870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junk</a:t>
              </a:r>
              <a:endParaRPr lang="en-US" dirty="0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6683598" y="2204864"/>
            <a:ext cx="1230953" cy="1428555"/>
            <a:chOff x="7259662" y="2204864"/>
            <a:chExt cx="1230953" cy="1428555"/>
          </a:xfrm>
        </p:grpSpPr>
        <p:cxnSp>
          <p:nvCxnSpPr>
            <p:cNvPr id="54" name="Curved Connector 53"/>
            <p:cNvCxnSpPr>
              <a:stCxn id="15" idx="3"/>
              <a:endCxn id="16" idx="0"/>
            </p:cNvCxnSpPr>
            <p:nvPr/>
          </p:nvCxnSpPr>
          <p:spPr>
            <a:xfrm flipH="1" flipV="1">
              <a:off x="7259662" y="3443072"/>
              <a:ext cx="564516" cy="190347"/>
            </a:xfrm>
            <a:prstGeom prst="curvedConnector4">
              <a:avLst>
                <a:gd name="adj1" fmla="val -40495"/>
                <a:gd name="adj2" fmla="val 220864"/>
              </a:avLst>
            </a:pr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7308304" y="2204864"/>
              <a:ext cx="118231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comment</a:t>
              </a:r>
              <a:b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</a:br>
              <a: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or</a:t>
              </a:r>
              <a:b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</a:br>
              <a: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empty line</a:t>
              </a:r>
              <a:endParaRPr lang="en-US" dirty="0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6672050" y="3633419"/>
            <a:ext cx="1524002" cy="380937"/>
            <a:chOff x="7248114" y="3633419"/>
            <a:chExt cx="1524002" cy="380937"/>
          </a:xfrm>
        </p:grpSpPr>
        <p:cxnSp>
          <p:nvCxnSpPr>
            <p:cNvPr id="60" name="Curved Connector 59"/>
            <p:cNvCxnSpPr>
              <a:stCxn id="15" idx="3"/>
              <a:endCxn id="15" idx="2"/>
            </p:cNvCxnSpPr>
            <p:nvPr/>
          </p:nvCxnSpPr>
          <p:spPr>
            <a:xfrm flipH="1">
              <a:off x="7248114" y="3633419"/>
              <a:ext cx="576064" cy="191808"/>
            </a:xfrm>
            <a:prstGeom prst="curvedConnector4">
              <a:avLst>
                <a:gd name="adj1" fmla="val -39683"/>
                <a:gd name="adj2" fmla="val 219182"/>
              </a:avLst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8172400" y="3645024"/>
              <a:ext cx="599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data</a:t>
              </a:r>
              <a:endParaRPr lang="en-US" dirty="0"/>
            </a:p>
          </p:txBody>
        </p:sp>
      </p:grpSp>
      <p:sp>
        <p:nvSpPr>
          <p:cNvPr id="71" name="TextBox 70"/>
          <p:cNvSpPr txBox="1"/>
          <p:nvPr/>
        </p:nvSpPr>
        <p:spPr>
          <a:xfrm>
            <a:off x="5148064" y="2276872"/>
            <a:ext cx="1324786" cy="369332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 smtClean="0"/>
              <a:t>create block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5044016" y="4571836"/>
            <a:ext cx="1328184" cy="369332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 smtClean="0"/>
              <a:t>return block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8028384" y="3043118"/>
            <a:ext cx="1006879" cy="646331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</a:t>
            </a:r>
            <a:r>
              <a:rPr lang="en-US" dirty="0" smtClean="0"/>
              <a:t>dd data</a:t>
            </a:r>
            <a:br>
              <a:rPr lang="en-US" dirty="0" smtClean="0"/>
            </a:br>
            <a:r>
              <a:rPr lang="en-US" dirty="0" smtClean="0"/>
              <a:t>to block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5288571" y="5867980"/>
            <a:ext cx="1155637" cy="369332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r>
              <a:rPr lang="en-US" dirty="0" smtClean="0"/>
              <a:t>aise error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724128" y="1484784"/>
            <a:ext cx="301710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Finite state automaton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71809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72" grpId="0" animBg="1"/>
      <p:bldP spid="73" grpId="0" animBg="1"/>
      <p:bldP spid="74" grpId="0" animBg="1"/>
      <p:bldP spid="10" grpId="0" animBg="1"/>
    </p:bldLst>
  </p:timing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</a:t>
            </a:r>
            <a:r>
              <a:rPr lang="en-US" dirty="0" err="1" smtClean="0"/>
              <a:t>BlockParser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20184" y="1457489"/>
            <a:ext cx="7713971" cy="304698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lass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BlockParser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1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2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self._states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['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', 'error']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3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comment_pattern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#.*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4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block_begin_pattern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r'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begin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\s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+(\w+)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5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block_end_pattern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r'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end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\s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+(\w+)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6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self._state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7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current_block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8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self._blocks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9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self._match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10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self._reset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0184" y="4913873"/>
            <a:ext cx="4628190" cy="132343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1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_reset(self):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2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set_state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3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current_block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4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self._blocks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[]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5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self._match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None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99992" y="5661248"/>
            <a:ext cx="392575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Must be called before parsing a new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077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model to code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79512" y="1477808"/>
            <a:ext cx="5984331" cy="504753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1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block_file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2   line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self._preprocess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3   if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is_in_state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is_begin_block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5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init_block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5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set_state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6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is_end_block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7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DanglingEndBlockError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(self)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8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is_in_state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9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is_begin_block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10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NestedBlocksError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(self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11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is_end_block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12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end_matches_begin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13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finish_block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14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set_state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15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16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NonMatchingBlockDelimitersError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(self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17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is_data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18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add_data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19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20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UnknownStateError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self.get_state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21 if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is_in_state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22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NonClosedBlockError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(self)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82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9336" y="1628800"/>
            <a:ext cx="3963144" cy="285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13931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Parsing a context-free language: </a:t>
            </a:r>
            <a:r>
              <a:rPr lang="en-US" dirty="0" err="1" smtClean="0"/>
              <a:t>pyparsing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40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Task: computing branch lengths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2006838"/>
            <a:ext cx="2528256" cy="28623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taxa1: 0.1,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taxa2: 0.2,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taxa3: 0.3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): 0.11,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taxa4: 0.4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): 0.12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651525" y="4797152"/>
            <a:ext cx="308090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Data is tree-structured,</a:t>
            </a:r>
            <a:br>
              <a:rPr lang="en-US" sz="2400" dirty="0" smtClean="0"/>
            </a:br>
            <a:r>
              <a:rPr lang="en-US" sz="2400" dirty="0" smtClean="0"/>
              <a:t>structure is significant</a:t>
            </a:r>
            <a:endParaRPr lang="en-US" sz="2400" dirty="0"/>
          </a:p>
        </p:txBody>
      </p:sp>
      <p:sp>
        <p:nvSpPr>
          <p:cNvPr id="37" name="TextBox 36"/>
          <p:cNvSpPr txBox="1"/>
          <p:nvPr/>
        </p:nvSpPr>
        <p:spPr>
          <a:xfrm>
            <a:off x="395536" y="5733256"/>
            <a:ext cx="820769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Actual data:</a:t>
            </a:r>
            <a:br>
              <a:rPr lang="en-US" sz="2000" dirty="0" smtClean="0"/>
            </a:b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(taxa1: 0.1, ((taxa2: 0.2, taxa3: 0.3): 0.11, taxa4: 0.4): 0.12);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8" name="Group 57"/>
          <p:cNvGrpSpPr/>
          <p:nvPr/>
        </p:nvGrpSpPr>
        <p:grpSpPr>
          <a:xfrm>
            <a:off x="3419872" y="1700808"/>
            <a:ext cx="3672408" cy="2808312"/>
            <a:chOff x="3419872" y="1700808"/>
            <a:chExt cx="3672408" cy="2808312"/>
          </a:xfrm>
        </p:grpSpPr>
        <p:sp>
          <p:nvSpPr>
            <p:cNvPr id="18" name="Oval 17"/>
            <p:cNvSpPr/>
            <p:nvPr/>
          </p:nvSpPr>
          <p:spPr>
            <a:xfrm>
              <a:off x="4644008" y="1700808"/>
              <a:ext cx="360040" cy="3600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3419872" y="2672916"/>
              <a:ext cx="864096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taxa1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5652120" y="2636912"/>
              <a:ext cx="360040" cy="3600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5004048" y="3429000"/>
              <a:ext cx="360040" cy="3600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4067944" y="4221088"/>
              <a:ext cx="864096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taxa2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5508104" y="4221088"/>
              <a:ext cx="864096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taxa3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6228184" y="3465004"/>
              <a:ext cx="864096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taxa4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Straight Connector 29"/>
            <p:cNvCxnSpPr>
              <a:stCxn id="18" idx="3"/>
              <a:endCxn id="19" idx="0"/>
            </p:cNvCxnSpPr>
            <p:nvPr/>
          </p:nvCxnSpPr>
          <p:spPr>
            <a:xfrm flipH="1">
              <a:off x="3851920" y="2008121"/>
              <a:ext cx="844815" cy="66479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18" idx="5"/>
              <a:endCxn id="20" idx="0"/>
            </p:cNvCxnSpPr>
            <p:nvPr/>
          </p:nvCxnSpPr>
          <p:spPr>
            <a:xfrm>
              <a:off x="4951321" y="2008121"/>
              <a:ext cx="880819" cy="62879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21" idx="0"/>
              <a:endCxn id="20" idx="3"/>
            </p:cNvCxnSpPr>
            <p:nvPr/>
          </p:nvCxnSpPr>
          <p:spPr>
            <a:xfrm flipV="1">
              <a:off x="5184068" y="2944225"/>
              <a:ext cx="520779" cy="4847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28" idx="0"/>
              <a:endCxn id="20" idx="5"/>
            </p:cNvCxnSpPr>
            <p:nvPr/>
          </p:nvCxnSpPr>
          <p:spPr>
            <a:xfrm flipH="1" flipV="1">
              <a:off x="5959433" y="2944225"/>
              <a:ext cx="700799" cy="52077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24" idx="0"/>
              <a:endCxn id="21" idx="3"/>
            </p:cNvCxnSpPr>
            <p:nvPr/>
          </p:nvCxnSpPr>
          <p:spPr>
            <a:xfrm flipV="1">
              <a:off x="4499992" y="3736313"/>
              <a:ext cx="556783" cy="4847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stCxn id="26" idx="0"/>
              <a:endCxn id="21" idx="5"/>
            </p:cNvCxnSpPr>
            <p:nvPr/>
          </p:nvCxnSpPr>
          <p:spPr>
            <a:xfrm flipH="1" flipV="1">
              <a:off x="5311361" y="3736313"/>
              <a:ext cx="628791" cy="4847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3707904" y="2060848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0.1</a:t>
              </a:r>
              <a:endParaRPr lang="en-US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418728" y="2060848"/>
              <a:ext cx="593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0.12</a:t>
              </a:r>
              <a:endParaRPr lang="en-US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4139952" y="3789040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0.2</a:t>
              </a:r>
              <a:endParaRPr lang="en-US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5751772" y="3789040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0.3</a:t>
              </a:r>
              <a:endParaRPr lang="en-US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6399844" y="2924944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0.4</a:t>
              </a:r>
              <a:endParaRPr lang="en-US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788024" y="2924944"/>
              <a:ext cx="593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0.11</a:t>
              </a:r>
              <a:endParaRPr lang="en-US" dirty="0"/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6876256" y="2276872"/>
            <a:ext cx="15695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Branch length</a:t>
            </a:r>
            <a:br>
              <a:rPr lang="en-US" dirty="0" smtClean="0"/>
            </a:br>
            <a:r>
              <a:rPr lang="en-US" dirty="0" smtClean="0"/>
              <a:t>to taxa2 = 0.43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7620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</p:bldLst>
  </p:timing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</a:t>
            </a:r>
            <a:r>
              <a:rPr lang="en-US" dirty="0" err="1" smtClean="0"/>
              <a:t>Newick</a:t>
            </a:r>
            <a:r>
              <a:rPr lang="en-US" dirty="0" smtClean="0"/>
              <a:t> data: nodes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Node attributes</a:t>
            </a:r>
          </a:p>
          <a:p>
            <a:pPr lvl="1"/>
            <a:r>
              <a:rPr lang="en-US" dirty="0" smtClean="0"/>
              <a:t>Branch length (0.0 for root node)</a:t>
            </a:r>
          </a:p>
          <a:p>
            <a:pPr lvl="1"/>
            <a:r>
              <a:rPr lang="en-US" dirty="0" smtClean="0"/>
              <a:t>Label: </a:t>
            </a:r>
            <a:r>
              <a:rPr lang="en-US" dirty="0" err="1" smtClean="0"/>
              <a:t>taxa</a:t>
            </a:r>
            <a:r>
              <a:rPr lang="en-US" dirty="0" smtClean="0"/>
              <a:t> name (only leaf nodes)</a:t>
            </a:r>
          </a:p>
          <a:p>
            <a:pPr lvl="1"/>
            <a:r>
              <a:rPr lang="en-US" dirty="0" smtClean="0"/>
              <a:t>List of children (empty for leaf nodes)</a:t>
            </a:r>
          </a:p>
          <a:p>
            <a:r>
              <a:rPr lang="en-US" dirty="0" smtClean="0"/>
              <a:t>Node methods</a:t>
            </a:r>
          </a:p>
          <a:p>
            <a:pPr lvl="1"/>
            <a:r>
              <a:rPr lang="en-US" dirty="0" smtClean="0"/>
              <a:t>Set/get label</a:t>
            </a:r>
          </a:p>
          <a:p>
            <a:pPr lvl="1"/>
            <a:r>
              <a:rPr lang="en-US" dirty="0" smtClean="0"/>
              <a:t>Set/get branch length</a:t>
            </a:r>
          </a:p>
          <a:p>
            <a:pPr lvl="1"/>
            <a:r>
              <a:rPr lang="en-US" dirty="0" smtClean="0"/>
              <a:t>Add child node</a:t>
            </a:r>
          </a:p>
          <a:p>
            <a:pPr lvl="1"/>
            <a:r>
              <a:rPr lang="en-US" dirty="0" smtClean="0"/>
              <a:t>Get list of children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547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Attributes: Python decorators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51520" y="1340768"/>
            <a:ext cx="4824536" cy="504753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NewickNode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1  def __init__(self, name=None):          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2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self._label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3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self._length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self._children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[]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5  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@property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6  def label(self):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7  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self._label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8  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label.setter</a:t>
            </a:r>
            <a:endParaRPr lang="en-US" sz="1400" b="1" dirty="0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9  def label(self, label):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10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self._label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label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11  def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add_child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(self, child):</a:t>
            </a: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12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self._children.append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(child)</a:t>
            </a:r>
          </a:p>
          <a:p>
            <a:pPr marL="342900" indent="-342900"/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13  def children(self):</a:t>
            </a: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14      for child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self._children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15          yield child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2195736" y="2420888"/>
            <a:ext cx="5407493" cy="646331"/>
            <a:chOff x="2195736" y="2420888"/>
            <a:chExt cx="5407493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5508104" y="2420888"/>
              <a:ext cx="209512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Getter: provide read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access to attribute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5" idx="1"/>
            </p:cNvCxnSpPr>
            <p:nvPr/>
          </p:nvCxnSpPr>
          <p:spPr>
            <a:xfrm flipH="1">
              <a:off x="2195736" y="2744054"/>
              <a:ext cx="3312368" cy="252898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2267744" y="3718773"/>
            <a:ext cx="5358440" cy="646331"/>
            <a:chOff x="2267744" y="3718773"/>
            <a:chExt cx="5358440" cy="646331"/>
          </a:xfrm>
        </p:grpSpPr>
        <p:sp>
          <p:nvSpPr>
            <p:cNvPr id="6" name="TextBox 5"/>
            <p:cNvSpPr txBox="1"/>
            <p:nvPr/>
          </p:nvSpPr>
          <p:spPr>
            <a:xfrm>
              <a:off x="5508104" y="3718773"/>
              <a:ext cx="211808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Setter: provide write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access to attribute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6" idx="1"/>
            </p:cNvCxnSpPr>
            <p:nvPr/>
          </p:nvCxnSpPr>
          <p:spPr>
            <a:xfrm flipH="1" flipV="1">
              <a:off x="2267744" y="3861048"/>
              <a:ext cx="3240360" cy="180891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4860032" y="4941168"/>
            <a:ext cx="3892476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Prevent accidental write</a:t>
            </a:r>
            <a:br>
              <a:rPr lang="en-US" sz="2400" dirty="0" smtClean="0"/>
            </a:br>
            <a:r>
              <a:rPr lang="en-US" sz="2400" dirty="0" smtClean="0"/>
              <a:t>to attribute, validate values,…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80460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8229600" cy="1143000"/>
          </a:xfrm>
        </p:spPr>
        <p:txBody>
          <a:bodyPr/>
          <a:lstStyle/>
          <a:p>
            <a:r>
              <a:rPr lang="en-US" dirty="0" smtClean="0"/>
              <a:t>Model </a:t>
            </a:r>
            <a:r>
              <a:rPr lang="en-US" dirty="0" err="1" smtClean="0"/>
              <a:t>Newick</a:t>
            </a:r>
            <a:r>
              <a:rPr lang="en-US" dirty="0" smtClean="0"/>
              <a:t> data format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67544" y="1679897"/>
            <a:ext cx="2528256" cy="28623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taxa1: 0.1,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taxa2: 0.2,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taxa3: 0.3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): 0.11,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taxa4: 0.4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): 0.12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745552" y="1589891"/>
            <a:ext cx="3810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tree</a:t>
            </a:r>
            <a:r>
              <a:rPr lang="en-US" dirty="0" smtClean="0">
                <a:latin typeface="Lucida Sans Typewriter" pitchFamily="49" charset="0"/>
              </a:rPr>
              <a:t>     := </a:t>
            </a:r>
            <a:r>
              <a:rPr lang="en-US" b="1" u="sng" dirty="0" smtClean="0">
                <a:latin typeface="Lucida Sans Typewriter" pitchFamily="49" charset="0"/>
              </a:rPr>
              <a:t>(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siblings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)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;</a:t>
            </a:r>
            <a:endParaRPr lang="en-US" b="1" u="sng" dirty="0">
              <a:latin typeface="Lucida Sans Typewriter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45552" y="2020390"/>
            <a:ext cx="4089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siblings</a:t>
            </a:r>
            <a:r>
              <a:rPr lang="en-US" dirty="0" smtClean="0">
                <a:latin typeface="Lucida Sans Typewriter" pitchFamily="49" charset="0"/>
              </a:rPr>
              <a:t> := </a:t>
            </a:r>
            <a:r>
              <a:rPr lang="en-US" i="1" dirty="0" smtClean="0">
                <a:latin typeface="Lucida Sans Typewriter" pitchFamily="49" charset="0"/>
              </a:rPr>
              <a:t>node</a:t>
            </a:r>
            <a:r>
              <a:rPr lang="en-US" dirty="0" smtClean="0">
                <a:latin typeface="Lucida Sans Typewriter" pitchFamily="49" charset="0"/>
              </a:rPr>
              <a:t> ( </a:t>
            </a:r>
            <a:r>
              <a:rPr lang="en-US" b="1" u="sng" dirty="0" smtClean="0">
                <a:latin typeface="Lucida Sans Typewriter" pitchFamily="49" charset="0"/>
              </a:rPr>
              <a:t>,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node</a:t>
            </a:r>
            <a:r>
              <a:rPr lang="en-US" dirty="0" smtClean="0">
                <a:latin typeface="Lucida Sans Typewriter" pitchFamily="49" charset="0"/>
              </a:rPr>
              <a:t> )*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45552" y="2450889"/>
            <a:ext cx="4089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node</a:t>
            </a:r>
            <a:r>
              <a:rPr lang="en-US" dirty="0" smtClean="0">
                <a:latin typeface="Lucida Sans Typewriter" pitchFamily="49" charset="0"/>
              </a:rPr>
              <a:t>     := </a:t>
            </a:r>
            <a:r>
              <a:rPr lang="en-US" i="1" dirty="0" smtClean="0">
                <a:latin typeface="Lucida Sans Typewriter" pitchFamily="49" charset="0"/>
              </a:rPr>
              <a:t>leaf </a:t>
            </a:r>
            <a:r>
              <a:rPr lang="en-US" dirty="0" smtClean="0">
                <a:latin typeface="Lucida Sans Typewriter" pitchFamily="49" charset="0"/>
              </a:rPr>
              <a:t>|</a:t>
            </a:r>
            <a:r>
              <a:rPr lang="en-US" i="1" dirty="0" smtClean="0">
                <a:latin typeface="Lucida Sans Typewriter" pitchFamily="49" charset="0"/>
              </a:rPr>
              <a:t> children</a:t>
            </a:r>
            <a:r>
              <a:rPr lang="en-US" dirty="0" smtClean="0">
                <a:latin typeface="Lucida Sans Typewriter" pitchFamily="49" charset="0"/>
              </a:rPr>
              <a:t> 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45552" y="2881388"/>
            <a:ext cx="3671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leaf     </a:t>
            </a:r>
            <a:r>
              <a:rPr lang="en-US" dirty="0" smtClean="0">
                <a:latin typeface="Lucida Sans Typewriter" pitchFamily="49" charset="0"/>
              </a:rPr>
              <a:t>:= </a:t>
            </a:r>
            <a:r>
              <a:rPr lang="en-US" i="1" dirty="0" smtClean="0">
                <a:latin typeface="Lucida Sans Typewriter" pitchFamily="49" charset="0"/>
              </a:rPr>
              <a:t>name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: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length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45552" y="3311887"/>
            <a:ext cx="4786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children </a:t>
            </a:r>
            <a:r>
              <a:rPr lang="en-US" dirty="0" smtClean="0">
                <a:latin typeface="Lucida Sans Typewriter" pitchFamily="49" charset="0"/>
              </a:rPr>
              <a:t>:= </a:t>
            </a:r>
            <a:r>
              <a:rPr lang="en-US" b="1" u="sng" dirty="0" smtClean="0">
                <a:latin typeface="Lucida Sans Typewriter" pitchFamily="49" charset="0"/>
              </a:rPr>
              <a:t>(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siblings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)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: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length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45552" y="3742386"/>
            <a:ext cx="2694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name</a:t>
            </a:r>
            <a:r>
              <a:rPr lang="en-US" dirty="0" smtClean="0">
                <a:latin typeface="Lucida Sans Typewriter" pitchFamily="49" charset="0"/>
              </a:rPr>
              <a:t>     := string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745552" y="4172887"/>
            <a:ext cx="2416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length   </a:t>
            </a:r>
            <a:r>
              <a:rPr lang="en-US" dirty="0" smtClean="0">
                <a:latin typeface="Lucida Sans Typewriter" pitchFamily="49" charset="0"/>
              </a:rPr>
              <a:t>:= real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75656" y="4830251"/>
            <a:ext cx="590465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Recursion: </a:t>
            </a:r>
            <a:r>
              <a:rPr lang="en-US" sz="2000" i="1" dirty="0" smtClean="0">
                <a:latin typeface="Lucida Sans" pitchFamily="34" charset="0"/>
              </a:rPr>
              <a:t>siblings</a:t>
            </a:r>
            <a:r>
              <a:rPr lang="en-US" sz="2000" dirty="0" smtClean="0"/>
              <a:t> </a:t>
            </a:r>
            <a:r>
              <a:rPr lang="en-US" sz="2000" dirty="0" smtClean="0">
                <a:sym typeface="Symbol"/>
              </a:rPr>
              <a:t></a:t>
            </a:r>
            <a:r>
              <a:rPr lang="en-US" sz="2000" dirty="0" smtClean="0"/>
              <a:t> </a:t>
            </a:r>
            <a:r>
              <a:rPr lang="en-US" sz="2000" i="1" dirty="0" smtClean="0">
                <a:latin typeface="Lucida Sans" pitchFamily="34" charset="0"/>
              </a:rPr>
              <a:t>node</a:t>
            </a:r>
            <a:r>
              <a:rPr lang="en-US" sz="2000" dirty="0" smtClean="0"/>
              <a:t> </a:t>
            </a:r>
            <a:r>
              <a:rPr lang="en-US" sz="2000" dirty="0" smtClean="0">
                <a:sym typeface="Symbol"/>
              </a:rPr>
              <a:t></a:t>
            </a:r>
            <a:r>
              <a:rPr lang="en-US" sz="2000" dirty="0" smtClean="0"/>
              <a:t> </a:t>
            </a:r>
            <a:r>
              <a:rPr lang="en-US" sz="2000" i="1" dirty="0" smtClean="0">
                <a:latin typeface="Lucida Sans" pitchFamily="34" charset="0"/>
              </a:rPr>
              <a:t>children</a:t>
            </a:r>
            <a:r>
              <a:rPr lang="en-US" sz="2000" dirty="0" smtClean="0"/>
              <a:t> </a:t>
            </a:r>
            <a:r>
              <a:rPr lang="en-US" sz="2000" dirty="0" smtClean="0">
                <a:sym typeface="Symbol"/>
              </a:rPr>
              <a:t></a:t>
            </a:r>
            <a:r>
              <a:rPr lang="en-US" sz="2000" dirty="0" smtClean="0"/>
              <a:t> </a:t>
            </a:r>
            <a:r>
              <a:rPr lang="en-US" sz="2000" i="1" dirty="0" smtClean="0">
                <a:latin typeface="Lucida Sans" pitchFamily="34" charset="0"/>
              </a:rPr>
              <a:t>siblings</a:t>
            </a:r>
            <a:endParaRPr lang="en-US" sz="2000" i="1" dirty="0">
              <a:latin typeface="Lucida Sans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167977" y="5478323"/>
            <a:ext cx="456426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Context-free language, not regular:</a:t>
            </a:r>
            <a:br>
              <a:rPr lang="en-US" sz="2400" dirty="0" smtClean="0"/>
            </a:br>
            <a:r>
              <a:rPr lang="en-US" sz="2400" dirty="0" smtClean="0"/>
              <a:t>use, e.g., recursive descent parser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506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 animBg="1"/>
      <p:bldP spid="1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Modifying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Replace negative temperatures by 0.0 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43608" y="2204864"/>
            <a:ext cx="1789272" cy="18158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case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dim temp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1 -0.5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3 1 0.5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4 2 -0.5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5 2 0.0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563888" y="2204864"/>
            <a:ext cx="3635031" cy="1815882"/>
            <a:chOff x="3563888" y="2204864"/>
            <a:chExt cx="3635031" cy="1815882"/>
          </a:xfrm>
        </p:grpSpPr>
        <p:sp>
          <p:nvSpPr>
            <p:cNvPr id="5" name="TextBox 4"/>
            <p:cNvSpPr txBox="1"/>
            <p:nvPr/>
          </p:nvSpPr>
          <p:spPr>
            <a:xfrm>
              <a:off x="5409647" y="2204864"/>
              <a:ext cx="1789272" cy="181588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 temp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0.0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2 1 0.0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3 1 0.5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4 2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0.0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5 2 0.0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3563888" y="3220526"/>
              <a:ext cx="100811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395536" y="4133979"/>
            <a:ext cx="6388287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sys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print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('\r\n')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data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split()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float(data[2]) &lt; 0.0: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data[2]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'0.0'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print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'{0}\t{1}\t{2:.4f}'.format(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data[0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], data[1],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float(data[2]))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2946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parser generator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Advantages</a:t>
            </a:r>
          </a:p>
          <a:p>
            <a:pPr lvl="1"/>
            <a:r>
              <a:rPr lang="en-US" dirty="0" smtClean="0"/>
              <a:t>Easy to use</a:t>
            </a:r>
          </a:p>
          <a:p>
            <a:pPr lvl="1"/>
            <a:r>
              <a:rPr lang="en-US" dirty="0" smtClean="0"/>
              <a:t>Recursive descent parser grammars are simpler</a:t>
            </a:r>
          </a:p>
          <a:p>
            <a:pPr lvl="1"/>
            <a:r>
              <a:rPr lang="en-US" dirty="0" smtClean="0"/>
              <a:t>Lexical definitions are part of grammar</a:t>
            </a:r>
          </a:p>
          <a:p>
            <a:pPr lvl="1"/>
            <a:r>
              <a:rPr lang="en-US" dirty="0" smtClean="0"/>
              <a:t>Grammar are Python code</a:t>
            </a:r>
          </a:p>
          <a:p>
            <a:pPr lvl="1"/>
            <a:r>
              <a:rPr lang="en-US" dirty="0" smtClean="0"/>
              <a:t>No parser generation phase</a:t>
            </a:r>
          </a:p>
          <a:p>
            <a:r>
              <a:rPr lang="en-US" dirty="0" smtClean="0"/>
              <a:t>Disadvantages</a:t>
            </a:r>
          </a:p>
          <a:p>
            <a:pPr lvl="1"/>
            <a:r>
              <a:rPr lang="en-US" dirty="0" smtClean="0"/>
              <a:t>Can only parse strings (files are read to string first)</a:t>
            </a:r>
          </a:p>
          <a:p>
            <a:pPr lvl="2"/>
            <a:r>
              <a:rPr lang="en-US" dirty="0" smtClean="0"/>
              <a:t>Issue for large files</a:t>
            </a:r>
          </a:p>
          <a:p>
            <a:pPr lvl="1"/>
            <a:r>
              <a:rPr lang="en-US" dirty="0" smtClean="0"/>
              <a:t>Recursive descent parser are slow compared to, e.g., LR parsers</a:t>
            </a:r>
          </a:p>
          <a:p>
            <a:pPr lvl="2"/>
            <a:r>
              <a:rPr lang="en-US" dirty="0" smtClean="0"/>
              <a:t>Issue for large files/many files</a:t>
            </a:r>
          </a:p>
          <a:p>
            <a:pPr lvl="1"/>
            <a:r>
              <a:rPr lang="en-US" dirty="0" err="1" smtClean="0"/>
              <a:t>pyparsing</a:t>
            </a:r>
            <a:r>
              <a:rPr lang="en-US" dirty="0" smtClean="0"/>
              <a:t> module must be present to use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679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how to use?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Define the grammar</a:t>
            </a:r>
          </a:p>
          <a:p>
            <a:pPr lvl="1"/>
            <a:r>
              <a:rPr lang="en-US" dirty="0" smtClean="0"/>
              <a:t>Expressed in Python, using </a:t>
            </a:r>
            <a:r>
              <a:rPr lang="en-US" dirty="0" err="1" smtClean="0"/>
              <a:t>pyparsing</a:t>
            </a:r>
            <a:r>
              <a:rPr lang="en-US" dirty="0" smtClean="0"/>
              <a:t> objects</a:t>
            </a:r>
          </a:p>
          <a:p>
            <a:r>
              <a:rPr lang="en-US" dirty="0" smtClean="0"/>
              <a:t>Add actions to various grammar elements</a:t>
            </a:r>
          </a:p>
          <a:p>
            <a:pPr lvl="1"/>
            <a:r>
              <a:rPr lang="en-US" dirty="0" smtClean="0"/>
              <a:t>Python functions taking tokens as input, returning</a:t>
            </a:r>
            <a:br>
              <a:rPr lang="en-US" dirty="0" smtClean="0"/>
            </a:br>
            <a:r>
              <a:rPr lang="en-US" dirty="0" smtClean="0"/>
              <a:t>tokens or objects (or whatever)</a:t>
            </a:r>
          </a:p>
          <a:p>
            <a:r>
              <a:rPr lang="en-US" dirty="0" smtClean="0"/>
              <a:t>Call </a:t>
            </a:r>
            <a:r>
              <a:rPr lang="en-US" dirty="0" err="1" smtClean="0"/>
              <a:t>parseString</a:t>
            </a:r>
            <a:r>
              <a:rPr lang="en-US" dirty="0" smtClean="0"/>
              <a:t>(…) method on top-level grammar element</a:t>
            </a:r>
          </a:p>
          <a:p>
            <a:pPr lvl="1"/>
            <a:r>
              <a:rPr lang="en-US" dirty="0" smtClean="0"/>
              <a:t>Result is (nested) list of tokens, or objects (depends on actions)</a:t>
            </a:r>
          </a:p>
        </p:txBody>
      </p:sp>
    </p:spTree>
    <p:extLst>
      <p:ext uri="{BB962C8B-B14F-4D97-AF65-F5344CB8AC3E}">
        <p14:creationId xmlns:p14="http://schemas.microsoft.com/office/powerpoint/2010/main" val="1570006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</a:t>
            </a:r>
            <a:r>
              <a:rPr lang="en-US" dirty="0" err="1" smtClean="0"/>
              <a:t>Newick</a:t>
            </a:r>
            <a:r>
              <a:rPr lang="en-US" dirty="0" smtClean="0"/>
              <a:t> grammar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81689" y="1412776"/>
            <a:ext cx="5447325" cy="26776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1   name = Word(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alphanums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2   length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Regex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(r'(\d+\.\d+)')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3   lb = Literal('(')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Literal(')')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5   end = Literal(';')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6   sep = Literal(':')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7   leaf = name + sep + length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8   node = Forward()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9   siblings = Group(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delimitedList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(node, ','))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10   children = lb + siblings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sep + length</a:t>
            </a:r>
          </a:p>
          <a:p>
            <a:pPr marL="342900" indent="-342900">
              <a:buAutoNum type="arabicPlain" startAt="11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node &lt;&lt; (leaf | children)</a:t>
            </a:r>
          </a:p>
          <a:p>
            <a:pPr marL="342900" indent="-342900">
              <a:buAutoNum type="arabicPlain" startAt="11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tree = lb + siblings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end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4644008" y="3851756"/>
            <a:ext cx="4320480" cy="2889612"/>
            <a:chOff x="4644008" y="3851756"/>
            <a:chExt cx="4320480" cy="2889612"/>
          </a:xfrm>
        </p:grpSpPr>
        <p:sp>
          <p:nvSpPr>
            <p:cNvPr id="6" name="TextBox 5"/>
            <p:cNvSpPr txBox="1"/>
            <p:nvPr/>
          </p:nvSpPr>
          <p:spPr>
            <a:xfrm>
              <a:off x="4644008" y="6330806"/>
              <a:ext cx="339387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tree</a:t>
              </a:r>
              <a:r>
                <a:rPr lang="en-US" sz="1600" dirty="0" smtClean="0">
                  <a:latin typeface="Lucida Sans Typewriter" pitchFamily="49" charset="0"/>
                </a:rPr>
                <a:t>     := </a:t>
              </a:r>
              <a:r>
                <a:rPr lang="en-US" sz="1600" b="1" u="sng" dirty="0" smtClean="0">
                  <a:latin typeface="Lucida Sans Typewriter" pitchFamily="49" charset="0"/>
                </a:rPr>
                <a:t>(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siblings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)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;</a:t>
              </a:r>
              <a:endParaRPr lang="en-US" sz="1600" b="1" u="sng" dirty="0">
                <a:latin typeface="Lucida Sans Typewriter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644008" y="5091281"/>
              <a:ext cx="36407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siblings</a:t>
              </a:r>
              <a:r>
                <a:rPr lang="en-US" sz="1600" dirty="0" smtClean="0">
                  <a:latin typeface="Lucida Sans Typewriter" pitchFamily="49" charset="0"/>
                </a:rPr>
                <a:t> := </a:t>
              </a:r>
              <a:r>
                <a:rPr lang="en-US" sz="1600" i="1" dirty="0" smtClean="0">
                  <a:latin typeface="Lucida Sans Typewriter" pitchFamily="49" charset="0"/>
                </a:rPr>
                <a:t>node</a:t>
              </a:r>
              <a:r>
                <a:rPr lang="en-US" sz="1600" dirty="0" smtClean="0">
                  <a:latin typeface="Lucida Sans Typewriter" pitchFamily="49" charset="0"/>
                </a:rPr>
                <a:t> ( </a:t>
              </a:r>
              <a:r>
                <a:rPr lang="en-US" sz="1600" b="1" u="sng" dirty="0" smtClean="0">
                  <a:latin typeface="Lucida Sans Typewriter" pitchFamily="49" charset="0"/>
                </a:rPr>
                <a:t>,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node</a:t>
              </a:r>
              <a:r>
                <a:rPr lang="en-US" sz="1600" dirty="0" smtClean="0">
                  <a:latin typeface="Lucida Sans Typewriter" pitchFamily="49" charset="0"/>
                </a:rPr>
                <a:t> )*</a:t>
              </a:r>
              <a:endParaRPr lang="en-US" sz="1600" i="1" dirty="0">
                <a:latin typeface="Lucida Sans Typewriter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644008" y="5917631"/>
              <a:ext cx="36407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node</a:t>
              </a:r>
              <a:r>
                <a:rPr lang="en-US" sz="1600" dirty="0" smtClean="0">
                  <a:latin typeface="Lucida Sans Typewriter" pitchFamily="49" charset="0"/>
                </a:rPr>
                <a:t>     := </a:t>
              </a:r>
              <a:r>
                <a:rPr lang="en-US" sz="1600" i="1" dirty="0" smtClean="0">
                  <a:latin typeface="Lucida Sans Typewriter" pitchFamily="49" charset="0"/>
                </a:rPr>
                <a:t>leaf </a:t>
              </a:r>
              <a:r>
                <a:rPr lang="en-US" sz="1600" dirty="0" smtClean="0">
                  <a:latin typeface="Lucida Sans Typewriter" pitchFamily="49" charset="0"/>
                </a:rPr>
                <a:t>|</a:t>
              </a:r>
              <a:r>
                <a:rPr lang="en-US" sz="1600" i="1" dirty="0" smtClean="0">
                  <a:latin typeface="Lucida Sans Typewriter" pitchFamily="49" charset="0"/>
                </a:rPr>
                <a:t> children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endParaRPr lang="en-US" sz="1600" dirty="0">
                <a:latin typeface="Lucida Sans Typewriter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644008" y="4678106"/>
              <a:ext cx="327044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leaf     </a:t>
              </a:r>
              <a:r>
                <a:rPr lang="en-US" sz="1600" dirty="0" smtClean="0">
                  <a:latin typeface="Lucida Sans Typewriter" pitchFamily="49" charset="0"/>
                </a:rPr>
                <a:t>:= </a:t>
              </a:r>
              <a:r>
                <a:rPr lang="en-US" sz="1600" i="1" dirty="0" smtClean="0">
                  <a:latin typeface="Lucida Sans Typewriter" pitchFamily="49" charset="0"/>
                </a:rPr>
                <a:t>name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: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length</a:t>
              </a:r>
              <a:endParaRPr lang="en-US" sz="1600" i="1" dirty="0">
                <a:latin typeface="Lucida Sans Typewriter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644008" y="5504456"/>
              <a:ext cx="425789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children </a:t>
              </a:r>
              <a:r>
                <a:rPr lang="en-US" sz="1600" dirty="0" smtClean="0">
                  <a:latin typeface="Lucida Sans Typewriter" pitchFamily="49" charset="0"/>
                </a:rPr>
                <a:t>:= </a:t>
              </a:r>
              <a:r>
                <a:rPr lang="en-US" sz="1600" b="1" u="sng" dirty="0" smtClean="0">
                  <a:latin typeface="Lucida Sans Typewriter" pitchFamily="49" charset="0"/>
                </a:rPr>
                <a:t>(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siblings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)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: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length</a:t>
              </a:r>
              <a:endParaRPr lang="en-US" sz="1600" i="1" dirty="0">
                <a:latin typeface="Lucida Sans Typewriter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644008" y="3851756"/>
              <a:ext cx="2406428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name</a:t>
              </a:r>
              <a:r>
                <a:rPr lang="en-US" sz="1600" dirty="0" smtClean="0">
                  <a:latin typeface="Lucida Sans Typewriter" pitchFamily="49" charset="0"/>
                </a:rPr>
                <a:t>     := string</a:t>
              </a:r>
              <a:endParaRPr lang="en-US" sz="1600" dirty="0">
                <a:latin typeface="Lucida Sans Typewriter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644008" y="4264931"/>
              <a:ext cx="215956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length   </a:t>
              </a:r>
              <a:r>
                <a:rPr lang="en-US" sz="1600" dirty="0" smtClean="0">
                  <a:latin typeface="Lucida Sans Typewriter" pitchFamily="49" charset="0"/>
                </a:rPr>
                <a:t>:= real</a:t>
              </a:r>
              <a:endParaRPr lang="en-US" sz="1600" dirty="0">
                <a:latin typeface="Lucida Sans Typewriter" pitchFamily="49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44008" y="3861048"/>
              <a:ext cx="4320480" cy="288032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1200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some details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39559" y="2191504"/>
            <a:ext cx="8239756" cy="26776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1   name = Word(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alphanums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setResultsName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taxa_name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2   length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Regex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(r'(\d+\.\d+)')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setResultsName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('length')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3   lb = Literal('(')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.suppress()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Literal(')')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.suppress()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5   end = Literal(';')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.suppress()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6   sep = Literal(':')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.suppress()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7   leaf = name + sep + length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8   node = Forward()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9   siblings = Group(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delimitedList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(node, ','))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setResultsName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('children')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10   children = lb + siblings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sep + length</a:t>
            </a:r>
          </a:p>
          <a:p>
            <a:pPr marL="342900" indent="-342900">
              <a:buAutoNum type="arabicPlain" startAt="11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node &lt;&lt; (leaf | children)</a:t>
            </a:r>
          </a:p>
          <a:p>
            <a:pPr marL="342900" indent="-342900">
              <a:buAutoNum type="arabicPlain" startAt="11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tree = lb + siblings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end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926014" y="1556792"/>
            <a:ext cx="2878363" cy="646331"/>
            <a:chOff x="1475656" y="3862789"/>
            <a:chExt cx="2878363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2195736" y="3862789"/>
              <a:ext cx="215828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Set a name for use in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action functions</a:t>
              </a:r>
            </a:p>
          </p:txBody>
        </p:sp>
        <p:cxnSp>
          <p:nvCxnSpPr>
            <p:cNvPr id="6" name="Straight Arrow Connector 5"/>
            <p:cNvCxnSpPr/>
            <p:nvPr/>
          </p:nvCxnSpPr>
          <p:spPr>
            <a:xfrm flipH="1">
              <a:off x="1475656" y="4221088"/>
              <a:ext cx="668156" cy="21602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4427983" y="2880439"/>
            <a:ext cx="4045947" cy="692577"/>
            <a:chOff x="5510082" y="2897835"/>
            <a:chExt cx="3251891" cy="646331"/>
          </a:xfrm>
        </p:grpSpPr>
        <p:sp>
          <p:nvSpPr>
            <p:cNvPr id="8" name="TextBox 7"/>
            <p:cNvSpPr txBox="1"/>
            <p:nvPr/>
          </p:nvSpPr>
          <p:spPr>
            <a:xfrm>
              <a:off x="7177116" y="2897835"/>
              <a:ext cx="158485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Significant, but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uninteresting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>
              <a:off x="5510082" y="3221001"/>
              <a:ext cx="1667034" cy="12833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2123728" y="5301208"/>
            <a:ext cx="510062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This would just produce a list of tokens,</a:t>
            </a:r>
            <a:br>
              <a:rPr lang="en-US" sz="2400" dirty="0" smtClean="0"/>
            </a:br>
            <a:r>
              <a:rPr lang="en-US" sz="2400" dirty="0" smtClean="0"/>
              <a:t>we want a tree </a:t>
            </a:r>
            <a:r>
              <a:rPr lang="en-US" sz="2400" dirty="0" smtClean="0">
                <a:sym typeface="Symbol"/>
              </a:rPr>
              <a:t></a:t>
            </a:r>
            <a:r>
              <a:rPr lang="en-US" sz="2400" dirty="0" smtClean="0"/>
              <a:t> add actions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85810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actions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3269302"/>
            <a:ext cx="5662127" cy="18158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children_action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'''create a node, add children, length'''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parent_node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NewickNode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 'length'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toks.keys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parent_node.length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float(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['length'])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for child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['children']: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parent_node.add_child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(child)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parent_node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1520" y="1684546"/>
            <a:ext cx="5688632" cy="138499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leaf_action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'''create a node, and add label, length'''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NewickNode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leaf_node.label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['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taxa_name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']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leaf_node.length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float(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['length'])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leaf_node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1099398" y="5385990"/>
            <a:ext cx="7000994" cy="923330"/>
            <a:chOff x="683568" y="5301208"/>
            <a:chExt cx="7000994" cy="923330"/>
          </a:xfrm>
        </p:grpSpPr>
        <p:sp>
          <p:nvSpPr>
            <p:cNvPr id="5" name="TextBox 4"/>
            <p:cNvSpPr txBox="1"/>
            <p:nvPr/>
          </p:nvSpPr>
          <p:spPr>
            <a:xfrm>
              <a:off x="3203848" y="5408728"/>
              <a:ext cx="4480714" cy="7386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leaf.addParseAction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leaf_action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children.addParseAction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children_action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tree.addParseAction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children_action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)</a:t>
              </a:r>
              <a:endParaRPr lang="en-US" sz="14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83568" y="5301208"/>
              <a:ext cx="185980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Add actions to</a:t>
              </a:r>
              <a:br>
                <a:rPr lang="en-US" dirty="0" smtClean="0"/>
              </a:br>
              <a:r>
                <a:rPr lang="en-US" dirty="0" smtClean="0"/>
                <a:t>relevant grammar</a:t>
              </a:r>
              <a:br>
                <a:rPr lang="en-US" dirty="0" smtClean="0"/>
              </a:br>
              <a:r>
                <a:rPr lang="en-US" dirty="0" smtClean="0"/>
                <a:t>elements</a:t>
              </a:r>
              <a:endParaRPr lang="en-US" dirty="0"/>
            </a:p>
          </p:txBody>
        </p:sp>
        <p:sp>
          <p:nvSpPr>
            <p:cNvPr id="8" name="Left Brace 7"/>
            <p:cNvSpPr/>
            <p:nvPr/>
          </p:nvSpPr>
          <p:spPr>
            <a:xfrm>
              <a:off x="2915816" y="5408728"/>
              <a:ext cx="144016" cy="720080"/>
            </a:xfrm>
            <a:prstGeom prst="leftBrac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/>
            <p:cNvCxnSpPr>
              <a:stCxn id="7" idx="3"/>
              <a:endCxn id="8" idx="1"/>
            </p:cNvCxnSpPr>
            <p:nvPr/>
          </p:nvCxnSpPr>
          <p:spPr>
            <a:xfrm>
              <a:off x="2543373" y="5762873"/>
              <a:ext cx="372443" cy="589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22879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actual parsing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Call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parseString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 method on top-level grammar element, i.e.,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tree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result</a:t>
            </a:r>
            <a:r>
              <a:rPr lang="en-US" dirty="0" smtClean="0"/>
              <a:t> is list of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ParseResults</a:t>
            </a:r>
            <a:r>
              <a:rPr lang="en-US" dirty="0" smtClean="0"/>
              <a:t> objects,</a:t>
            </a:r>
            <a:br>
              <a:rPr lang="en-US" dirty="0" smtClean="0"/>
            </a:br>
            <a:r>
              <a:rPr lang="en-US" dirty="0" smtClean="0"/>
              <a:t>here  the root node of the tree, i.e., a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NewickNode</a:t>
            </a:r>
            <a:r>
              <a:rPr lang="en-US" dirty="0" smtClean="0"/>
              <a:t> instance</a:t>
            </a:r>
          </a:p>
          <a:p>
            <a:endParaRPr lang="en-US" dirty="0" smtClean="0"/>
          </a:p>
          <a:p>
            <a:r>
              <a:rPr lang="en-US" dirty="0" smtClean="0"/>
              <a:t>Now branch lengths can be calculated by walking tree, starting from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root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7584" y="2636912"/>
            <a:ext cx="5688632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results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tree.parseString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4" y="4633391"/>
            <a:ext cx="5688632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root = results[0]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7540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5" grpId="0" animBg="1"/>
    </p:bldLst>
  </p:timing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solved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Use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2204864"/>
            <a:ext cx="7488832" cy="26776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compute_branch_lengths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(node,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=None, length=0.0):    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is None: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{}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compute_branch_lengths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(node,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length)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node.is_leaf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node.label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 = length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node.length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node.length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is not None: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length +=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node.length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for child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node.children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compute_branch_lengths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(child,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length)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4" y="5714672"/>
            <a:ext cx="7488832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compute_branch_lengths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(root)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taxa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length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branch_lengths.items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print('{taxa}: {length}'.format(taxa=taxa, length=length))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7729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shell commands:</a:t>
            </a:r>
            <a:br>
              <a:rPr lang="en-US" dirty="0" smtClean="0"/>
            </a:br>
            <a:r>
              <a:rPr lang="en-US" dirty="0" smtClean="0"/>
              <a:t>Python exec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436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words in a file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Using shell utilities: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subprocess</a:t>
            </a:r>
            <a:r>
              <a:rPr lang="en-US" dirty="0" smtClean="0"/>
              <a:t> module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Convenient high-level API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subprocess.call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 returns exit code of command as integer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subprocess.check_output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 returns output of command as string</a:t>
            </a:r>
          </a:p>
          <a:p>
            <a:pPr lvl="1"/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827584" y="2924944"/>
            <a:ext cx="7488832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subprocess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check_output</a:t>
            </a:r>
            <a:endParaRPr lang="en-US" sz="14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output =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check_output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(['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sz="1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test.txt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'])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[lines, words, chars]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output.strip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().split(' ')[0:3]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27584" y="2204864"/>
            <a:ext cx="7488832" cy="52322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text.txt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12 52 text.txt</a:t>
            </a:r>
          </a:p>
        </p:txBody>
      </p:sp>
    </p:spTree>
    <p:extLst>
      <p:ext uri="{BB962C8B-B14F-4D97-AF65-F5344CB8AC3E}">
        <p14:creationId xmlns:p14="http://schemas.microsoft.com/office/powerpoint/2010/main" val="2434093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2"/>
      <p:bldP spid="6" grpId="0" animBg="1"/>
    </p:bldLst>
  </p:timing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words in a 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Low-level API: input &amp; output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2204864"/>
            <a:ext cx="7488832" cy="73866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-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This is a single line.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1       5      23 -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4" y="3194392"/>
            <a:ext cx="7488832" cy="160043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subprocess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Popen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 PIPE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'This is a single line.\n'</a:t>
            </a:r>
          </a:p>
          <a:p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Popen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(['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sz="1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'], 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PIPE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stdout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PIPE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.write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.close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output =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.s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tdout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.readline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[lines, words, chars]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output.strip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().split(' ')[0:3]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99394" y="5230941"/>
            <a:ext cx="654095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Popen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=PIPE,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stdout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=PIPE)</a:t>
            </a:r>
            <a:r>
              <a:rPr lang="en-US" dirty="0" smtClean="0"/>
              <a:t> creates file objects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stdout</a:t>
            </a:r>
            <a:r>
              <a:rPr lang="en-US" dirty="0" smtClean="0"/>
              <a:t> for writing/reading, analogous to pipes in Unix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2843808" y="3646765"/>
            <a:ext cx="5666734" cy="646331"/>
            <a:chOff x="2843808" y="3646765"/>
            <a:chExt cx="5666734" cy="646331"/>
          </a:xfrm>
        </p:grpSpPr>
        <p:sp>
          <p:nvSpPr>
            <p:cNvPr id="7" name="TextBox 6"/>
            <p:cNvSpPr txBox="1"/>
            <p:nvPr/>
          </p:nvSpPr>
          <p:spPr>
            <a:xfrm>
              <a:off x="6372200" y="3646765"/>
              <a:ext cx="2138342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Make sure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wc</a:t>
              </a:r>
              <a:r>
                <a:rPr lang="en-US" dirty="0" smtClean="0"/>
                <a:t> </a:t>
              </a:r>
              <a:r>
                <a:rPr lang="en-US" i="1" dirty="0" smtClean="0"/>
                <a:t>knows</a:t>
              </a:r>
              <a:r>
                <a:rPr lang="en-US" dirty="0" smtClean="0"/>
                <a:t/>
              </a:r>
              <a:br>
                <a:rPr lang="en-US" dirty="0" smtClean="0"/>
              </a:br>
              <a:r>
                <a:rPr lang="en-US" dirty="0" smtClean="0"/>
                <a:t>it received all data!!!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stCxn id="7" idx="1"/>
            </p:cNvCxnSpPr>
            <p:nvPr/>
          </p:nvCxnSpPr>
          <p:spPr>
            <a:xfrm flipH="1">
              <a:off x="2843808" y="3969931"/>
              <a:ext cx="3528392" cy="2511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24157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Getting things in and out:</a:t>
            </a:r>
            <a:br>
              <a:rPr lang="en-US" dirty="0" smtClean="0"/>
            </a:br>
            <a:r>
              <a:rPr lang="en-US" dirty="0" smtClean="0"/>
              <a:t>I/O &amp; command line arguments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026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for scientific computing… or not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68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 of the box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is interpreted</a:t>
            </a:r>
          </a:p>
          <a:p>
            <a:pPr lvl="1"/>
            <a:r>
              <a:rPr lang="en-US" dirty="0" smtClean="0"/>
              <a:t>Python is slow</a:t>
            </a:r>
          </a:p>
          <a:p>
            <a:pPr lvl="1"/>
            <a:r>
              <a:rPr lang="en-US" dirty="0" smtClean="0"/>
              <a:t>Python is really slow</a:t>
            </a:r>
          </a:p>
          <a:p>
            <a:r>
              <a:rPr lang="en-US" dirty="0" smtClean="0"/>
              <a:t>Okay for one-offs, prototypes, short runtimes</a:t>
            </a:r>
          </a:p>
          <a:p>
            <a:r>
              <a:rPr lang="en-US" dirty="0" smtClean="0"/>
              <a:t>NOT OKAY for computationally intensive tasks!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63167" y="4705980"/>
            <a:ext cx="664919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Don't use vanilla Python for computations!!!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77111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performance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2413711" y="2134011"/>
            <a:ext cx="5974713" cy="424731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m =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[]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i in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xrange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(n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m.append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([])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j in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xrange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(n): 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 m[i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].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append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random.random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())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m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matmul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(a, b, c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n =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i in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xrange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(n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j in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xrange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(n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c[i][j] = 0.0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k in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xrange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(n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c[i][j] += a[i][k]*a[k][j]</a:t>
            </a:r>
          </a:p>
        </p:txBody>
      </p:sp>
      <p:sp>
        <p:nvSpPr>
          <p:cNvPr id="6" name="TextBox 5"/>
          <p:cNvSpPr txBox="1"/>
          <p:nvPr/>
        </p:nvSpPr>
        <p:spPr>
          <a:xfrm rot="-1800000">
            <a:off x="3473500" y="3207549"/>
            <a:ext cx="2604174" cy="12003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rgbClr val="FF0000"/>
                </a:solidFill>
              </a:rPr>
              <a:t>Naïve!</a:t>
            </a:r>
            <a:endParaRPr lang="nl-BE" sz="72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893050" y="4292876"/>
                <a:ext cx="2970621" cy="6686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𝐶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𝐴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𝐵</m:t>
                      </m:r>
                    </m:oMath>
                  </m:oMathPara>
                </a14:m>
                <a:endParaRPr lang="en-US" b="0" dirty="0" smtClean="0"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BE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⋯+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𝑖𝑁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𝑁𝑗</m:t>
                          </m:r>
                        </m:sub>
                      </m:sSub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3050" y="4292876"/>
                <a:ext cx="2970621" cy="668645"/>
              </a:xfrm>
              <a:prstGeom prst="rect">
                <a:avLst/>
              </a:prstGeom>
              <a:blipFill rotWithShape="1">
                <a:blip r:embed="rId2"/>
                <a:stretch>
                  <a:fillRect b="-3636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5794066" y="2411596"/>
            <a:ext cx="302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Represent matrix as list of lists</a:t>
            </a:r>
            <a:endParaRPr lang="nl-BE" dirty="0"/>
          </a:p>
        </p:txBody>
      </p:sp>
      <p:grpSp>
        <p:nvGrpSpPr>
          <p:cNvPr id="16" name="Group 15"/>
          <p:cNvGrpSpPr/>
          <p:nvPr/>
        </p:nvGrpSpPr>
        <p:grpSpPr>
          <a:xfrm>
            <a:off x="349549" y="2299093"/>
            <a:ext cx="2019592" cy="3227431"/>
            <a:chOff x="349549" y="2299093"/>
            <a:chExt cx="2019592" cy="3227431"/>
          </a:xfrm>
        </p:grpSpPr>
        <p:sp>
          <p:nvSpPr>
            <p:cNvPr id="9" name="TextBox 8"/>
            <p:cNvSpPr txBox="1"/>
            <p:nvPr/>
          </p:nvSpPr>
          <p:spPr>
            <a:xfrm>
              <a:off x="349549" y="2299093"/>
              <a:ext cx="20195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500 ×  500 matrices</a:t>
              </a:r>
              <a:endParaRPr lang="nl-BE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99714" y="2852936"/>
              <a:ext cx="1519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Python: 0.09 s</a:t>
              </a:r>
              <a:endParaRPr lang="nl-BE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99714" y="5157192"/>
              <a:ext cx="13445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Python: 32 s</a:t>
              </a:r>
              <a:endParaRPr lang="nl-BE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99714" y="3244334"/>
            <a:ext cx="1091966" cy="2637584"/>
            <a:chOff x="599714" y="3244334"/>
            <a:chExt cx="1091966" cy="2637584"/>
          </a:xfrm>
        </p:grpSpPr>
        <p:sp>
          <p:nvSpPr>
            <p:cNvPr id="12" name="TextBox 11"/>
            <p:cNvSpPr txBox="1"/>
            <p:nvPr/>
          </p:nvSpPr>
          <p:spPr>
            <a:xfrm>
              <a:off x="599714" y="3244334"/>
              <a:ext cx="10919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C: 0.014 s</a:t>
              </a:r>
              <a:endParaRPr lang="nl-BE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99714" y="5512586"/>
              <a:ext cx="9749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C: 0.49 s</a:t>
              </a:r>
              <a:endParaRPr lang="nl-BE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99714" y="3635732"/>
            <a:ext cx="1657954" cy="2601580"/>
            <a:chOff x="599714" y="3635732"/>
            <a:chExt cx="1657954" cy="2601580"/>
          </a:xfrm>
        </p:grpSpPr>
        <p:sp>
          <p:nvSpPr>
            <p:cNvPr id="14" name="TextBox 13"/>
            <p:cNvSpPr txBox="1"/>
            <p:nvPr/>
          </p:nvSpPr>
          <p:spPr>
            <a:xfrm>
              <a:off x="599714" y="3635732"/>
              <a:ext cx="16579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Fortran: 0.012 s</a:t>
              </a:r>
              <a:endParaRPr lang="nl-BE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99714" y="5867980"/>
              <a:ext cx="15409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Fortran: 0.11 s</a:t>
              </a:r>
              <a:endParaRPr lang="nl-BE" dirty="0"/>
            </a:p>
          </p:txBody>
        </p:sp>
      </p:grpSp>
    </p:spTree>
    <p:extLst>
      <p:ext uri="{BB962C8B-B14F-4D97-AF65-F5344CB8AC3E}">
        <p14:creationId xmlns:p14="http://schemas.microsoft.com/office/powerpoint/2010/main" val="3594049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Libraries for numeric computation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25963"/>
          </a:xfrm>
        </p:spPr>
        <p:txBody>
          <a:bodyPr>
            <a:normAutofit fontScale="62500" lnSpcReduction="20000"/>
          </a:bodyPr>
          <a:lstStyle/>
          <a:p>
            <a:r>
              <a:rPr lang="en-US" dirty="0" err="1" smtClean="0"/>
              <a:t>NumPy</a:t>
            </a:r>
            <a:endParaRPr lang="en-US" dirty="0"/>
          </a:p>
          <a:p>
            <a:pPr lvl="1"/>
            <a:r>
              <a:rPr lang="en-US" dirty="0" smtClean="0"/>
              <a:t>Fast arrays</a:t>
            </a:r>
          </a:p>
          <a:p>
            <a:pPr lvl="1"/>
            <a:r>
              <a:rPr lang="en-US" dirty="0" smtClean="0"/>
              <a:t>Matrix operations (BLAS-like)</a:t>
            </a:r>
          </a:p>
          <a:p>
            <a:pPr lvl="1"/>
            <a:r>
              <a:rPr lang="en-US" dirty="0" smtClean="0"/>
              <a:t>Fast Fourier Transform</a:t>
            </a:r>
          </a:p>
          <a:p>
            <a:pPr lvl="1"/>
            <a:r>
              <a:rPr lang="en-US" dirty="0" smtClean="0"/>
              <a:t>Mathematical functions defined on arrays</a:t>
            </a:r>
          </a:p>
          <a:p>
            <a:pPr lvl="1"/>
            <a:r>
              <a:rPr lang="en-US" dirty="0" smtClean="0"/>
              <a:t>Pseudo-random number generation to initialize arrays</a:t>
            </a:r>
          </a:p>
          <a:p>
            <a:pPr lvl="1"/>
            <a:r>
              <a:rPr lang="en-US" dirty="0" smtClean="0"/>
              <a:t>Simple statistics</a:t>
            </a:r>
          </a:p>
          <a:p>
            <a:r>
              <a:rPr lang="en-US" dirty="0" err="1" smtClean="0"/>
              <a:t>SciPy</a:t>
            </a:r>
            <a:endParaRPr lang="en-US" dirty="0" smtClean="0"/>
          </a:p>
          <a:p>
            <a:pPr lvl="1"/>
            <a:r>
              <a:rPr lang="en-US" dirty="0" smtClean="0"/>
              <a:t>More mathematical functions</a:t>
            </a:r>
          </a:p>
          <a:p>
            <a:pPr lvl="1"/>
            <a:r>
              <a:rPr lang="en-US" dirty="0" smtClean="0"/>
              <a:t>Mathematical &amp; physics constants</a:t>
            </a:r>
          </a:p>
          <a:p>
            <a:pPr lvl="1"/>
            <a:r>
              <a:rPr lang="en-US" dirty="0" smtClean="0"/>
              <a:t>Numerical integration</a:t>
            </a:r>
          </a:p>
          <a:p>
            <a:pPr lvl="1"/>
            <a:r>
              <a:rPr lang="en-US" dirty="0" smtClean="0"/>
              <a:t>Ordinary differential equations</a:t>
            </a:r>
          </a:p>
          <a:p>
            <a:pPr lvl="1"/>
            <a:r>
              <a:rPr lang="en-US" dirty="0" smtClean="0"/>
              <a:t>Optimization</a:t>
            </a:r>
          </a:p>
          <a:p>
            <a:pPr lvl="1"/>
            <a:r>
              <a:rPr lang="en-US" dirty="0" smtClean="0"/>
              <a:t>Interpolation</a:t>
            </a:r>
          </a:p>
          <a:p>
            <a:pPr lvl="1"/>
            <a:r>
              <a:rPr lang="en-US" dirty="0" smtClean="0"/>
              <a:t>Signal processing</a:t>
            </a:r>
          </a:p>
          <a:p>
            <a:pPr lvl="1"/>
            <a:r>
              <a:rPr lang="en-US" dirty="0" smtClean="0"/>
              <a:t>Dense and spare linear algebra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812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using </a:t>
            </a:r>
            <a:r>
              <a:rPr lang="en-US" dirty="0" err="1" smtClean="0"/>
              <a:t>numpy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2563885" y="1685707"/>
            <a:ext cx="6526146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as np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np.random.uniform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(0.0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1.0, (n, 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matmul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(a,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b):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return np.dot(a, b)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49549" y="1723029"/>
            <a:ext cx="2019592" cy="1787271"/>
            <a:chOff x="349549" y="2299093"/>
            <a:chExt cx="2019592" cy="1787271"/>
          </a:xfrm>
        </p:grpSpPr>
        <p:sp>
          <p:nvSpPr>
            <p:cNvPr id="5" name="TextBox 4"/>
            <p:cNvSpPr txBox="1"/>
            <p:nvPr/>
          </p:nvSpPr>
          <p:spPr>
            <a:xfrm>
              <a:off x="349549" y="2299093"/>
              <a:ext cx="20195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500 ×  500 matrices</a:t>
              </a:r>
              <a:endParaRPr lang="nl-BE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99714" y="2852936"/>
              <a:ext cx="1621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numpy</a:t>
              </a:r>
              <a:r>
                <a:rPr lang="en-US" dirty="0" smtClean="0"/>
                <a:t>: 0.011 s</a:t>
              </a:r>
              <a:endParaRPr lang="nl-BE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99714" y="3717032"/>
              <a:ext cx="1621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numpy</a:t>
              </a:r>
              <a:r>
                <a:rPr lang="en-US" dirty="0" smtClean="0"/>
                <a:t>: 0.077 s</a:t>
              </a:r>
              <a:endParaRPr lang="nl-BE" dirty="0"/>
            </a:p>
          </p:txBody>
        </p:sp>
      </p:grp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3928691"/>
              </p:ext>
            </p:extLst>
          </p:nvPr>
        </p:nvGraphicFramePr>
        <p:xfrm>
          <a:off x="1259632" y="3861048"/>
          <a:ext cx="609600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Language/library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Execution time matrix multiplication (s)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Python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0.49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Fortran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0.11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Python/</a:t>
                      </a:r>
                      <a:r>
                        <a:rPr lang="en-US" dirty="0" err="1" smtClean="0"/>
                        <a:t>numpy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0.077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Fortran/BLAS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0.060</a:t>
                      </a:r>
                      <a:endParaRPr lang="nl-BE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7524328" y="4622351"/>
            <a:ext cx="1468036" cy="1152128"/>
            <a:chOff x="7524328" y="4622351"/>
            <a:chExt cx="1468036" cy="1152128"/>
          </a:xfrm>
        </p:grpSpPr>
        <p:sp>
          <p:nvSpPr>
            <p:cNvPr id="9" name="Curved Left Arrow 8"/>
            <p:cNvSpPr/>
            <p:nvPr/>
          </p:nvSpPr>
          <p:spPr>
            <a:xfrm>
              <a:off x="7524328" y="4622351"/>
              <a:ext cx="288032" cy="1152128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884368" y="4869160"/>
              <a:ext cx="110799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</a:rPr>
                <a:t>415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4575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array I</a:t>
            </a:r>
            <a:endParaRPr lang="nl-BE" dirty="0"/>
          </a:p>
        </p:txBody>
      </p:sp>
      <p:grpSp>
        <p:nvGrpSpPr>
          <p:cNvPr id="47" name="Group 46"/>
          <p:cNvGrpSpPr/>
          <p:nvPr/>
        </p:nvGrpSpPr>
        <p:grpSpPr>
          <a:xfrm>
            <a:off x="547661" y="3933056"/>
            <a:ext cx="6909352" cy="2365231"/>
            <a:chOff x="547661" y="4088105"/>
            <a:chExt cx="6909352" cy="2365231"/>
          </a:xfrm>
        </p:grpSpPr>
        <p:sp>
          <p:nvSpPr>
            <p:cNvPr id="3" name="TextBox 2"/>
            <p:cNvSpPr txBox="1"/>
            <p:nvPr/>
          </p:nvSpPr>
          <p:spPr>
            <a:xfrm>
              <a:off x="547661" y="4615968"/>
              <a:ext cx="2914551" cy="120032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np.zeros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((2, 3))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np.ones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((2, 3))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np.eye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(2)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d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np.empty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((2, 3))</a:t>
              </a:r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3347864" y="4088105"/>
              <a:ext cx="4109149" cy="574323"/>
              <a:chOff x="1475656" y="3862789"/>
              <a:chExt cx="4109149" cy="574323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2195736" y="3862789"/>
                <a:ext cx="33890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array, all elements 0.0</a:t>
                </a:r>
              </a:p>
            </p:txBody>
          </p:sp>
          <p:cxnSp>
            <p:nvCxnSpPr>
              <p:cNvPr id="6" name="Straight Arrow Connector 5"/>
              <p:cNvCxnSpPr>
                <a:stCxn id="5" idx="1"/>
              </p:cNvCxnSpPr>
              <p:nvPr/>
            </p:nvCxnSpPr>
            <p:spPr>
              <a:xfrm flipH="1">
                <a:off x="1475656" y="4047455"/>
                <a:ext cx="720080" cy="38965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/>
            <p:cNvGrpSpPr/>
            <p:nvPr/>
          </p:nvGrpSpPr>
          <p:grpSpPr>
            <a:xfrm>
              <a:off x="3345161" y="4870901"/>
              <a:ext cx="4109149" cy="369332"/>
              <a:chOff x="1475656" y="3862789"/>
              <a:chExt cx="4109149" cy="369332"/>
            </a:xfrm>
          </p:grpSpPr>
          <p:sp>
            <p:nvSpPr>
              <p:cNvPr id="12" name="TextBox 11"/>
              <p:cNvSpPr txBox="1"/>
              <p:nvPr/>
            </p:nvSpPr>
            <p:spPr>
              <a:xfrm>
                <a:off x="2195736" y="3862789"/>
                <a:ext cx="33890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array, all elements 1.0</a:t>
                </a:r>
              </a:p>
            </p:txBody>
          </p:sp>
          <p:cxnSp>
            <p:nvCxnSpPr>
              <p:cNvPr id="13" name="Straight Arrow Connector 12"/>
              <p:cNvCxnSpPr>
                <a:stCxn id="12" idx="1"/>
              </p:cNvCxnSpPr>
              <p:nvPr/>
            </p:nvCxnSpPr>
            <p:spPr>
              <a:xfrm flipH="1">
                <a:off x="1475656" y="4047455"/>
                <a:ext cx="72008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/>
          </p:nvGrpSpPr>
          <p:grpSpPr>
            <a:xfrm>
              <a:off x="2483768" y="5374957"/>
              <a:ext cx="4168986" cy="369332"/>
              <a:chOff x="611560" y="3862789"/>
              <a:chExt cx="4168986" cy="369332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2195736" y="3862789"/>
                <a:ext cx="25848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2 identity array</a:t>
                </a:r>
              </a:p>
            </p:txBody>
          </p:sp>
          <p:cxnSp>
            <p:nvCxnSpPr>
              <p:cNvPr id="17" name="Straight Arrow Connector 16"/>
              <p:cNvCxnSpPr>
                <a:stCxn id="16" idx="1"/>
              </p:cNvCxnSpPr>
              <p:nvPr/>
            </p:nvCxnSpPr>
            <p:spPr>
              <a:xfrm flipH="1" flipV="1">
                <a:off x="611560" y="3862789"/>
                <a:ext cx="1584176" cy="1846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3275856" y="5744289"/>
              <a:ext cx="3443711" cy="709047"/>
              <a:chOff x="1403648" y="3800073"/>
              <a:chExt cx="3443711" cy="709047"/>
            </a:xfrm>
          </p:grpSpPr>
          <p:sp>
            <p:nvSpPr>
              <p:cNvPr id="20" name="TextBox 19"/>
              <p:cNvSpPr txBox="1"/>
              <p:nvPr/>
            </p:nvSpPr>
            <p:spPr>
              <a:xfrm>
                <a:off x="2195736" y="3862789"/>
                <a:ext cx="265162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"empty" array</a:t>
                </a:r>
                <a:br>
                  <a:rPr lang="en-US" dirty="0" smtClean="0"/>
                </a:br>
                <a:r>
                  <a:rPr lang="en-US" dirty="0" smtClean="0"/>
                  <a:t>initialize elements later</a:t>
                </a:r>
              </a:p>
            </p:txBody>
          </p:sp>
          <p:cxnSp>
            <p:nvCxnSpPr>
              <p:cNvPr id="21" name="Straight Arrow Connector 20"/>
              <p:cNvCxnSpPr>
                <a:stCxn id="20" idx="1"/>
              </p:cNvCxnSpPr>
              <p:nvPr/>
            </p:nvCxnSpPr>
            <p:spPr>
              <a:xfrm flipH="1" flipV="1">
                <a:off x="1403648" y="3800073"/>
                <a:ext cx="792088" cy="38588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3" name="TextBox 22"/>
          <p:cNvSpPr txBox="1"/>
          <p:nvPr/>
        </p:nvSpPr>
        <p:spPr>
          <a:xfrm>
            <a:off x="588960" y="1556792"/>
            <a:ext cx="2900532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np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560333" y="1844824"/>
            <a:ext cx="6684355" cy="2086491"/>
            <a:chOff x="560333" y="1844824"/>
            <a:chExt cx="6684355" cy="2086491"/>
          </a:xfrm>
        </p:grpSpPr>
        <p:sp>
          <p:nvSpPr>
            <p:cNvPr id="24" name="TextBox 23"/>
            <p:cNvSpPr txBox="1"/>
            <p:nvPr/>
          </p:nvSpPr>
          <p:spPr>
            <a:xfrm>
              <a:off x="560333" y="2372687"/>
              <a:ext cx="2901879" cy="923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v1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np.zeros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(3)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v2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np.ones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(3)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v3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np.empty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(3)</a:t>
              </a:r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2843809" y="1844824"/>
              <a:ext cx="4215509" cy="648072"/>
              <a:chOff x="958928" y="3862789"/>
              <a:chExt cx="4215509" cy="648072"/>
            </a:xfrm>
          </p:grpSpPr>
          <p:sp>
            <p:nvSpPr>
              <p:cNvPr id="26" name="TextBox 25"/>
              <p:cNvSpPr txBox="1"/>
              <p:nvPr/>
            </p:nvSpPr>
            <p:spPr>
              <a:xfrm>
                <a:off x="2195736" y="3862789"/>
                <a:ext cx="29787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3-element array, all 0.0</a:t>
                </a:r>
              </a:p>
            </p:txBody>
          </p:sp>
          <p:cxnSp>
            <p:nvCxnSpPr>
              <p:cNvPr id="27" name="Straight Arrow Connector 26"/>
              <p:cNvCxnSpPr>
                <a:stCxn id="26" idx="1"/>
              </p:cNvCxnSpPr>
              <p:nvPr/>
            </p:nvCxnSpPr>
            <p:spPr>
              <a:xfrm flipH="1">
                <a:off x="958928" y="4047455"/>
                <a:ext cx="1236808" cy="46340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/>
            <p:cNvGrpSpPr/>
            <p:nvPr/>
          </p:nvGrpSpPr>
          <p:grpSpPr>
            <a:xfrm>
              <a:off x="2699792" y="2627620"/>
              <a:ext cx="4418861" cy="369332"/>
              <a:chOff x="1475656" y="3862789"/>
              <a:chExt cx="3826547" cy="369332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2722774" y="3862789"/>
                <a:ext cx="25794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3-element </a:t>
                </a:r>
                <a:r>
                  <a:rPr lang="en-US" dirty="0" smtClean="0"/>
                  <a:t>array, </a:t>
                </a:r>
                <a:r>
                  <a:rPr lang="en-US" dirty="0"/>
                  <a:t>all </a:t>
                </a:r>
                <a:r>
                  <a:rPr lang="en-US" dirty="0" smtClean="0"/>
                  <a:t>1.0</a:t>
                </a:r>
                <a:endParaRPr lang="en-US" dirty="0"/>
              </a:p>
            </p:txBody>
          </p:sp>
          <p:cxnSp>
            <p:nvCxnSpPr>
              <p:cNvPr id="30" name="Straight Arrow Connector 29"/>
              <p:cNvCxnSpPr>
                <a:stCxn id="29" idx="1"/>
              </p:cNvCxnSpPr>
              <p:nvPr/>
            </p:nvCxnSpPr>
            <p:spPr>
              <a:xfrm flipH="1">
                <a:off x="1475656" y="4047455"/>
                <a:ext cx="1247118" cy="220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Group 33"/>
            <p:cNvGrpSpPr/>
            <p:nvPr/>
          </p:nvGrpSpPr>
          <p:grpSpPr>
            <a:xfrm>
              <a:off x="2843809" y="3140968"/>
              <a:ext cx="4400879" cy="790347"/>
              <a:chOff x="958928" y="3440033"/>
              <a:chExt cx="4400879" cy="790347"/>
            </a:xfrm>
          </p:grpSpPr>
          <p:sp>
            <p:nvSpPr>
              <p:cNvPr id="35" name="TextBox 34"/>
              <p:cNvSpPr txBox="1"/>
              <p:nvPr/>
            </p:nvSpPr>
            <p:spPr>
              <a:xfrm>
                <a:off x="2195736" y="3584049"/>
                <a:ext cx="316407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3-element "empty" array</a:t>
                </a:r>
                <a:br>
                  <a:rPr lang="en-US" dirty="0" smtClean="0"/>
                </a:br>
                <a:r>
                  <a:rPr lang="en-US" dirty="0" smtClean="0"/>
                  <a:t>initialize elements later</a:t>
                </a:r>
              </a:p>
            </p:txBody>
          </p:sp>
          <p:cxnSp>
            <p:nvCxnSpPr>
              <p:cNvPr id="36" name="Straight Arrow Connector 35"/>
              <p:cNvCxnSpPr>
                <a:stCxn id="35" idx="1"/>
              </p:cNvCxnSpPr>
              <p:nvPr/>
            </p:nvCxnSpPr>
            <p:spPr>
              <a:xfrm flipH="1" flipV="1">
                <a:off x="958928" y="3440033"/>
                <a:ext cx="1236808" cy="46718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9" name="Group 38"/>
          <p:cNvGrpSpPr/>
          <p:nvPr/>
        </p:nvGrpSpPr>
        <p:grpSpPr>
          <a:xfrm>
            <a:off x="3275857" y="1198493"/>
            <a:ext cx="2047928" cy="542965"/>
            <a:chOff x="1378722" y="3862789"/>
            <a:chExt cx="2047928" cy="542965"/>
          </a:xfrm>
        </p:grpSpPr>
        <p:sp>
          <p:nvSpPr>
            <p:cNvPr id="40" name="TextBox 39"/>
            <p:cNvSpPr txBox="1"/>
            <p:nvPr/>
          </p:nvSpPr>
          <p:spPr>
            <a:xfrm>
              <a:off x="2195736" y="3862789"/>
              <a:ext cx="123091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convention</a:t>
              </a:r>
            </a:p>
          </p:txBody>
        </p:sp>
        <p:cxnSp>
          <p:nvCxnSpPr>
            <p:cNvPr id="41" name="Straight Arrow Connector 40"/>
            <p:cNvCxnSpPr>
              <a:stCxn id="40" idx="1"/>
            </p:cNvCxnSpPr>
            <p:nvPr/>
          </p:nvCxnSpPr>
          <p:spPr>
            <a:xfrm flipH="1">
              <a:off x="1378722" y="4047455"/>
              <a:ext cx="817014" cy="35829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TextBox 47"/>
          <p:cNvSpPr txBox="1"/>
          <p:nvPr/>
        </p:nvSpPr>
        <p:spPr>
          <a:xfrm>
            <a:off x="251520" y="6226279"/>
            <a:ext cx="521085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Default type: </a:t>
            </a:r>
            <a:r>
              <a:rPr lang="en-US" sz="2400" dirty="0" err="1" smtClean="0"/>
              <a:t>np.float</a:t>
            </a:r>
            <a:r>
              <a:rPr lang="en-US" sz="2400" dirty="0" smtClean="0"/>
              <a:t> </a:t>
            </a:r>
            <a:r>
              <a:rPr lang="en-US" sz="2400" dirty="0" smtClean="0">
                <a:sym typeface="Symbol"/>
              </a:rPr>
              <a:t></a:t>
            </a:r>
            <a:r>
              <a:rPr lang="en-US" sz="2400" dirty="0" smtClean="0"/>
              <a:t> double precision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458664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</p:bldLst>
  </p:timing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</a:t>
            </a:r>
            <a:r>
              <a:rPr lang="en-US" dirty="0" smtClean="0"/>
              <a:t>arrays II</a:t>
            </a:r>
            <a:endParaRPr lang="nl-BE" dirty="0"/>
          </a:p>
        </p:txBody>
      </p:sp>
      <p:grpSp>
        <p:nvGrpSpPr>
          <p:cNvPr id="19" name="Group 18"/>
          <p:cNvGrpSpPr/>
          <p:nvPr/>
        </p:nvGrpSpPr>
        <p:grpSpPr>
          <a:xfrm>
            <a:off x="547661" y="1556792"/>
            <a:ext cx="7477657" cy="1571402"/>
            <a:chOff x="547661" y="1556792"/>
            <a:chExt cx="7477657" cy="1571402"/>
          </a:xfrm>
        </p:grpSpPr>
        <p:sp>
          <p:nvSpPr>
            <p:cNvPr id="3" name="TextBox 2"/>
            <p:cNvSpPr txBox="1"/>
            <p:nvPr/>
          </p:nvSpPr>
          <p:spPr>
            <a:xfrm>
              <a:off x="547661" y="1556792"/>
              <a:ext cx="719269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e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np.random.uniform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(0.0, 1.0, (2, 3))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4144007" y="1926124"/>
              <a:ext cx="3881311" cy="1202070"/>
              <a:chOff x="3637248" y="4437112"/>
              <a:chExt cx="3881311" cy="1202070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4065241" y="4715852"/>
                <a:ext cx="3453318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array, elements </a:t>
                </a:r>
                <a:r>
                  <a:rPr lang="en-US" i="1" dirty="0" smtClean="0"/>
                  <a:t>x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>randomly drawn from  uniform</a:t>
                </a:r>
                <a:br>
                  <a:rPr lang="en-US" dirty="0" smtClean="0"/>
                </a:br>
                <a:r>
                  <a:rPr lang="en-US" dirty="0" smtClean="0"/>
                  <a:t>distribution such that </a:t>
                </a:r>
                <a:r>
                  <a:rPr lang="en-US" i="1" dirty="0" smtClean="0"/>
                  <a:t>x</a:t>
                </a:r>
                <a:r>
                  <a:rPr lang="en-US" dirty="0" smtClean="0"/>
                  <a:t> </a:t>
                </a:r>
                <a:r>
                  <a:rPr lang="en-US" dirty="0" smtClean="0">
                    <a:sym typeface="Symbol"/>
                  </a:rPr>
                  <a:t></a:t>
                </a:r>
                <a:r>
                  <a:rPr lang="en-US" dirty="0" smtClean="0"/>
                  <a:t> [0.0, 1.0[</a:t>
                </a:r>
              </a:p>
            </p:txBody>
          </p:sp>
          <p:cxnSp>
            <p:nvCxnSpPr>
              <p:cNvPr id="5" name="Straight Arrow Connector 4"/>
              <p:cNvCxnSpPr>
                <a:stCxn id="4" idx="1"/>
                <a:endCxn id="3" idx="2"/>
              </p:cNvCxnSpPr>
              <p:nvPr/>
            </p:nvCxnSpPr>
            <p:spPr>
              <a:xfrm flipH="1" flipV="1">
                <a:off x="3637248" y="4437112"/>
                <a:ext cx="427993" cy="74040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Group 19"/>
          <p:cNvGrpSpPr/>
          <p:nvPr/>
        </p:nvGrpSpPr>
        <p:grpSpPr>
          <a:xfrm>
            <a:off x="539552" y="3491716"/>
            <a:ext cx="7229654" cy="1460485"/>
            <a:chOff x="539552" y="3491716"/>
            <a:chExt cx="7229654" cy="1460485"/>
          </a:xfrm>
        </p:grpSpPr>
        <p:sp>
          <p:nvSpPr>
            <p:cNvPr id="8" name="TextBox 7"/>
            <p:cNvSpPr txBox="1"/>
            <p:nvPr/>
          </p:nvSpPr>
          <p:spPr>
            <a:xfrm>
              <a:off x="539552" y="3491716"/>
              <a:ext cx="720080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([[3.1, 4.2, -1.1], [-0.3, 1.3, 13.1]])</a:t>
              </a: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4139953" y="4027132"/>
              <a:ext cx="3629253" cy="925069"/>
              <a:chOff x="3637249" y="4437114"/>
              <a:chExt cx="3629253" cy="925069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4065241" y="4715852"/>
                <a:ext cx="320126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 from a Python</a:t>
                </a:r>
                <a:br>
                  <a:rPr lang="en-US" dirty="0" smtClean="0"/>
                </a:br>
                <a:r>
                  <a:rPr lang="en-US" dirty="0" smtClean="0"/>
                  <a:t>list of lists</a:t>
                </a:r>
              </a:p>
            </p:txBody>
          </p:sp>
          <p:cxnSp>
            <p:nvCxnSpPr>
              <p:cNvPr id="12" name="Straight Arrow Connector 11"/>
              <p:cNvCxnSpPr>
                <a:stCxn id="11" idx="1"/>
              </p:cNvCxnSpPr>
              <p:nvPr/>
            </p:nvCxnSpPr>
            <p:spPr>
              <a:xfrm flipH="1" flipV="1">
                <a:off x="3637249" y="4437114"/>
                <a:ext cx="427992" cy="60190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1" name="Group 20"/>
          <p:cNvGrpSpPr/>
          <p:nvPr/>
        </p:nvGrpSpPr>
        <p:grpSpPr>
          <a:xfrm>
            <a:off x="539552" y="5075892"/>
            <a:ext cx="7776864" cy="1375703"/>
            <a:chOff x="539552" y="5075892"/>
            <a:chExt cx="7776864" cy="1375703"/>
          </a:xfrm>
        </p:grpSpPr>
        <p:sp>
          <p:nvSpPr>
            <p:cNvPr id="14" name="TextBox 13"/>
            <p:cNvSpPr txBox="1"/>
            <p:nvPr/>
          </p:nvSpPr>
          <p:spPr>
            <a:xfrm>
              <a:off x="6615309" y="5805264"/>
              <a:ext cx="1701107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dirty="0">
                  <a:latin typeface="Courier New" panose="02070309020205020404" pitchFamily="49" charset="0"/>
                  <a:cs typeface="Courier New" panose="02070309020205020404" pitchFamily="49" charset="0"/>
                </a:rPr>
                <a:t>1.2 </a:t>
              </a:r>
              <a:r>
                <a:rPr lang="nl-BE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2.3 3.4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4.5 5.6 </a:t>
              </a:r>
              <a:r>
                <a:rPr lang="nl-BE" dirty="0">
                  <a:latin typeface="Courier New" panose="02070309020205020404" pitchFamily="49" charset="0"/>
                  <a:cs typeface="Courier New" panose="02070309020205020404" pitchFamily="49" charset="0"/>
                </a:rPr>
                <a:t>6.7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39552" y="5075892"/>
              <a:ext cx="720080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np.genfromtxt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('matrix.txt')</a:t>
              </a: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4139952" y="5456263"/>
              <a:ext cx="2239065" cy="925065"/>
              <a:chOff x="3637249" y="4437118"/>
              <a:chExt cx="2239065" cy="925065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4065241" y="4715852"/>
                <a:ext cx="181107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</a:t>
                </a:r>
                <a:r>
                  <a:rPr lang="en-US" dirty="0"/>
                  <a:t/>
                </a:r>
                <a:br>
                  <a:rPr lang="en-US" dirty="0"/>
                </a:br>
                <a:r>
                  <a:rPr lang="en-US" dirty="0" smtClean="0"/>
                  <a:t>from text file</a:t>
                </a:r>
              </a:p>
            </p:txBody>
          </p:sp>
          <p:cxnSp>
            <p:nvCxnSpPr>
              <p:cNvPr id="18" name="Straight Arrow Connector 17"/>
              <p:cNvCxnSpPr>
                <a:stCxn id="17" idx="1"/>
              </p:cNvCxnSpPr>
              <p:nvPr/>
            </p:nvCxnSpPr>
            <p:spPr>
              <a:xfrm flipH="1" flipV="1">
                <a:off x="3637249" y="4437118"/>
                <a:ext cx="427992" cy="6019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055984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</a:t>
            </a:r>
            <a:r>
              <a:rPr lang="en-US" dirty="0" smtClean="0"/>
              <a:t>arrays III</a:t>
            </a:r>
            <a:endParaRPr lang="nl-BE" dirty="0"/>
          </a:p>
        </p:txBody>
      </p:sp>
      <p:grpSp>
        <p:nvGrpSpPr>
          <p:cNvPr id="19" name="Group 18"/>
          <p:cNvGrpSpPr/>
          <p:nvPr/>
        </p:nvGrpSpPr>
        <p:grpSpPr>
          <a:xfrm>
            <a:off x="547661" y="1556792"/>
            <a:ext cx="8111676" cy="1294403"/>
            <a:chOff x="547661" y="1556792"/>
            <a:chExt cx="8111676" cy="1294403"/>
          </a:xfrm>
        </p:grpSpPr>
        <p:sp>
          <p:nvSpPr>
            <p:cNvPr id="3" name="TextBox 2"/>
            <p:cNvSpPr txBox="1"/>
            <p:nvPr/>
          </p:nvSpPr>
          <p:spPr>
            <a:xfrm>
              <a:off x="547661" y="1556792"/>
              <a:ext cx="719269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e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np.arange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(-1.0, 1.0, 0.25)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4144007" y="1926124"/>
              <a:ext cx="4515330" cy="925071"/>
              <a:chOff x="3637248" y="4437112"/>
              <a:chExt cx="4515330" cy="925071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4065241" y="4715852"/>
                <a:ext cx="408733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8-element array, first element -1.0,</a:t>
                </a:r>
              </a:p>
              <a:p>
                <a:r>
                  <a:rPr lang="en-US" dirty="0" smtClean="0"/>
                  <a:t>last element less than 1.0, step 0.25  </a:t>
                </a:r>
              </a:p>
            </p:txBody>
          </p:sp>
          <p:cxnSp>
            <p:nvCxnSpPr>
              <p:cNvPr id="5" name="Straight Arrow Connector 4"/>
              <p:cNvCxnSpPr>
                <a:stCxn id="4" idx="1"/>
                <a:endCxn id="3" idx="2"/>
              </p:cNvCxnSpPr>
              <p:nvPr/>
            </p:nvCxnSpPr>
            <p:spPr>
              <a:xfrm flipH="1" flipV="1">
                <a:off x="3637248" y="4437112"/>
                <a:ext cx="427993" cy="60190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Group 19"/>
          <p:cNvGrpSpPr/>
          <p:nvPr/>
        </p:nvGrpSpPr>
        <p:grpSpPr>
          <a:xfrm>
            <a:off x="539552" y="4027132"/>
            <a:ext cx="8115730" cy="1460485"/>
            <a:chOff x="539552" y="3491716"/>
            <a:chExt cx="8115730" cy="1460485"/>
          </a:xfrm>
        </p:grpSpPr>
        <p:sp>
          <p:nvSpPr>
            <p:cNvPr id="8" name="TextBox 7"/>
            <p:cNvSpPr txBox="1"/>
            <p:nvPr/>
          </p:nvSpPr>
          <p:spPr>
            <a:xfrm>
              <a:off x="539552" y="3491716"/>
              <a:ext cx="720080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np.linspace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(-1.0, 1.0, 9)</a:t>
              </a: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4139953" y="4027132"/>
              <a:ext cx="4515329" cy="925069"/>
              <a:chOff x="3637249" y="4437114"/>
              <a:chExt cx="4515329" cy="925069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4065241" y="4715852"/>
                <a:ext cx="408733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</a:t>
                </a:r>
                <a:r>
                  <a:rPr lang="en-US" dirty="0" smtClean="0"/>
                  <a:t>9-element </a:t>
                </a:r>
                <a:r>
                  <a:rPr lang="en-US" dirty="0"/>
                  <a:t>array, first element -1.0,</a:t>
                </a:r>
              </a:p>
              <a:p>
                <a:r>
                  <a:rPr lang="en-US" dirty="0"/>
                  <a:t>last element </a:t>
                </a:r>
                <a:r>
                  <a:rPr lang="en-US" dirty="0" smtClean="0"/>
                  <a:t>1.0</a:t>
                </a:r>
                <a:r>
                  <a:rPr lang="en-US" dirty="0"/>
                  <a:t>, </a:t>
                </a:r>
                <a:r>
                  <a:rPr lang="en-US" dirty="0" smtClean="0"/>
                  <a:t>determine step  </a:t>
                </a:r>
                <a:endParaRPr lang="en-US" dirty="0"/>
              </a:p>
            </p:txBody>
          </p:sp>
          <p:cxnSp>
            <p:nvCxnSpPr>
              <p:cNvPr id="12" name="Straight Arrow Connector 11"/>
              <p:cNvCxnSpPr>
                <a:stCxn id="11" idx="1"/>
              </p:cNvCxnSpPr>
              <p:nvPr/>
            </p:nvCxnSpPr>
            <p:spPr>
              <a:xfrm flipH="1" flipV="1">
                <a:off x="3637249" y="4437114"/>
                <a:ext cx="427992" cy="60190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2" name="TextBox 21"/>
          <p:cNvSpPr txBox="1"/>
          <p:nvPr/>
        </p:nvSpPr>
        <p:spPr>
          <a:xfrm>
            <a:off x="409078" y="3307050"/>
            <a:ext cx="7691314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-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1.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-0.75  -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0.25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0.25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0.75 ]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95536" y="5733256"/>
            <a:ext cx="770485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-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1.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-0.75  -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0.25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0.25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0.75  1.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6770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> 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Integers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np.int8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np.int16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np.int32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np.int64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/>
              <a:t>default 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np.int32</a:t>
            </a:r>
            <a:r>
              <a:rPr lang="en-US" dirty="0" smtClean="0"/>
              <a:t> on 32-bit,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np.int64</a:t>
            </a:r>
            <a:r>
              <a:rPr lang="en-US" dirty="0" smtClean="0"/>
              <a:t> on 64-bit architecture</a:t>
            </a:r>
          </a:p>
          <a:p>
            <a:r>
              <a:rPr lang="en-US" dirty="0" smtClean="0"/>
              <a:t>Floating point numbers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np.float32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np.float64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np.float96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/>
              <a:t>default 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np.float64</a:t>
            </a:r>
            <a:r>
              <a:rPr lang="en-US" dirty="0" smtClean="0"/>
              <a:t>, i.e., double precision</a:t>
            </a:r>
          </a:p>
          <a:p>
            <a:r>
              <a:rPr lang="en-US" dirty="0" smtClean="0"/>
              <a:t>Complex numbers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np.complex64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np.complex128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np.complex192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/>
              <a:t>default 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np.complex128</a:t>
            </a:r>
            <a:r>
              <a:rPr lang="en-US" dirty="0" smtClean="0"/>
              <a:t>, </a:t>
            </a:r>
            <a:r>
              <a:rPr lang="en-US" dirty="0"/>
              <a:t>i.e., double </a:t>
            </a:r>
            <a:r>
              <a:rPr lang="en-US" dirty="0" smtClean="0"/>
              <a:t>precision</a:t>
            </a:r>
          </a:p>
          <a:p>
            <a:r>
              <a:rPr lang="en-US" dirty="0" smtClean="0"/>
              <a:t>Characters/strings: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np.character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 smtClean="0"/>
          </a:p>
          <a:p>
            <a:pPr lvl="2"/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856477" y="6021288"/>
            <a:ext cx="437170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v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np.zeros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(3, 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dtype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=np.int8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96385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array elements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3921299"/>
          </a:xfrm>
        </p:spPr>
        <p:txBody>
          <a:bodyPr>
            <a:normAutofit/>
          </a:bodyPr>
          <a:lstStyle/>
          <a:p>
            <a:r>
              <a:rPr lang="en-US" dirty="0" smtClean="0"/>
              <a:t>Array dimensions</a:t>
            </a:r>
          </a:p>
          <a:p>
            <a:endParaRPr lang="en-US" dirty="0"/>
          </a:p>
          <a:p>
            <a:r>
              <a:rPr lang="en-US" dirty="0" smtClean="0"/>
              <a:t>Assigning to a specific element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Using an element's value</a:t>
            </a:r>
            <a:endParaRPr lang="nl-BE" dirty="0"/>
          </a:p>
        </p:txBody>
      </p:sp>
      <p:grpSp>
        <p:nvGrpSpPr>
          <p:cNvPr id="13" name="Group 12"/>
          <p:cNvGrpSpPr/>
          <p:nvPr/>
        </p:nvGrpSpPr>
        <p:grpSpPr>
          <a:xfrm>
            <a:off x="721345" y="3789040"/>
            <a:ext cx="5232741" cy="576064"/>
            <a:chOff x="721345" y="3789040"/>
            <a:chExt cx="5232741" cy="576064"/>
          </a:xfrm>
        </p:grpSpPr>
        <p:sp>
          <p:nvSpPr>
            <p:cNvPr id="4" name="TextBox 3"/>
            <p:cNvSpPr txBox="1"/>
            <p:nvPr/>
          </p:nvSpPr>
          <p:spPr>
            <a:xfrm>
              <a:off x="721345" y="3789040"/>
              <a:ext cx="3202583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a[1, 0] = 5.0</a:t>
              </a: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4114800" y="3789040"/>
              <a:ext cx="1839286" cy="576064"/>
              <a:chOff x="4114800" y="3789040"/>
              <a:chExt cx="1839286" cy="57606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TextBox 5"/>
                  <p:cNvSpPr txBox="1"/>
                  <p:nvPr/>
                </p:nvSpPr>
                <p:spPr>
                  <a:xfrm>
                    <a:off x="4114800" y="3789040"/>
                    <a:ext cx="1839286" cy="5542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nl-BE" i="1" smtClean="0">
                                  <a:latin typeface="Cambria Math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nl-BE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/>
                                      </a:rPr>
                                      <m:t>0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5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</m:mr>
                              </m:m>
                            </m:e>
                          </m:d>
                        </m:oMath>
                      </m:oMathPara>
                    </a14:m>
                    <a:endParaRPr lang="nl-BE" dirty="0"/>
                  </a:p>
                </p:txBody>
              </p:sp>
            </mc:Choice>
            <mc:Fallback xmlns="">
              <p:sp>
                <p:nvSpPr>
                  <p:cNvPr id="6" name="TextBox 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14800" y="3789040"/>
                    <a:ext cx="1839286" cy="554254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nl-B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" name="Rectangle 6"/>
              <p:cNvSpPr/>
              <p:nvPr/>
            </p:nvSpPr>
            <p:spPr>
              <a:xfrm>
                <a:off x="4335194" y="4087977"/>
                <a:ext cx="360040" cy="277127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</p:grpSp>
      </p:grpSp>
      <p:sp>
        <p:nvSpPr>
          <p:cNvPr id="8" name="TextBox 7"/>
          <p:cNvSpPr txBox="1"/>
          <p:nvPr/>
        </p:nvSpPr>
        <p:spPr>
          <a:xfrm>
            <a:off x="721345" y="5013176"/>
            <a:ext cx="3202583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q = a[1, 0] + a[1, 2]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0" y="4869160"/>
            <a:ext cx="4436471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Implicit conversion of tuple</a:t>
            </a:r>
            <a:br>
              <a:rPr lang="en-US" sz="2800" dirty="0" smtClean="0"/>
            </a:br>
            <a:r>
              <a:rPr lang="en-US" sz="2800" dirty="0" smtClean="0"/>
              <a:t>for indexing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0-based indexing</a:t>
            </a:r>
            <a:endParaRPr lang="nl-BE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755576" y="1556792"/>
            <a:ext cx="291455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np.zeros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((2, 3))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55576" y="2636912"/>
            <a:ext cx="393965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a.shape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== (2, 3)) == True</a:t>
            </a:r>
          </a:p>
        </p:txBody>
      </p:sp>
      <p:sp>
        <p:nvSpPr>
          <p:cNvPr id="5" name="Rectangle 4"/>
          <p:cNvSpPr/>
          <p:nvPr/>
        </p:nvSpPr>
        <p:spPr>
          <a:xfrm>
            <a:off x="2466487" y="3244334"/>
            <a:ext cx="42110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BE" dirty="0"/>
              <a:t>https://github.com/gjbex/training-material</a:t>
            </a:r>
          </a:p>
        </p:txBody>
      </p:sp>
    </p:spTree>
    <p:extLst>
      <p:ext uri="{BB962C8B-B14F-4D97-AF65-F5344CB8AC3E}">
        <p14:creationId xmlns:p14="http://schemas.microsoft.com/office/powerpoint/2010/main" val="402560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lines from file handles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Standard file handles: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/>
              <a:t>: standard input (keyboard, pipe in)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sys.stdout</a:t>
            </a:r>
            <a:r>
              <a:rPr lang="en-US" dirty="0" smtClean="0"/>
              <a:t>: standard output (screen, pipe out)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sys.stderr</a:t>
            </a:r>
            <a:r>
              <a:rPr lang="en-US" dirty="0" smtClean="0"/>
              <a:t>: standard error (screen, pipe out)</a:t>
            </a:r>
          </a:p>
          <a:p>
            <a:r>
              <a:rPr lang="en-US" dirty="0" smtClean="0"/>
              <a:t>Reading a single line: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: returns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Reading all lines at once: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sym typeface="Wingdings" pitchFamily="2" charset="2"/>
              </a:rPr>
              <a:t>returns 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list</a:t>
            </a:r>
            <a:r>
              <a:rPr lang="en-US" dirty="0" smtClean="0">
                <a:sym typeface="Wingdings" pitchFamily="2" charset="2"/>
              </a:rPr>
              <a:t> of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str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516216" y="4797152"/>
            <a:ext cx="216024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Note:</a:t>
            </a:r>
            <a:r>
              <a:rPr lang="en-US" dirty="0" smtClean="0"/>
              <a:t> line endings,</a:t>
            </a:r>
          </a:p>
          <a:p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  <a:r>
              <a:rPr lang="en-US" dirty="0" smtClean="0"/>
              <a:t> 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\r\n</a:t>
            </a:r>
            <a:r>
              <a:rPr lang="en-US" dirty="0" smtClean="0"/>
              <a:t> are</a:t>
            </a:r>
            <a:br>
              <a:rPr lang="en-US" dirty="0" smtClean="0"/>
            </a:br>
            <a:r>
              <a:rPr lang="en-US" dirty="0" smtClean="0"/>
              <a:t>included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1403648" y="6021288"/>
            <a:ext cx="649665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/>
              <a:t>Note:</a:t>
            </a:r>
            <a:r>
              <a:rPr lang="en-US" dirty="0" smtClean="0"/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readline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are methods on file handles</a:t>
            </a:r>
          </a:p>
        </p:txBody>
      </p:sp>
    </p:spTree>
    <p:extLst>
      <p:ext uri="{BB962C8B-B14F-4D97-AF65-F5344CB8AC3E}">
        <p14:creationId xmlns:p14="http://schemas.microsoft.com/office/powerpoint/2010/main" val="2706418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2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subarrays: slicing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3921299"/>
          </a:xfrm>
        </p:spPr>
        <p:txBody>
          <a:bodyPr>
            <a:normAutofit/>
          </a:bodyPr>
          <a:lstStyle/>
          <a:p>
            <a:r>
              <a:rPr lang="en-US" dirty="0" smtClean="0"/>
              <a:t>Second column</a:t>
            </a:r>
          </a:p>
          <a:p>
            <a:endParaRPr lang="en-US" dirty="0"/>
          </a:p>
          <a:p>
            <a:r>
              <a:rPr lang="en-US" dirty="0" smtClean="0"/>
              <a:t>Third row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2D subarray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21345" y="3789040"/>
            <a:ext cx="291455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a[2, :]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21345" y="5013176"/>
            <a:ext cx="449872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a[1:3, 1:3]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np.zeros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((2, 2))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55576" y="1556792"/>
            <a:ext cx="655272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np.arange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(1, 21).reshape(4, 5)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55576" y="2636912"/>
            <a:ext cx="288032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a[:, 1]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364088" y="2636912"/>
            <a:ext cx="367240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[ 2  7  12  17 ]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364088" y="3851756"/>
            <a:ext cx="367240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[ 11  12  13  14  15 ]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3203848" y="3068960"/>
            <a:ext cx="3168352" cy="720080"/>
            <a:chOff x="3203848" y="3068960"/>
            <a:chExt cx="3168352" cy="720080"/>
          </a:xfrm>
        </p:grpSpPr>
        <p:sp>
          <p:nvSpPr>
            <p:cNvPr id="16" name="TextBox 15"/>
            <p:cNvSpPr txBox="1"/>
            <p:nvPr/>
          </p:nvSpPr>
          <p:spPr>
            <a:xfrm>
              <a:off x="3203848" y="3183359"/>
              <a:ext cx="20986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result: 1D array</a:t>
              </a:r>
              <a:endParaRPr lang="nl-BE" sz="2400" dirty="0"/>
            </a:p>
          </p:txBody>
        </p:sp>
        <p:cxnSp>
          <p:nvCxnSpPr>
            <p:cNvPr id="18" name="Straight Arrow Connector 17"/>
            <p:cNvCxnSpPr>
              <a:stCxn id="16" idx="3"/>
            </p:cNvCxnSpPr>
            <p:nvPr/>
          </p:nvCxnSpPr>
          <p:spPr>
            <a:xfrm flipV="1">
              <a:off x="5302499" y="3068960"/>
              <a:ext cx="1069701" cy="3452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6" idx="3"/>
            </p:cNvCxnSpPr>
            <p:nvPr/>
          </p:nvCxnSpPr>
          <p:spPr>
            <a:xfrm>
              <a:off x="5302499" y="3414192"/>
              <a:ext cx="1069701" cy="3748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/>
          <p:cNvSpPr txBox="1"/>
          <p:nvPr/>
        </p:nvSpPr>
        <p:spPr>
          <a:xfrm>
            <a:off x="5364088" y="4787860"/>
            <a:ext cx="3672408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1   2   3   4   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 6   0   0   9  10 ]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[ 11   0   0  14  15 ]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[ 16  17  18  19  20 ]]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6128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8" grpId="0" animBg="1"/>
      <p:bldP spid="15" grpId="0" animBg="1"/>
      <p:bldP spid="26" grpId="0" animBg="1"/>
    </p:bldLst>
  </p:timing>
</p:sld>
</file>

<file path=ppt/slides/slide2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</a:t>
            </a:r>
            <a:r>
              <a:rPr lang="en-US" dirty="0" smtClean="0"/>
              <a:t>perations on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Scalar-array operations: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Element-wise operations: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Matrix product</a:t>
            </a:r>
          </a:p>
          <a:p>
            <a:endParaRPr lang="en-US" dirty="0"/>
          </a:p>
          <a:p>
            <a:r>
              <a:rPr lang="en-US" dirty="0" smtClean="0"/>
              <a:t>transpose, trace</a:t>
            </a:r>
            <a:endParaRPr lang="nl-BE" dirty="0"/>
          </a:p>
        </p:txBody>
      </p:sp>
      <p:grpSp>
        <p:nvGrpSpPr>
          <p:cNvPr id="10" name="Group 9"/>
          <p:cNvGrpSpPr/>
          <p:nvPr/>
        </p:nvGrpSpPr>
        <p:grpSpPr>
          <a:xfrm>
            <a:off x="731737" y="3429000"/>
            <a:ext cx="7944719" cy="1246495"/>
            <a:chOff x="731737" y="3933056"/>
            <a:chExt cx="7944719" cy="1246495"/>
          </a:xfrm>
        </p:grpSpPr>
        <p:sp>
          <p:nvSpPr>
            <p:cNvPr id="4" name="TextBox 3"/>
            <p:cNvSpPr txBox="1"/>
            <p:nvPr/>
          </p:nvSpPr>
          <p:spPr>
            <a:xfrm>
              <a:off x="731737" y="3933056"/>
              <a:ext cx="5784480" cy="923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([[1.0, 3.0], [4.0, 5.0]])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([[2.0, 3.0], [1.0, 0.5]])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 a*b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156176" y="4533220"/>
              <a:ext cx="252028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[[ 2.   9.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[ 4.  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2.5 ]]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755576" y="4797152"/>
            <a:ext cx="7920880" cy="864096"/>
            <a:chOff x="755576" y="5733256"/>
            <a:chExt cx="7920880" cy="864096"/>
          </a:xfrm>
        </p:grpSpPr>
        <p:sp>
          <p:nvSpPr>
            <p:cNvPr id="6" name="TextBox 5"/>
            <p:cNvSpPr txBox="1"/>
            <p:nvPr/>
          </p:nvSpPr>
          <p:spPr>
            <a:xfrm>
              <a:off x="755576" y="5733256"/>
              <a:ext cx="576064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 np.dot(a, b)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156176" y="5951021"/>
              <a:ext cx="252028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 5.   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4.5 ]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[ 13.  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14.5 ]]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755576" y="2182505"/>
            <a:ext cx="5784480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([[1.0, 3.0], [4.0, 5.0]])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 3.0 + 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80014" y="2204864"/>
            <a:ext cx="2496441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4.   6.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7.   8.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2526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operating on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00037"/>
            <a:ext cx="8229600" cy="352612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Avoid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</a:t>
            </a:r>
          </a:p>
          <a:p>
            <a:endParaRPr lang="en-US" dirty="0"/>
          </a:p>
          <a:p>
            <a:r>
              <a:rPr lang="en-US" dirty="0" smtClean="0"/>
              <a:t>Other functions: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np.sin</a:t>
            </a:r>
            <a:r>
              <a:rPr lang="en-US" dirty="0" smtClean="0"/>
              <a:t>, …,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np.sinh</a:t>
            </a:r>
            <a:r>
              <a:rPr lang="en-US" dirty="0" smtClean="0"/>
              <a:t>, …,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21345" y="1700808"/>
            <a:ext cx="622691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np.empty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((500, 500))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np.random.uniform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(0.0, 1.0, (500, 500))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736" y="3140968"/>
            <a:ext cx="6226919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xrange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(500):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for j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xrange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(500):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a[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j]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(b[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j])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5576" y="4715852"/>
            <a:ext cx="622691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(b)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7452320" y="3212976"/>
            <a:ext cx="1018227" cy="1872208"/>
            <a:chOff x="7452320" y="3573016"/>
            <a:chExt cx="1018227" cy="1872208"/>
          </a:xfrm>
        </p:grpSpPr>
        <p:sp>
          <p:nvSpPr>
            <p:cNvPr id="7" name="TextBox 6"/>
            <p:cNvSpPr txBox="1"/>
            <p:nvPr/>
          </p:nvSpPr>
          <p:spPr>
            <a:xfrm>
              <a:off x="7452320" y="3573016"/>
              <a:ext cx="1018227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140 </a:t>
              </a:r>
              <a:r>
                <a:rPr lang="en-US" sz="2400" dirty="0" smtClean="0">
                  <a:sym typeface="Symbol"/>
                </a:rPr>
                <a:t></a:t>
              </a:r>
              <a:r>
                <a:rPr lang="en-US" sz="2400" dirty="0" smtClean="0"/>
                <a:t>s</a:t>
              </a:r>
              <a:endParaRPr lang="nl-BE" sz="24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452320" y="4983559"/>
              <a:ext cx="939681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6.5 </a:t>
              </a:r>
              <a:r>
                <a:rPr lang="en-US" sz="2400" dirty="0" smtClean="0">
                  <a:sym typeface="Symbol"/>
                </a:rPr>
                <a:t></a:t>
              </a:r>
              <a:r>
                <a:rPr lang="en-US" sz="2400" dirty="0" smtClean="0"/>
                <a:t>s</a:t>
              </a:r>
              <a:endParaRPr lang="nl-BE" sz="24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7740352" y="3717032"/>
            <a:ext cx="1259645" cy="936104"/>
            <a:chOff x="7524328" y="4766367"/>
            <a:chExt cx="1259645" cy="936104"/>
          </a:xfrm>
        </p:grpSpPr>
        <p:sp>
          <p:nvSpPr>
            <p:cNvPr id="10" name="Curved Left Arrow 9"/>
            <p:cNvSpPr/>
            <p:nvPr/>
          </p:nvSpPr>
          <p:spPr>
            <a:xfrm>
              <a:off x="7524328" y="4766367"/>
              <a:ext cx="288032" cy="936104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884368" y="4869160"/>
              <a:ext cx="89960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</a:rPr>
                <a:t>21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53867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2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Matrices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Matlab</a:t>
            </a:r>
            <a:r>
              <a:rPr lang="en-US" dirty="0" smtClean="0"/>
              <a:t>-like initialization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Overloaded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 operators</a:t>
            </a:r>
            <a:endParaRPr lang="en-US" dirty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endParaRPr lang="en-US" dirty="0" smtClean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endParaRPr lang="en-US" dirty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endParaRPr lang="en-US" dirty="0" smtClean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r>
              <a:rPr lang="en-US" dirty="0" smtClean="0"/>
              <a:t>Result is always matrix (2D)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731737" y="3429000"/>
            <a:ext cx="7944719" cy="1200329"/>
            <a:chOff x="731737" y="3933056"/>
            <a:chExt cx="7944719" cy="1200329"/>
          </a:xfrm>
        </p:grpSpPr>
        <p:sp>
          <p:nvSpPr>
            <p:cNvPr id="4" name="TextBox 3"/>
            <p:cNvSpPr txBox="1"/>
            <p:nvPr/>
          </p:nvSpPr>
          <p:spPr>
            <a:xfrm>
              <a:off x="731737" y="3933056"/>
              <a:ext cx="5784480" cy="120032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([[1.0, 3.0], [4.0, 5.0]])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([[2.0, 3.0], [1.0, 0.5]])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 a*b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 a**3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156176" y="4293096"/>
              <a:ext cx="252028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5.   4.5 ]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13.  14.5 ]]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755576" y="2236222"/>
            <a:ext cx="578448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np.matrix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('1.0  3.0; 4.0  5.0')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80014" y="2420888"/>
            <a:ext cx="2496441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4.   6.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7.   8.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156176" y="4582869"/>
            <a:ext cx="2520280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85.  129.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172.  257.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827584" y="5661248"/>
            <a:ext cx="7944719" cy="923330"/>
            <a:chOff x="731737" y="3981257"/>
            <a:chExt cx="7944719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731737" y="3981257"/>
              <a:ext cx="5784480" cy="923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('1.0, 3.0')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('2.0; 4.0)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 a*b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156176" y="4293096"/>
              <a:ext cx="2520280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14. ]]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61629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2" grpId="0" animBg="1"/>
    </p:bldLst>
  </p:timing>
</p:sld>
</file>

<file path=ppt/slides/slide2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little </a:t>
            </a:r>
            <a:r>
              <a:rPr lang="en-US" dirty="0" err="1" smtClean="0"/>
              <a:t>scipy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996952"/>
            <a:ext cx="8229600" cy="3129211"/>
          </a:xfrm>
        </p:spPr>
        <p:txBody>
          <a:bodyPr/>
          <a:lstStyle/>
          <a:p>
            <a:r>
              <a:rPr lang="en-US" dirty="0" smtClean="0"/>
              <a:t>Computing matrix inverse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Computing determinant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31736" y="3717032"/>
            <a:ext cx="622691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([[7.3, 5.7], [-1.2, 5.3]])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sp.linalg.inv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5576" y="5507940"/>
            <a:ext cx="622691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sp.linalg.det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588960" y="1333217"/>
            <a:ext cx="4734825" cy="727631"/>
            <a:chOff x="588960" y="1198493"/>
            <a:chExt cx="4734825" cy="727631"/>
          </a:xfrm>
        </p:grpSpPr>
        <p:sp>
          <p:nvSpPr>
            <p:cNvPr id="6" name="TextBox 5"/>
            <p:cNvSpPr txBox="1"/>
            <p:nvPr/>
          </p:nvSpPr>
          <p:spPr>
            <a:xfrm>
              <a:off x="588960" y="1556792"/>
              <a:ext cx="290053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scipy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as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3275857" y="1198493"/>
              <a:ext cx="2047928" cy="542965"/>
              <a:chOff x="1378722" y="3862789"/>
              <a:chExt cx="2047928" cy="542965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2195736" y="3862789"/>
                <a:ext cx="123091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convention</a:t>
                </a:r>
              </a:p>
            </p:txBody>
          </p:sp>
          <p:cxnSp>
            <p:nvCxnSpPr>
              <p:cNvPr id="9" name="Straight Arrow Connector 8"/>
              <p:cNvCxnSpPr>
                <a:stCxn id="8" idx="1"/>
              </p:cNvCxnSpPr>
              <p:nvPr/>
            </p:nvCxnSpPr>
            <p:spPr>
              <a:xfrm flipH="1">
                <a:off x="1378722" y="4047455"/>
                <a:ext cx="817014" cy="35829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" name="Group 11"/>
          <p:cNvGrpSpPr/>
          <p:nvPr/>
        </p:nvGrpSpPr>
        <p:grpSpPr>
          <a:xfrm>
            <a:off x="611560" y="2053297"/>
            <a:ext cx="6584113" cy="727631"/>
            <a:chOff x="588960" y="1198493"/>
            <a:chExt cx="6584113" cy="727631"/>
          </a:xfrm>
        </p:grpSpPr>
        <p:sp>
          <p:nvSpPr>
            <p:cNvPr id="13" name="TextBox 12"/>
            <p:cNvSpPr txBox="1"/>
            <p:nvPr/>
          </p:nvSpPr>
          <p:spPr>
            <a:xfrm>
              <a:off x="588960" y="1556792"/>
              <a:ext cx="290053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scipy.linalg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3275857" y="1198493"/>
              <a:ext cx="3897216" cy="542965"/>
              <a:chOff x="1378722" y="3862789"/>
              <a:chExt cx="3897216" cy="542965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2195736" y="3862789"/>
                <a:ext cx="3080202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import </a:t>
                </a:r>
                <a:r>
                  <a:rPr lang="en-US" dirty="0" err="1" smtClean="0"/>
                  <a:t>subpackages</a:t>
                </a:r>
                <a:r>
                  <a:rPr lang="en-US" dirty="0" smtClean="0"/>
                  <a:t> as needed</a:t>
                </a:r>
                <a:endParaRPr lang="en-US" dirty="0" smtClean="0"/>
              </a:p>
            </p:txBody>
          </p:sp>
          <p:cxnSp>
            <p:nvCxnSpPr>
              <p:cNvPr id="16" name="Straight Arrow Connector 15"/>
              <p:cNvCxnSpPr>
                <a:stCxn id="15" idx="1"/>
              </p:cNvCxnSpPr>
              <p:nvPr/>
            </p:nvCxnSpPr>
            <p:spPr>
              <a:xfrm flipH="1">
                <a:off x="1378722" y="4047455"/>
                <a:ext cx="817014" cy="35829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060160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2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Singular Value Decomposition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Computing SVD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Note: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dirty="0" smtClean="0"/>
              <a:t> is not a matrix, it is a vector</a:t>
            </a:r>
          </a:p>
          <a:p>
            <a:endParaRPr lang="en-US" dirty="0"/>
          </a:p>
          <a:p>
            <a:r>
              <a:rPr lang="en-US" dirty="0" smtClean="0"/>
              <a:t>Let's check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31736" y="2348880"/>
            <a:ext cx="6226919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scipy.linalg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([[7.3, 5.7], [-1.2, 5.3]])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u, s, v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sp.linalg.svd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5576" y="4078813"/>
            <a:ext cx="622691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np.diag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93353" y="5291916"/>
            <a:ext cx="622691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np.dot(np.dot(u, S), v)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delta = A - 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91880" y="6023029"/>
            <a:ext cx="5256584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8.88178420e-16,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0.00000000e+00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],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4.44089210e-16,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0.00000000e+00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148064" y="1412776"/>
            <a:ext cx="363003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Should be fast when built against</a:t>
            </a:r>
            <a:br>
              <a:rPr lang="en-US" sz="2000" dirty="0" smtClean="0"/>
            </a:br>
            <a:r>
              <a:rPr lang="en-US" sz="2000" dirty="0" smtClean="0"/>
              <a:t>good BLAS/</a:t>
            </a:r>
            <a:r>
              <a:rPr lang="en-US" sz="2000" dirty="0" err="1" smtClean="0"/>
              <a:t>Lapack</a:t>
            </a:r>
            <a:r>
              <a:rPr lang="en-US" sz="2000" dirty="0" smtClean="0"/>
              <a:t> </a:t>
            </a:r>
            <a:r>
              <a:rPr lang="en-US" sz="2000" dirty="0" err="1" smtClean="0"/>
              <a:t>iibrary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3981667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</p:bldLst>
  </p:timing>
</p:sld>
</file>

<file path=ppt/slides/slide2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regression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Reading data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Linear regression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736" y="2348880"/>
            <a:ext cx="7368656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data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np.genfromtxt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('data.csv',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=[np.float64, np.float64],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delimiter=',', names=True)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724128" y="1196752"/>
            <a:ext cx="3024336" cy="1200909"/>
            <a:chOff x="755577" y="4078813"/>
            <a:chExt cx="3024336" cy="1200909"/>
          </a:xfrm>
        </p:grpSpPr>
        <p:sp>
          <p:nvSpPr>
            <p:cNvPr id="5" name="TextBox 4"/>
            <p:cNvSpPr txBox="1"/>
            <p:nvPr/>
          </p:nvSpPr>
          <p:spPr>
            <a:xfrm>
              <a:off x="755577" y="4078813"/>
              <a:ext cx="3024336" cy="120032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x,y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0.000e+00,1.206e+00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5.263e-02,1.207e+00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919868" y="4941168"/>
              <a:ext cx="860044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data.csv</a:t>
              </a:r>
              <a:endParaRPr lang="nl-BE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755576" y="4725144"/>
            <a:ext cx="7368656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scipy.stats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slp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r, _, _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sp.stats.linregress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['x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        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['y'])</a:t>
            </a:r>
          </a:p>
        </p:txBody>
      </p:sp>
    </p:spTree>
    <p:extLst>
      <p:ext uri="{BB962C8B-B14F-4D97-AF65-F5344CB8AC3E}">
        <p14:creationId xmlns:p14="http://schemas.microsoft.com/office/powerpoint/2010/main" val="2831090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Optimization: function definitions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Minimize</a:t>
            </a:r>
          </a:p>
          <a:p>
            <a:r>
              <a:rPr lang="en-US" dirty="0" smtClean="0"/>
              <a:t>Define function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Define gradient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411760" y="1609636"/>
                <a:ext cx="655115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, 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US" sz="28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800" b="0" i="1" smtClean="0">
                                  <a:latin typeface="Cambria Math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/>
                        </a:rPr>
                        <m:t>+0.1</m:t>
                      </m:r>
                      <m:r>
                        <a:rPr lang="en-US" sz="2800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760" y="1609636"/>
                <a:ext cx="6551152" cy="52322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731736" y="2780928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f(X):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x = X[0]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y = X[1]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(x**2 + y**2)**2 - 2*x**2 - 2*y**2 + 0.1*x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5576" y="4554994"/>
            <a:ext cx="7584680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grad_f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x = X[0]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y = X[1]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4*(x**2 + y**2)*x - 4*x + 0.1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4*(x**2 + y**2)*y - 4*y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3274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Compute minimum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Many methods</a:t>
            </a:r>
          </a:p>
          <a:p>
            <a:pPr lvl="1"/>
            <a:r>
              <a:rPr lang="en-US" dirty="0" smtClean="0"/>
              <a:t>Powell</a:t>
            </a:r>
          </a:p>
          <a:p>
            <a:pPr lvl="1"/>
            <a:r>
              <a:rPr lang="en-US" dirty="0" smtClean="0"/>
              <a:t>Conjugate gradient</a:t>
            </a:r>
          </a:p>
          <a:p>
            <a:pPr lvl="1"/>
            <a:r>
              <a:rPr lang="en-US" dirty="0" smtClean="0"/>
              <a:t>BFGS</a:t>
            </a:r>
          </a:p>
          <a:p>
            <a:pPr lvl="1"/>
            <a:r>
              <a:rPr lang="en-US" dirty="0" smtClean="0"/>
              <a:t>Newton conjugate gradient</a:t>
            </a:r>
          </a:p>
          <a:p>
            <a:pPr lvl="1"/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55576" y="2095688"/>
            <a:ext cx="7584680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scipy.optimize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x0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([1.0, 0.01])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xopt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scipy.optimize.fmin_cg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(f, x0,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fprime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grad_f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disp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=False)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5759361"/>
      </p:ext>
    </p:extLst>
  </p:cSld>
  <p:clrMapOvr>
    <a:masterClrMapping/>
  </p:clrMapOvr>
</p:sld>
</file>

<file path=ppt/slides/slide2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some </a:t>
            </a:r>
            <a:r>
              <a:rPr lang="en-US" dirty="0" err="1" smtClean="0"/>
              <a:t>matplotlib</a:t>
            </a:r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Rich Python plotting library</a:t>
            </a:r>
          </a:p>
          <a:p>
            <a:pPr lvl="1"/>
            <a:r>
              <a:rPr lang="en-US" dirty="0" smtClean="0"/>
              <a:t>scatter plot</a:t>
            </a:r>
          </a:p>
          <a:p>
            <a:pPr lvl="1"/>
            <a:r>
              <a:rPr lang="en-US" dirty="0" smtClean="0"/>
              <a:t>line plot</a:t>
            </a:r>
          </a:p>
          <a:p>
            <a:pPr lvl="1"/>
            <a:r>
              <a:rPr lang="en-US" dirty="0" smtClean="0"/>
              <a:t>bar plot</a:t>
            </a:r>
          </a:p>
          <a:p>
            <a:pPr lvl="1"/>
            <a:r>
              <a:rPr lang="en-US" dirty="0" err="1" smtClean="0"/>
              <a:t>heatmap</a:t>
            </a:r>
            <a:endParaRPr lang="en-US" dirty="0" smtClean="0"/>
          </a:p>
          <a:p>
            <a:pPr lvl="1"/>
            <a:r>
              <a:rPr lang="en-US" dirty="0" smtClean="0"/>
              <a:t>3D plots</a:t>
            </a:r>
          </a:p>
          <a:p>
            <a:r>
              <a:rPr lang="en-US" dirty="0" smtClean="0"/>
              <a:t>Highly customizable plots</a:t>
            </a:r>
          </a:p>
          <a:p>
            <a:pPr lvl="1"/>
            <a:r>
              <a:rPr lang="en-US" dirty="0" err="1" smtClean="0"/>
              <a:t>LaTeX</a:t>
            </a:r>
            <a:r>
              <a:rPr lang="en-US" dirty="0" smtClean="0"/>
              <a:t> labels/annotation</a:t>
            </a:r>
          </a:p>
          <a:p>
            <a:r>
              <a:rPr lang="en-US" dirty="0" smtClean="0"/>
              <a:t>Plot to screen, various file formats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2452884" y="6165304"/>
            <a:ext cx="5647508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nl-BE" dirty="0" err="1" smtClean="0">
                <a:cs typeface="Courier New" panose="02070309020205020404" pitchFamily="49" charset="0"/>
              </a:rPr>
              <a:t>Convention</a:t>
            </a:r>
            <a:r>
              <a:rPr lang="nl-BE" dirty="0" smtClean="0">
                <a:cs typeface="Courier New" panose="02070309020205020404" pitchFamily="49" charset="0"/>
              </a:rPr>
              <a:t>: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matplotlib.pyplot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60032" y="2564904"/>
            <a:ext cx="3168352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Lots of features, this barely scratches the surface.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2321595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&amp; memory consumption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Remember,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method reads whole file at once</a:t>
            </a:r>
          </a:p>
          <a:p>
            <a:pPr lvl="1"/>
            <a:r>
              <a:rPr lang="en-US" dirty="0" smtClean="0"/>
              <a:t>For large files, creates long list = lots of memory</a:t>
            </a:r>
          </a:p>
          <a:p>
            <a:r>
              <a:rPr lang="en-US" dirty="0" smtClean="0"/>
              <a:t>Avoid: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Use: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96992" y="3861048"/>
            <a:ext cx="487184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96992" y="5457998"/>
            <a:ext cx="321754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92080" y="5046275"/>
            <a:ext cx="3511539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Returns iterator, not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Memory friendly!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57325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  <p:bldP spid="5" grpId="0" animBg="1"/>
      <p:bldP spid="6" grpId="0" animBg="1"/>
    </p:bldLst>
  </p:timing>
</p:sld>
</file>

<file path=ppt/slides/slide2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line plot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Data: lists or </a:t>
            </a:r>
            <a:r>
              <a:rPr lang="en-US" dirty="0" err="1" smtClean="0"/>
              <a:t>numpy</a:t>
            </a:r>
            <a:r>
              <a:rPr lang="en-US" dirty="0" smtClean="0"/>
              <a:t> arrays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Add plot</a:t>
            </a:r>
          </a:p>
          <a:p>
            <a:endParaRPr lang="en-US" dirty="0"/>
          </a:p>
          <a:p>
            <a:r>
              <a:rPr lang="en-US" dirty="0" smtClean="0"/>
              <a:t>Show plot</a:t>
            </a:r>
          </a:p>
          <a:p>
            <a:endParaRPr lang="en-US" dirty="0"/>
          </a:p>
          <a:p>
            <a:r>
              <a:rPr lang="en-US" dirty="0" smtClean="0"/>
              <a:t>Save plot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848009" y="2204864"/>
            <a:ext cx="5285421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(0.0, 20.0, 500)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 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(-mu*x)*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np.cos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(2.0*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np.pi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*x)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40144" y="3429000"/>
            <a:ext cx="3276995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y)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77" t="6409" r="7990" b="5313"/>
          <a:stretch/>
        </p:blipFill>
        <p:spPr>
          <a:xfrm>
            <a:off x="4766561" y="3571412"/>
            <a:ext cx="4197927" cy="324196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54517" y="4535833"/>
            <a:ext cx="326262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plt.show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99592" y="5733256"/>
            <a:ext cx="3217547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plt.savefig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8432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8" grpId="0" animBg="1"/>
      <p:bldP spid="9" grpId="0" animBg="1"/>
    </p:bldLst>
  </p:timing>
</p:sld>
</file>

<file path=ppt/slides/slide2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Axis labels, annotation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label for </a:t>
            </a:r>
            <a:r>
              <a:rPr lang="en-US" i="1" dirty="0" smtClean="0"/>
              <a:t>x</a:t>
            </a:r>
            <a:r>
              <a:rPr lang="en-US" dirty="0" smtClean="0"/>
              <a:t> and </a:t>
            </a:r>
            <a:r>
              <a:rPr lang="en-US" i="1" dirty="0" smtClean="0"/>
              <a:t>y</a:t>
            </a:r>
            <a:r>
              <a:rPr lang="en-US" dirty="0" smtClean="0"/>
              <a:t> axis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Add annotation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9512" y="2132856"/>
            <a:ext cx="556113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plt.xlabel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r'$t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$',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=14)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plt.ylabel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(r'$\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(t)$',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=14)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9512" y="3284984"/>
            <a:ext cx="542328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(r'$\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{d^2 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}{dt^2} = ' +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r'- 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{g}{l} 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' +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r'- \mu 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{d\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}{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}$')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plt.text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(10.0, 0.65,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=18)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7" t="6842" r="7674"/>
          <a:stretch/>
        </p:blipFill>
        <p:spPr>
          <a:xfrm>
            <a:off x="5390495" y="3933057"/>
            <a:ext cx="3718009" cy="288032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1043608" y="5229200"/>
            <a:ext cx="385131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LaTeX</a:t>
            </a:r>
            <a:r>
              <a:rPr lang="en-US" sz="2800" dirty="0" smtClean="0"/>
              <a:t> notation, rendered</a:t>
            </a:r>
            <a:endParaRPr lang="nl-BE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6059077" y="2084655"/>
            <a:ext cx="2905411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construct plot</a:t>
            </a:r>
          </a:p>
          <a:p>
            <a:pPr algn="ctr"/>
            <a:r>
              <a:rPr lang="en-US" sz="2400" dirty="0">
                <a:sym typeface="Symbol"/>
              </a:rPr>
              <a:t></a:t>
            </a:r>
            <a:endParaRPr lang="en-US" sz="2400" dirty="0" smtClean="0"/>
          </a:p>
          <a:p>
            <a:pPr algn="ctr"/>
            <a:r>
              <a:rPr lang="en-US" sz="2400" dirty="0" smtClean="0"/>
              <a:t>gradually </a:t>
            </a:r>
            <a:r>
              <a:rPr lang="en-US" sz="2400" dirty="0" err="1" smtClean="0"/>
              <a:t>enricht</a:t>
            </a:r>
            <a:r>
              <a:rPr lang="en-US" sz="2400" dirty="0" smtClean="0"/>
              <a:t>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5321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9" grpId="0" animBg="1"/>
      <p:bldP spid="5" grpId="0" animBg="1"/>
    </p:bldLst>
  </p:timing>
</p:sld>
</file>

<file path=ppt/slides/slide2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functions on line plot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</a:t>
            </a:r>
          </a:p>
          <a:p>
            <a:endParaRPr lang="en-US" dirty="0"/>
          </a:p>
          <a:p>
            <a:r>
              <a:rPr lang="en-US" dirty="0" smtClean="0"/>
              <a:t>Add to plot, line style, color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48009" y="2204864"/>
            <a:ext cx="3495652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y_plus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(-mu*x)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-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(-mu*x)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50397" y="3358733"/>
            <a:ext cx="3493264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y_plus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':',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alpha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=0.8,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='red',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linewidth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=0.9)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':',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alpha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=0.8,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='red',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linewidth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=0.9)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0" t="7955" r="8116" b="2295"/>
          <a:stretch/>
        </p:blipFill>
        <p:spPr>
          <a:xfrm>
            <a:off x="4466213" y="3320166"/>
            <a:ext cx="4642291" cy="3493210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4" name="Group 13"/>
          <p:cNvGrpSpPr/>
          <p:nvPr/>
        </p:nvGrpSpPr>
        <p:grpSpPr>
          <a:xfrm>
            <a:off x="611560" y="4725144"/>
            <a:ext cx="1985469" cy="1408222"/>
            <a:chOff x="611560" y="4725144"/>
            <a:chExt cx="1985469" cy="1408222"/>
          </a:xfrm>
        </p:grpSpPr>
        <p:sp>
          <p:nvSpPr>
            <p:cNvPr id="7" name="Oval 6"/>
            <p:cNvSpPr/>
            <p:nvPr/>
          </p:nvSpPr>
          <p:spPr>
            <a:xfrm>
              <a:off x="2123728" y="4725144"/>
              <a:ext cx="473301" cy="360040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11560" y="5733256"/>
              <a:ext cx="108876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FF0000"/>
                  </a:solidFill>
                </a:rPr>
                <a:t>line type</a:t>
              </a:r>
              <a:endParaRPr lang="nl-BE" sz="2000" dirty="0">
                <a:solidFill>
                  <a:srgbClr val="FF0000"/>
                </a:solidFill>
              </a:endParaRPr>
            </a:p>
          </p:txBody>
        </p:sp>
        <p:cxnSp>
          <p:nvCxnSpPr>
            <p:cNvPr id="10" name="Straight Arrow Connector 9"/>
            <p:cNvCxnSpPr>
              <a:stCxn id="8" idx="3"/>
              <a:endCxn id="7" idx="3"/>
            </p:cNvCxnSpPr>
            <p:nvPr/>
          </p:nvCxnSpPr>
          <p:spPr>
            <a:xfrm flipV="1">
              <a:off x="1700320" y="5032457"/>
              <a:ext cx="492721" cy="90085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07553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2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Complete line plot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1163782" y="1495175"/>
            <a:ext cx="6776376" cy="5246193"/>
            <a:chOff x="1163782" y="1495175"/>
            <a:chExt cx="6776376" cy="5246193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41" t="7550" r="7834" b="1938"/>
            <a:stretch/>
          </p:blipFill>
          <p:spPr>
            <a:xfrm>
              <a:off x="1163782" y="1608796"/>
              <a:ext cx="6776376" cy="5132572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3635896" y="1495175"/>
              <a:ext cx="2808312" cy="2160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698068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Heat map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to plot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Data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36883" y="2204864"/>
            <a:ext cx="8727605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f(x, y, x0=0.0,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=1.0,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beta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=0.5):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np.sqrt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((x - x0)**2 + y**2)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(-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beta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*r)*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np.cos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(2.0*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*r)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2610" y="4005064"/>
            <a:ext cx="8731878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options.x_min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options.x_max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options.points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options.y_min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options.y_max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options.points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yy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np.meshgrid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(x, y)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(f(xx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yy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x0=options.x0_1,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=options.f_1)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f(xx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yy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x0=options.x0_2,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=options.f_2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5425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2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Heat map plot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Plot map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36883" y="2204864"/>
            <a:ext cx="707757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plt.imshow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extent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=[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x_max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y_max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plt.grid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(True)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46" t="6818" r="16761" b="3788"/>
          <a:stretch/>
        </p:blipFill>
        <p:spPr>
          <a:xfrm>
            <a:off x="5202444" y="2857024"/>
            <a:ext cx="3906060" cy="395635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755576" y="3861048"/>
            <a:ext cx="3353931" cy="138499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Explore color maps,</a:t>
            </a:r>
            <a:br>
              <a:rPr lang="en-US" sz="2800" dirty="0" smtClean="0"/>
            </a:br>
            <a:r>
              <a:rPr lang="en-US" sz="2800" dirty="0" smtClean="0"/>
              <a:t>helps </a:t>
            </a:r>
            <a:r>
              <a:rPr lang="en-US" sz="2800" dirty="0" err="1" smtClean="0"/>
              <a:t>interprete</a:t>
            </a:r>
            <a:r>
              <a:rPr lang="en-US" sz="2800" dirty="0" smtClean="0"/>
              <a:t> data!</a:t>
            </a:r>
          </a:p>
          <a:p>
            <a:r>
              <a:rPr lang="en-US" sz="2800" dirty="0" smtClean="0"/>
              <a:t>Brewer schemes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976367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3D surface plot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Importing extra modules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Plot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72640" y="2132856"/>
            <a:ext cx="6939720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mpl_toolkits.mplot3d import Axes3D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matplotlib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import cm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72640" y="3356992"/>
            <a:ext cx="6939720" cy="28623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figure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plt.figure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figure.gca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projection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='3d')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axes.set_xlim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axes.set_ylim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axes.set_zlim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surface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axes.plot_surface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(xx,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yy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rstride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=4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cstride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=4,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cmap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cm.coolwarm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linewidth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figure.colorbar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surface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6517348"/>
      </p:ext>
    </p:extLst>
  </p:cSld>
  <p:clrMapOvr>
    <a:masterClrMapping/>
  </p:clrMapOvr>
</p:sld>
</file>

<file path=ppt/slides/slide2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3D surface plot II</a:t>
            </a:r>
            <a:endParaRPr lang="nl-BE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14" t="8522" r="10511" b="8144"/>
          <a:stretch/>
        </p:blipFill>
        <p:spPr>
          <a:xfrm>
            <a:off x="2122512" y="1809328"/>
            <a:ext cx="5257800" cy="4572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78460968"/>
      </p:ext>
    </p:extLst>
  </p:cSld>
  <p:clrMapOvr>
    <a:masterClrMapping/>
  </p:clrMapOvr>
</p:sld>
</file>

<file path=ppt/slides/slide2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Histogram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Data:</a:t>
            </a:r>
          </a:p>
          <a:p>
            <a:endParaRPr lang="en-US" dirty="0"/>
          </a:p>
          <a:p>
            <a:r>
              <a:rPr lang="en-US" dirty="0" smtClean="0"/>
              <a:t>Plot histogram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62445" y="2204864"/>
            <a:ext cx="445827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np.loadtxt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('data.txt')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520" y="3356992"/>
            <a:ext cx="5698996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plt.hist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options.bins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normed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='red',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alpha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=0.6)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plt.xlabel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('$x$',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=16)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plt.ylabel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('$P(x)$',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=16)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6" t="6624" r="6619" b="2644"/>
          <a:stretch/>
        </p:blipFill>
        <p:spPr>
          <a:xfrm>
            <a:off x="4931357" y="3715428"/>
            <a:ext cx="4177147" cy="3097948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9" name="Group 8"/>
          <p:cNvGrpSpPr/>
          <p:nvPr/>
        </p:nvGrpSpPr>
        <p:grpSpPr>
          <a:xfrm>
            <a:off x="5724128" y="1484784"/>
            <a:ext cx="2808312" cy="1384995"/>
            <a:chOff x="6012160" y="1556792"/>
            <a:chExt cx="2808312" cy="1384995"/>
          </a:xfrm>
        </p:grpSpPr>
        <p:sp>
          <p:nvSpPr>
            <p:cNvPr id="7" name="TextBox 6"/>
            <p:cNvSpPr txBox="1"/>
            <p:nvPr/>
          </p:nvSpPr>
          <p:spPr>
            <a:xfrm>
              <a:off x="6012160" y="1556792"/>
              <a:ext cx="2808312" cy="138499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13.3146868758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9.66243828428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6.44936354431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2.81183151337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9.55644862073</a:t>
              </a:r>
            </a:p>
            <a:p>
              <a:r>
                <a:rPr lang="nl-BE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nl-BE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984470" y="2586390"/>
              <a:ext cx="825611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data.txt</a:t>
              </a:r>
              <a:endParaRPr lang="nl-BE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4053224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2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 plot on histogram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Reminder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48287" y="2204864"/>
            <a:ext cx="8456161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(floor(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)),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ceil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)),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200)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y = sp.stats.gamma.pdf(x, 2,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scale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=3.0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y, linewidth=2.0,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color='black')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3728" y="5325015"/>
            <a:ext cx="4458272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np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scipy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scipy.stats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matploblib.pyplot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4" t="7008" r="7813" b="1704"/>
          <a:stretch/>
        </p:blipFill>
        <p:spPr>
          <a:xfrm>
            <a:off x="4406808" y="3227589"/>
            <a:ext cx="4701696" cy="358578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62508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to file handles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dirty="0" smtClean="0"/>
              <a:t> writes objects to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sys.stdout</a:t>
            </a:r>
            <a:r>
              <a:rPr lang="en-US" dirty="0" smtClean="0"/>
              <a:t>, adds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  <a:r>
              <a:rPr lang="en-US" dirty="0" smtClean="0"/>
              <a:t>' (or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\r\n</a:t>
            </a:r>
            <a:r>
              <a:rPr lang="en-US" dirty="0" smtClean="0"/>
              <a:t>') and applies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conversion function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write(…)</a:t>
            </a:r>
            <a:r>
              <a:rPr lang="en-US" dirty="0" smtClean="0"/>
              <a:t> method writes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to file handle, e.g.,</a:t>
            </a:r>
          </a:p>
          <a:p>
            <a:pPr lvl="1"/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('### error: number is negative\n')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sys.stdout.write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output_str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lush()</a:t>
            </a:r>
            <a:r>
              <a:rPr lang="en-US" dirty="0" smtClean="0"/>
              <a:t> method flushes output to disk</a:t>
            </a:r>
          </a:p>
          <a:p>
            <a:pPr lvl="1"/>
            <a:r>
              <a:rPr lang="en-US" dirty="0" smtClean="0"/>
              <a:t>At least, tells OS to do so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076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HDF5:</a:t>
            </a:r>
            <a:br>
              <a:rPr lang="en-US" dirty="0" smtClean="0"/>
            </a:br>
            <a:r>
              <a:rPr lang="en-US" dirty="0" err="1" smtClean="0"/>
              <a:t>PyTables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93073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HDF5: what is it?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H</a:t>
            </a:r>
            <a:r>
              <a:rPr lang="en-US" dirty="0" smtClean="0"/>
              <a:t>ierarchical </a:t>
            </a:r>
            <a:r>
              <a:rPr lang="en-US" sz="4000" b="1" dirty="0" smtClean="0"/>
              <a:t>D</a:t>
            </a:r>
            <a:r>
              <a:rPr lang="en-US" dirty="0" smtClean="0"/>
              <a:t>ata </a:t>
            </a:r>
            <a:r>
              <a:rPr lang="en-US" sz="4000" b="1" dirty="0" smtClean="0"/>
              <a:t>F</a:t>
            </a:r>
            <a:r>
              <a:rPr lang="en-US" dirty="0" smtClean="0"/>
              <a:t>ormat</a:t>
            </a:r>
          </a:p>
          <a:p>
            <a:r>
              <a:rPr lang="en-US" dirty="0" smtClean="0"/>
              <a:t>Abstract data model</a:t>
            </a:r>
          </a:p>
          <a:p>
            <a:pPr lvl="1"/>
            <a:r>
              <a:rPr lang="en-US" dirty="0" smtClean="0"/>
              <a:t>File</a:t>
            </a:r>
          </a:p>
          <a:p>
            <a:pPr lvl="1"/>
            <a:r>
              <a:rPr lang="en-US" dirty="0" smtClean="0"/>
              <a:t>Group</a:t>
            </a:r>
          </a:p>
          <a:p>
            <a:pPr lvl="1"/>
            <a:r>
              <a:rPr lang="en-US" dirty="0" smtClean="0"/>
              <a:t>Dataset</a:t>
            </a:r>
          </a:p>
          <a:p>
            <a:pPr lvl="1"/>
            <a:r>
              <a:rPr lang="en-US" dirty="0" smtClean="0"/>
              <a:t>Data type</a:t>
            </a:r>
          </a:p>
          <a:p>
            <a:pPr lvl="1"/>
            <a:r>
              <a:rPr lang="en-US" dirty="0" smtClean="0"/>
              <a:t>Attribute</a:t>
            </a:r>
          </a:p>
          <a:p>
            <a:r>
              <a:rPr lang="en-US" dirty="0" smtClean="0"/>
              <a:t>Storage model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3939729" y="2888024"/>
            <a:ext cx="1917463" cy="2413184"/>
            <a:chOff x="3939729" y="2888024"/>
            <a:chExt cx="1917463" cy="2413184"/>
          </a:xfrm>
        </p:grpSpPr>
        <p:sp>
          <p:nvSpPr>
            <p:cNvPr id="8" name="TextBox 7"/>
            <p:cNvSpPr txBox="1"/>
            <p:nvPr/>
          </p:nvSpPr>
          <p:spPr>
            <a:xfrm>
              <a:off x="3939729" y="2888024"/>
              <a:ext cx="178439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File system</a:t>
              </a:r>
              <a:endParaRPr lang="en-US" sz="28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939729" y="3392080"/>
              <a:ext cx="153266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Directory</a:t>
              </a:r>
              <a:endParaRPr lang="en-US" sz="28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939729" y="3905014"/>
              <a:ext cx="69121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File</a:t>
              </a:r>
              <a:endParaRPr lang="en-US" sz="2800" dirty="0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3939729" y="4581128"/>
              <a:ext cx="1917463" cy="720080"/>
              <a:chOff x="4067944" y="4581128"/>
              <a:chExt cx="1917463" cy="720080"/>
            </a:xfrm>
          </p:grpSpPr>
          <p:sp>
            <p:nvSpPr>
              <p:cNvPr id="11" name="Right Brace 10"/>
              <p:cNvSpPr/>
              <p:nvPr/>
            </p:nvSpPr>
            <p:spPr>
              <a:xfrm>
                <a:off x="4067944" y="4581128"/>
                <a:ext cx="216024" cy="720080"/>
              </a:xfrm>
              <a:prstGeom prst="righ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384841" y="4662014"/>
                <a:ext cx="160056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/>
                  <a:t>Metadata</a:t>
                </a:r>
                <a:endParaRPr lang="en-US" sz="2800" dirty="0"/>
              </a:p>
            </p:txBody>
          </p:sp>
        </p:grpSp>
      </p:grpSp>
      <p:sp>
        <p:nvSpPr>
          <p:cNvPr id="14" name="TextBox 13"/>
          <p:cNvSpPr txBox="1"/>
          <p:nvPr/>
        </p:nvSpPr>
        <p:spPr>
          <a:xfrm>
            <a:off x="5580112" y="1340768"/>
            <a:ext cx="3069110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System, OS,</a:t>
            </a:r>
            <a:br>
              <a:rPr lang="en-US" sz="2400" dirty="0" smtClean="0"/>
            </a:br>
            <a:r>
              <a:rPr lang="en-US" sz="2400" dirty="0" smtClean="0"/>
              <a:t>programming language</a:t>
            </a:r>
            <a:br>
              <a:rPr lang="en-US" sz="2400" dirty="0" smtClean="0"/>
            </a:br>
            <a:r>
              <a:rPr lang="en-US" sz="2400" dirty="0" smtClean="0"/>
              <a:t>independent way of</a:t>
            </a:r>
            <a:br>
              <a:rPr lang="en-US" sz="2400" dirty="0" smtClean="0"/>
            </a:br>
            <a:r>
              <a:rPr lang="en-US" sz="2400" dirty="0" smtClean="0"/>
              <a:t>storing data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4499992" y="5517232"/>
            <a:ext cx="405636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Documentation, comments</a:t>
            </a:r>
            <a:br>
              <a:rPr lang="en-US" sz="2400" dirty="0" smtClean="0"/>
            </a:br>
            <a:r>
              <a:rPr lang="en-US" sz="2400" dirty="0" smtClean="0"/>
              <a:t>in data file itself, self contained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15569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14" grpId="0" animBg="1"/>
      <p:bldP spid="15" grpId="0" animBg="1"/>
    </p:bldLst>
  </p:timing>
</p:sld>
</file>

<file path=ppt/slides/slide2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Data stored in dataset as </a:t>
            </a:r>
            <a:r>
              <a:rPr lang="en-US" i="1" dirty="0" smtClean="0"/>
              <a:t>n</a:t>
            </a:r>
            <a:r>
              <a:rPr lang="en-US" dirty="0" smtClean="0"/>
              <a:t>-dimensional arrays</a:t>
            </a:r>
          </a:p>
          <a:p>
            <a:pPr lvl="1"/>
            <a:r>
              <a:rPr lang="en-US" dirty="0" err="1" smtClean="0"/>
              <a:t>Dataspace</a:t>
            </a:r>
            <a:r>
              <a:rPr lang="en-US" dirty="0" smtClean="0"/>
              <a:t> describes layout of data (</a:t>
            </a:r>
            <a:r>
              <a:rPr lang="en-US" dirty="0" err="1" smtClean="0"/>
              <a:t>rank,dimensions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Datatype</a:t>
            </a:r>
            <a:r>
              <a:rPr lang="en-US" dirty="0" smtClean="0"/>
              <a:t> describes single data element</a:t>
            </a:r>
          </a:p>
          <a:p>
            <a:pPr lvl="2"/>
            <a:r>
              <a:rPr lang="en-US" dirty="0" smtClean="0"/>
              <a:t>Atomic</a:t>
            </a:r>
          </a:p>
          <a:p>
            <a:pPr lvl="3"/>
            <a:r>
              <a:rPr lang="en-US" dirty="0" smtClean="0"/>
              <a:t>Integer, float</a:t>
            </a:r>
          </a:p>
          <a:p>
            <a:pPr lvl="3"/>
            <a:r>
              <a:rPr lang="en-US" dirty="0" smtClean="0"/>
              <a:t>String, time</a:t>
            </a:r>
          </a:p>
          <a:p>
            <a:pPr lvl="3"/>
            <a:r>
              <a:rPr lang="en-US" dirty="0" smtClean="0"/>
              <a:t>Opaque</a:t>
            </a:r>
          </a:p>
          <a:p>
            <a:pPr lvl="2"/>
            <a:r>
              <a:rPr lang="en-US" dirty="0" smtClean="0"/>
              <a:t>Composite</a:t>
            </a:r>
            <a:endParaRPr lang="en-US" dirty="0"/>
          </a:p>
          <a:p>
            <a:pPr lvl="3"/>
            <a:r>
              <a:rPr lang="en-US" dirty="0" smtClean="0"/>
              <a:t>Compound</a:t>
            </a:r>
          </a:p>
          <a:p>
            <a:pPr lvl="3"/>
            <a:r>
              <a:rPr lang="en-US" dirty="0" smtClean="0"/>
              <a:t>Enumeration</a:t>
            </a:r>
          </a:p>
          <a:p>
            <a:pPr lvl="3"/>
            <a:r>
              <a:rPr lang="en-US" dirty="0" smtClean="0"/>
              <a:t>Array</a:t>
            </a:r>
          </a:p>
          <a:p>
            <a:pPr lvl="3"/>
            <a:r>
              <a:rPr lang="en-US" dirty="0" smtClean="0"/>
              <a:t>Variable length</a:t>
            </a:r>
          </a:p>
          <a:p>
            <a:pPr lvl="1"/>
            <a:r>
              <a:rPr lang="en-US" dirty="0" smtClean="0"/>
              <a:t>Partial read/writes, </a:t>
            </a:r>
            <a:r>
              <a:rPr lang="en-US" dirty="0" err="1" smtClean="0"/>
              <a:t>hyperslab</a:t>
            </a:r>
            <a:r>
              <a:rPr lang="en-US" dirty="0" smtClean="0"/>
              <a:t> selection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23928" y="2996952"/>
            <a:ext cx="4897816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Data layout &amp; type description part of</a:t>
            </a:r>
            <a:br>
              <a:rPr lang="en-US" sz="2400" dirty="0" smtClean="0"/>
            </a:br>
            <a:r>
              <a:rPr lang="en-US" sz="2400" dirty="0" smtClean="0"/>
              <a:t> HDF5 file: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self-documenting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discovery!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00752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  <p:bldP spid="4" grpId="0" animBg="1"/>
    </p:bldLst>
  </p:timing>
</p:sld>
</file>

<file path=ppt/slides/slide2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Filtering</a:t>
            </a:r>
          </a:p>
          <a:p>
            <a:pPr lvl="1"/>
            <a:r>
              <a:rPr lang="en-US" dirty="0" smtClean="0"/>
              <a:t>Compression</a:t>
            </a:r>
          </a:p>
          <a:p>
            <a:pPr lvl="1"/>
            <a:r>
              <a:rPr lang="en-US" dirty="0" smtClean="0"/>
              <a:t>Error detection</a:t>
            </a:r>
          </a:p>
          <a:p>
            <a:r>
              <a:rPr lang="en-US" dirty="0" smtClean="0"/>
              <a:t>Datasets can be extended</a:t>
            </a:r>
          </a:p>
          <a:p>
            <a:r>
              <a:rPr lang="en-US" dirty="0" smtClean="0"/>
              <a:t>Storage drivers</a:t>
            </a:r>
          </a:p>
          <a:p>
            <a:pPr lvl="1"/>
            <a:r>
              <a:rPr lang="en-US" dirty="0" smtClean="0"/>
              <a:t>Single file</a:t>
            </a:r>
          </a:p>
          <a:p>
            <a:pPr lvl="1"/>
            <a:r>
              <a:rPr lang="en-US" dirty="0" smtClean="0"/>
              <a:t>Multiple files</a:t>
            </a:r>
          </a:p>
          <a:p>
            <a:pPr lvl="1"/>
            <a:r>
              <a:rPr lang="en-US" dirty="0" smtClean="0"/>
              <a:t>Multiple files on parallel file system</a:t>
            </a:r>
          </a:p>
          <a:p>
            <a:pPr lvl="1"/>
            <a:r>
              <a:rPr lang="en-US" dirty="0" smtClean="0"/>
              <a:t>Memory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809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HDF5: how to use 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C/C++</a:t>
            </a:r>
          </a:p>
          <a:p>
            <a:r>
              <a:rPr lang="en-US" dirty="0" smtClean="0"/>
              <a:t>Fortran 90</a:t>
            </a:r>
          </a:p>
          <a:p>
            <a:r>
              <a:rPr lang="en-US" dirty="0" smtClean="0"/>
              <a:t>Java</a:t>
            </a:r>
          </a:p>
          <a:p>
            <a:r>
              <a:rPr lang="en-US" dirty="0" smtClean="0"/>
              <a:t>Python</a:t>
            </a:r>
          </a:p>
          <a:p>
            <a:pPr lvl="1"/>
            <a:r>
              <a:rPr lang="en-US" dirty="0" err="1" smtClean="0"/>
              <a:t>PyTables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51166" y="4725144"/>
            <a:ext cx="739324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HDF5 file can be read by program in any language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755576" y="5714092"/>
            <a:ext cx="767062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 so easy in C/C++/Fortran, fairly trivial in Python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63996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Importing modules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work with HDF5 files</a:t>
            </a:r>
          </a:p>
          <a:p>
            <a:pPr lvl="1"/>
            <a:r>
              <a:rPr lang="en-US" dirty="0" smtClean="0"/>
              <a:t>import tables</a:t>
            </a:r>
          </a:p>
          <a:p>
            <a:pPr lvl="1"/>
            <a:r>
              <a:rPr lang="en-US" dirty="0" smtClean="0"/>
              <a:t>if necessary (usually not, unless when </a:t>
            </a:r>
            <a:r>
              <a:rPr lang="en-US" smtClean="0"/>
              <a:t>using compounds), </a:t>
            </a:r>
            <a:r>
              <a:rPr lang="en-US" dirty="0" smtClean="0"/>
              <a:t>import specific functions, classes</a:t>
            </a:r>
          </a:p>
          <a:p>
            <a:pPr lvl="1"/>
            <a:r>
              <a:rPr lang="en-US" dirty="0" smtClean="0"/>
              <a:t>if necessary (almost certainly), import </a:t>
            </a:r>
            <a:r>
              <a:rPr lang="en-US" dirty="0" err="1" smtClean="0"/>
              <a:t>numpy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070260" y="4172887"/>
            <a:ext cx="5561138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tables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tables import Int32Col, Float64Col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755745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&amp; close HDF5 file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Create new HDF5 file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 smtClean="0"/>
              <a:t> for write)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Open HDF5 file for modification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</a:t>
            </a:r>
            <a:r>
              <a:rPr lang="en-US" dirty="0" smtClean="0"/>
              <a:t> for append)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Open HDF5 file for reading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</a:t>
            </a:r>
            <a:r>
              <a:rPr lang="en-US" dirty="0" smtClean="0"/>
              <a:t> for read)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Close file</a:t>
            </a:r>
          </a:p>
          <a:p>
            <a:endParaRPr lang="en-US" dirty="0"/>
          </a:p>
          <a:p>
            <a:r>
              <a:rPr lang="en-US" dirty="0" smtClean="0"/>
              <a:t>Preferred </a:t>
            </a:r>
            <a:r>
              <a:rPr lang="en-US" dirty="0"/>
              <a:t>a</a:t>
            </a:r>
            <a:r>
              <a:rPr lang="en-US" dirty="0" smtClean="0"/>
              <a:t>lternative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27712" y="1988840"/>
            <a:ext cx="790472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tables.openFile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('data.h5', mode='w',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'simulation input and results')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1560" y="3275692"/>
            <a:ext cx="6388287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tables.openFile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('data.h5', mode='a')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31985" y="4077072"/>
            <a:ext cx="6388287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tables.openFile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('data.h5', mode='r')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31985" y="4869160"/>
            <a:ext cx="2114681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h5file.close()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4300" y="5733256"/>
            <a:ext cx="7491153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tables.openFile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('data.h5', 'w', '…') as h5file: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3180432" y="2025238"/>
            <a:ext cx="2171245" cy="942866"/>
            <a:chOff x="3180432" y="2025238"/>
            <a:chExt cx="2171245" cy="942866"/>
          </a:xfrm>
        </p:grpSpPr>
        <p:sp>
          <p:nvSpPr>
            <p:cNvPr id="9" name="TextBox 8"/>
            <p:cNvSpPr txBox="1"/>
            <p:nvPr/>
          </p:nvSpPr>
          <p:spPr>
            <a:xfrm>
              <a:off x="3180432" y="2598772"/>
              <a:ext cx="10615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file name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127541" y="2025238"/>
              <a:ext cx="1224136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2" name="Straight Arrow Connector 11"/>
            <p:cNvCxnSpPr>
              <a:stCxn id="9" idx="3"/>
              <a:endCxn id="10" idx="2"/>
            </p:cNvCxnSpPr>
            <p:nvPr/>
          </p:nvCxnSpPr>
          <p:spPr>
            <a:xfrm flipV="1">
              <a:off x="4241941" y="2312005"/>
              <a:ext cx="497668" cy="47143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4127540" y="2314095"/>
            <a:ext cx="4154537" cy="838675"/>
            <a:chOff x="-138845" y="1637175"/>
            <a:chExt cx="4154537" cy="838675"/>
          </a:xfrm>
        </p:grpSpPr>
        <p:sp>
          <p:nvSpPr>
            <p:cNvPr id="15" name="TextBox 14"/>
            <p:cNvSpPr txBox="1"/>
            <p:nvPr/>
          </p:nvSpPr>
          <p:spPr>
            <a:xfrm>
              <a:off x="3455923" y="2106518"/>
              <a:ext cx="55976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title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-138845" y="1637175"/>
              <a:ext cx="4116867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rgbClr val="0070C0"/>
                </a:solidFill>
              </a:endParaRPr>
            </a:p>
          </p:txBody>
        </p:sp>
        <p:cxnSp>
          <p:nvCxnSpPr>
            <p:cNvPr id="17" name="Straight Arrow Connector 16"/>
            <p:cNvCxnSpPr>
              <a:stCxn id="15" idx="1"/>
              <a:endCxn id="16" idx="2"/>
            </p:cNvCxnSpPr>
            <p:nvPr/>
          </p:nvCxnSpPr>
          <p:spPr>
            <a:xfrm flipH="1" flipV="1">
              <a:off x="1919589" y="1923942"/>
              <a:ext cx="1536334" cy="367242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13409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2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group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Groups start in root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Creating a subgroup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44300" y="2276872"/>
            <a:ext cx="796014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input_group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h5file.createGroup(h5file.root, 'input',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'input data')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4300" y="4725144"/>
            <a:ext cx="796014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field_group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h5file.createGroup(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input_group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'fields',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'various fields')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644300" y="2959254"/>
            <a:ext cx="7960148" cy="972061"/>
            <a:chOff x="644300" y="2959254"/>
            <a:chExt cx="7960148" cy="972061"/>
          </a:xfrm>
        </p:grpSpPr>
        <p:sp>
          <p:nvSpPr>
            <p:cNvPr id="5" name="TextBox 4"/>
            <p:cNvSpPr txBox="1"/>
            <p:nvPr/>
          </p:nvSpPr>
          <p:spPr>
            <a:xfrm>
              <a:off x="644300" y="3284984"/>
              <a:ext cx="7960148" cy="64633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input_group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h5file.createGroup('/', 'input',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                   'input data')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 rot="5400000">
              <a:off x="4497112" y="2922064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2000" b="1" dirty="0" smtClean="0">
                  <a:sym typeface="Symbol"/>
                </a:rPr>
                <a:t></a:t>
              </a:r>
              <a:endParaRPr lang="nl-BE" sz="2000" b="1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83568" y="5445224"/>
            <a:ext cx="7920880" cy="1008112"/>
            <a:chOff x="683568" y="5445224"/>
            <a:chExt cx="7920880" cy="1008112"/>
          </a:xfrm>
        </p:grpSpPr>
        <p:sp>
          <p:nvSpPr>
            <p:cNvPr id="7" name="TextBox 6"/>
            <p:cNvSpPr txBox="1"/>
            <p:nvPr/>
          </p:nvSpPr>
          <p:spPr>
            <a:xfrm>
              <a:off x="683568" y="5807005"/>
              <a:ext cx="7920880" cy="64633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field_group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h5file.createGroup('/input', 'fields',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                   'various fields')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 rot="5400000">
              <a:off x="4497112" y="5408034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2000" b="1" dirty="0" smtClean="0">
                  <a:sym typeface="Symbol"/>
                </a:rPr>
                <a:t></a:t>
              </a:r>
              <a:endParaRPr lang="nl-BE" sz="2000" b="1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267010" y="1556792"/>
            <a:ext cx="2694007" cy="1041980"/>
            <a:chOff x="4267010" y="1556792"/>
            <a:chExt cx="2694007" cy="1041980"/>
          </a:xfrm>
        </p:grpSpPr>
        <p:sp>
          <p:nvSpPr>
            <p:cNvPr id="13" name="TextBox 12"/>
            <p:cNvSpPr txBox="1"/>
            <p:nvPr/>
          </p:nvSpPr>
          <p:spPr>
            <a:xfrm>
              <a:off x="4267010" y="1556792"/>
              <a:ext cx="26940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group location in hierarchy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220072" y="2312005"/>
              <a:ext cx="1512168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5" name="Straight Arrow Connector 14"/>
            <p:cNvCxnSpPr>
              <a:stCxn id="13" idx="2"/>
              <a:endCxn id="14" idx="0"/>
            </p:cNvCxnSpPr>
            <p:nvPr/>
          </p:nvCxnSpPr>
          <p:spPr>
            <a:xfrm>
              <a:off x="5614014" y="1926124"/>
              <a:ext cx="362142" cy="38588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7002830" y="1563936"/>
            <a:ext cx="1544354" cy="1026726"/>
            <a:chOff x="4927351" y="1995984"/>
            <a:chExt cx="1544354" cy="1026726"/>
          </a:xfrm>
        </p:grpSpPr>
        <p:sp>
          <p:nvSpPr>
            <p:cNvPr id="22" name="TextBox 21"/>
            <p:cNvSpPr txBox="1"/>
            <p:nvPr/>
          </p:nvSpPr>
          <p:spPr>
            <a:xfrm>
              <a:off x="5151022" y="1995984"/>
              <a:ext cx="13206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group name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927351" y="2735943"/>
              <a:ext cx="953546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4" name="Straight Arrow Connector 23"/>
            <p:cNvCxnSpPr>
              <a:stCxn id="22" idx="2"/>
              <a:endCxn id="23" idx="0"/>
            </p:cNvCxnSpPr>
            <p:nvPr/>
          </p:nvCxnSpPr>
          <p:spPr>
            <a:xfrm flipH="1">
              <a:off x="5404124" y="2365316"/>
              <a:ext cx="407240" cy="370627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5220072" y="2600092"/>
            <a:ext cx="3342648" cy="684892"/>
            <a:chOff x="2992193" y="2879740"/>
            <a:chExt cx="3342648" cy="684892"/>
          </a:xfrm>
        </p:grpSpPr>
        <p:sp>
          <p:nvSpPr>
            <p:cNvPr id="28" name="TextBox 27"/>
            <p:cNvSpPr txBox="1"/>
            <p:nvPr/>
          </p:nvSpPr>
          <p:spPr>
            <a:xfrm>
              <a:off x="5251724" y="3195300"/>
              <a:ext cx="10831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comment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992193" y="2879740"/>
              <a:ext cx="1647972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0" name="Straight Arrow Connector 29"/>
            <p:cNvCxnSpPr>
              <a:stCxn id="28" idx="1"/>
              <a:endCxn id="29" idx="3"/>
            </p:cNvCxnSpPr>
            <p:nvPr/>
          </p:nvCxnSpPr>
          <p:spPr>
            <a:xfrm flipH="1" flipV="1">
              <a:off x="4640165" y="3023124"/>
              <a:ext cx="611559" cy="356842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98822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6" grpId="0" animBg="1"/>
    </p:bldLst>
  </p:timing>
</p:sld>
</file>

<file path=ppt/slides/slide2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an array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 smtClean="0"/>
              <a:t> arrays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Add it to HDF5 file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276872"/>
            <a:ext cx="8594019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lambda x, y: x**2 +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2*x*y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field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(x/float(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x_dim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), y/float(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y_dim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y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xrange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y_dim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x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xrange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x_dim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)])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4665910"/>
            <a:ext cx="8594019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h5file.createArray(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field_group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'magnetic', field,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'static magnetic field')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h5file.flush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915814" y="3861048"/>
            <a:ext cx="3627870" cy="1157011"/>
            <a:chOff x="2611539" y="1628800"/>
            <a:chExt cx="3627870" cy="1157011"/>
          </a:xfrm>
        </p:grpSpPr>
        <p:sp>
          <p:nvSpPr>
            <p:cNvPr id="7" name="TextBox 6"/>
            <p:cNvSpPr txBox="1"/>
            <p:nvPr/>
          </p:nvSpPr>
          <p:spPr>
            <a:xfrm>
              <a:off x="3619653" y="1628800"/>
              <a:ext cx="26197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array location in hierarchy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611539" y="2499044"/>
              <a:ext cx="1632713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7" idx="2"/>
              <a:endCxn id="8" idx="0"/>
            </p:cNvCxnSpPr>
            <p:nvPr/>
          </p:nvCxnSpPr>
          <p:spPr>
            <a:xfrm flipH="1">
              <a:off x="3427896" y="1998132"/>
              <a:ext cx="1501635" cy="50091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4716016" y="4139788"/>
            <a:ext cx="3024336" cy="878271"/>
            <a:chOff x="2336262" y="2339588"/>
            <a:chExt cx="3024336" cy="878271"/>
          </a:xfrm>
        </p:grpSpPr>
        <p:sp>
          <p:nvSpPr>
            <p:cNvPr id="11" name="TextBox 10"/>
            <p:cNvSpPr txBox="1"/>
            <p:nvPr/>
          </p:nvSpPr>
          <p:spPr>
            <a:xfrm>
              <a:off x="4114167" y="2339588"/>
              <a:ext cx="12464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array name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336262" y="2931092"/>
              <a:ext cx="1368152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3" name="Straight Arrow Connector 12"/>
            <p:cNvCxnSpPr>
              <a:stCxn id="11" idx="1"/>
              <a:endCxn id="12" idx="0"/>
            </p:cNvCxnSpPr>
            <p:nvPr/>
          </p:nvCxnSpPr>
          <p:spPr>
            <a:xfrm flipH="1">
              <a:off x="3020338" y="2524254"/>
              <a:ext cx="1093829" cy="40683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2915814" y="4981871"/>
            <a:ext cx="3168354" cy="1120717"/>
            <a:chOff x="2992193" y="2879740"/>
            <a:chExt cx="3168354" cy="1120717"/>
          </a:xfrm>
        </p:grpSpPr>
        <p:sp>
          <p:nvSpPr>
            <p:cNvPr id="15" name="TextBox 14"/>
            <p:cNvSpPr txBox="1"/>
            <p:nvPr/>
          </p:nvSpPr>
          <p:spPr>
            <a:xfrm>
              <a:off x="3826062" y="3631125"/>
              <a:ext cx="10831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comment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992193" y="2879740"/>
              <a:ext cx="3168354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7" name="Straight Arrow Connector 16"/>
            <p:cNvCxnSpPr>
              <a:stCxn id="15" idx="0"/>
            </p:cNvCxnSpPr>
            <p:nvPr/>
          </p:nvCxnSpPr>
          <p:spPr>
            <a:xfrm flipV="1">
              <a:off x="4367621" y="3166507"/>
              <a:ext cx="257287" cy="464618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6349905" y="4731291"/>
            <a:ext cx="1071088" cy="1287318"/>
            <a:chOff x="3704414" y="1421602"/>
            <a:chExt cx="1071088" cy="1287318"/>
          </a:xfrm>
        </p:grpSpPr>
        <p:sp>
          <p:nvSpPr>
            <p:cNvPr id="30" name="TextBox 29"/>
            <p:cNvSpPr txBox="1"/>
            <p:nvPr/>
          </p:nvSpPr>
          <p:spPr>
            <a:xfrm>
              <a:off x="4114167" y="2339588"/>
              <a:ext cx="6613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array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704414" y="1421602"/>
              <a:ext cx="767231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2" name="Straight Arrow Connector 31"/>
            <p:cNvCxnSpPr>
              <a:stCxn id="30" idx="0"/>
              <a:endCxn id="31" idx="2"/>
            </p:cNvCxnSpPr>
            <p:nvPr/>
          </p:nvCxnSpPr>
          <p:spPr>
            <a:xfrm flipH="1" flipV="1">
              <a:off x="4088030" y="1708369"/>
              <a:ext cx="356805" cy="631219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63197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2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Annotations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Adding a unit annotation to array</a:t>
            </a:r>
          </a:p>
          <a:p>
            <a:endParaRPr lang="en-US" dirty="0"/>
          </a:p>
          <a:p>
            <a:r>
              <a:rPr lang="en-US" dirty="0" smtClean="0"/>
              <a:t>Adding annotation to a group</a:t>
            </a:r>
          </a:p>
          <a:p>
            <a:endParaRPr lang="en-US" dirty="0" smtClean="0"/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attrs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v_attrs</a:t>
            </a:r>
            <a:r>
              <a:rPr lang="en-US" dirty="0" smtClean="0"/>
              <a:t> behave mostly like Python dictionaries, to set, get, remove an annotation</a:t>
            </a:r>
          </a:p>
          <a:p>
            <a:pPr lvl="1"/>
            <a:r>
              <a:rPr lang="en-US" dirty="0" smtClean="0"/>
              <a:t>list of attributes: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971600" y="2348880"/>
            <a:ext cx="734481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field_group.magnetic.attrs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['units'] 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71600" y="3429000"/>
            <a:ext cx="734481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field_group._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v_attrs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['warning'] = 'do not modify'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71600" y="6156012"/>
            <a:ext cx="734481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field_group._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f_list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('user')</a:t>
            </a:r>
          </a:p>
        </p:txBody>
      </p:sp>
    </p:spTree>
    <p:extLst>
      <p:ext uri="{BB962C8B-B14F-4D97-AF65-F5344CB8AC3E}">
        <p14:creationId xmlns:p14="http://schemas.microsoft.com/office/powerpoint/2010/main" val="113487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command line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Script name &amp; command line arguments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sys.argv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51720" y="2780928"/>
            <a:ext cx="3168352" cy="9541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import sys</a:t>
            </a:r>
          </a:p>
          <a:p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sys.argv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7907" y="3987061"/>
            <a:ext cx="5974713" cy="175432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cla_printer.py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['cla_printer.py']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cla_printer.py alpha beta 3.5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['cla_printer.py', 'alpha', 'beta', '3.5']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cla_printer.py 'alpha beta' 3.5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['cla_printer.py',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'alpha beta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'3.5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']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6372200" y="3501008"/>
            <a:ext cx="2123222" cy="1363216"/>
            <a:chOff x="6372200" y="3735035"/>
            <a:chExt cx="2123222" cy="1363216"/>
          </a:xfrm>
        </p:grpSpPr>
        <p:sp>
          <p:nvSpPr>
            <p:cNvPr id="6" name="TextBox 5"/>
            <p:cNvSpPr txBox="1"/>
            <p:nvPr/>
          </p:nvSpPr>
          <p:spPr>
            <a:xfrm>
              <a:off x="7164288" y="3735035"/>
              <a:ext cx="1331134" cy="1200329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Note:</a:t>
              </a:r>
            </a:p>
            <a:p>
              <a:r>
                <a:rPr lang="en-US" sz="2400" dirty="0" smtClean="0">
                  <a:solidFill>
                    <a:srgbClr val="FF0000"/>
                  </a:solidFill>
                </a:rPr>
                <a:t>all values</a:t>
              </a:r>
              <a:br>
                <a:rPr lang="en-US" sz="2400" dirty="0" smtClean="0">
                  <a:solidFill>
                    <a:srgbClr val="FF0000"/>
                  </a:solidFill>
                </a:rPr>
              </a:br>
              <a:r>
                <a:rPr lang="en-US" sz="2400" dirty="0" smtClean="0">
                  <a:solidFill>
                    <a:srgbClr val="FF0000"/>
                  </a:solidFill>
                </a:rPr>
                <a:t>are </a:t>
              </a:r>
              <a:r>
                <a:rPr lang="en-US" sz="2400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str</a:t>
              </a:r>
              <a:endParaRPr 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6" idx="1"/>
            </p:cNvCxnSpPr>
            <p:nvPr/>
          </p:nvCxnSpPr>
          <p:spPr>
            <a:xfrm flipH="1">
              <a:off x="6372200" y="4335200"/>
              <a:ext cx="792088" cy="76305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1403648" y="6021288"/>
            <a:ext cx="612186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Okay for very simple cases, better: use </a:t>
            </a:r>
            <a:r>
              <a:rPr lang="en-US" sz="2400" dirty="0" err="1" smtClean="0"/>
              <a:t>argparse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17036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0" grpId="0" animBg="1"/>
    </p:bldLst>
  </p:timing>
</p:sld>
</file>

<file path=ppt/slides/slide2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 command line utilities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h5dump</a:t>
            </a:r>
          </a:p>
          <a:p>
            <a:pPr lvl="1"/>
            <a:r>
              <a:rPr lang="en-US" dirty="0" smtClean="0"/>
              <a:t>Print a textual representation of HDF5 file</a:t>
            </a:r>
          </a:p>
          <a:p>
            <a:r>
              <a:rPr lang="en-US" dirty="0" smtClean="0"/>
              <a:t>h5ls</a:t>
            </a:r>
          </a:p>
          <a:p>
            <a:pPr lvl="1"/>
            <a:r>
              <a:rPr lang="en-US" dirty="0" smtClean="0"/>
              <a:t>Explore structure of HDF5 file</a:t>
            </a:r>
          </a:p>
          <a:p>
            <a:r>
              <a:rPr lang="en-US" dirty="0" smtClean="0"/>
              <a:t>h5copy</a:t>
            </a:r>
          </a:p>
          <a:p>
            <a:pPr lvl="1"/>
            <a:r>
              <a:rPr lang="en-US" dirty="0" smtClean="0"/>
              <a:t>Copy data set from one HDF5 file to another</a:t>
            </a:r>
          </a:p>
          <a:p>
            <a:r>
              <a:rPr lang="en-US" dirty="0" smtClean="0"/>
              <a:t>h5mkgrp</a:t>
            </a:r>
          </a:p>
          <a:p>
            <a:pPr lvl="1"/>
            <a:r>
              <a:rPr lang="en-US" dirty="0" smtClean="0"/>
              <a:t>Create a group in an HDF5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136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88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pros</a:t>
            </a:r>
          </a:p>
          <a:p>
            <a:pPr lvl="1"/>
            <a:r>
              <a:rPr lang="en-US" dirty="0" smtClean="0"/>
              <a:t>Versatile &amp; expressive</a:t>
            </a:r>
          </a:p>
          <a:p>
            <a:pPr lvl="1"/>
            <a:r>
              <a:rPr lang="en-US" dirty="0" smtClean="0"/>
              <a:t>Easy to read</a:t>
            </a:r>
          </a:p>
          <a:p>
            <a:pPr lvl="1"/>
            <a:r>
              <a:rPr lang="en-US" dirty="0" smtClean="0"/>
              <a:t>Good &amp; extensive standard library</a:t>
            </a:r>
          </a:p>
          <a:p>
            <a:r>
              <a:rPr lang="en-US" dirty="0" smtClean="0"/>
              <a:t>Python cons</a:t>
            </a:r>
          </a:p>
          <a:p>
            <a:pPr lvl="1"/>
            <a:r>
              <a:rPr lang="en-US" dirty="0" smtClean="0"/>
              <a:t>Fairly slow</a:t>
            </a:r>
          </a:p>
          <a:p>
            <a:pPr lvl="1"/>
            <a:r>
              <a:rPr lang="en-US" dirty="0" smtClean="0"/>
              <a:t>Some weird idiosyncrasies</a:t>
            </a:r>
          </a:p>
          <a:p>
            <a:pPr lvl="1"/>
            <a:r>
              <a:rPr lang="en-US" dirty="0" smtClean="0"/>
              <a:t>Python 2 to 3: disruptive changes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6172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in Python 3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dirty="0" smtClean="0"/>
              <a:t> and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exec</a:t>
            </a:r>
            <a:r>
              <a:rPr lang="en-US" dirty="0" smtClean="0"/>
              <a:t> are functions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dict.keys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dict.items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return views, not lists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map()</a:t>
            </a:r>
            <a:r>
              <a:rPr lang="en-US" dirty="0" smtClean="0">
                <a:cs typeface="Courier New" pitchFamily="49" charset="0"/>
              </a:rPr>
              <a:t>,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filter()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zip()</a:t>
            </a:r>
            <a:r>
              <a:rPr lang="en-US" dirty="0" smtClean="0"/>
              <a:t> return iterators, not lists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xrange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no longer exists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1/2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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0.5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1//2 == 0</a:t>
            </a:r>
          </a:p>
          <a:p>
            <a:r>
              <a:rPr lang="en-US" dirty="0" smtClean="0"/>
              <a:t>nonlocal makes scoping somewhat more sane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a, *rest = [1, 2, 3, 4] </a:t>
            </a:r>
            <a:r>
              <a:rPr lang="en-US" dirty="0">
                <a:sym typeface="Symbol"/>
              </a:rPr>
              <a:t>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 == 1, rest == [2, 3, 4]</a:t>
            </a:r>
          </a:p>
          <a:p>
            <a:r>
              <a:rPr lang="en-US" dirty="0" smtClean="0"/>
              <a:t>dictionary &amp; set comprehensions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super(…)</a:t>
            </a:r>
            <a:r>
              <a:rPr lang="en-US" dirty="0" smtClean="0"/>
              <a:t> is more sane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658234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540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useful learning 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Python tutorial:</a:t>
            </a:r>
            <a:br>
              <a:rPr lang="en-US" dirty="0" smtClean="0"/>
            </a:br>
            <a:r>
              <a:rPr lang="en-US" dirty="0">
                <a:hlinkClick r:id="rId2"/>
              </a:rPr>
              <a:t>http://docs.python.org/2/tutorial/index.html</a:t>
            </a:r>
            <a:endParaRPr lang="en-US" dirty="0" smtClean="0"/>
          </a:p>
          <a:p>
            <a:r>
              <a:rPr lang="en-US" dirty="0" smtClean="0"/>
              <a:t>Library reference:</a:t>
            </a:r>
            <a:br>
              <a:rPr lang="en-US" dirty="0" smtClean="0"/>
            </a:br>
            <a:r>
              <a:rPr lang="en-US" dirty="0">
                <a:hlinkClick r:id="rId3"/>
              </a:rPr>
              <a:t>http://docs.python.org/2/library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 smtClean="0"/>
              <a:t>Language reference:</a:t>
            </a:r>
            <a:br>
              <a:rPr lang="en-US" dirty="0" smtClean="0"/>
            </a:br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docs.python.org/2/reference/index.html</a:t>
            </a:r>
            <a:endParaRPr lang="en-US" dirty="0" smtClean="0"/>
          </a:p>
          <a:p>
            <a:r>
              <a:rPr lang="en-US" dirty="0" smtClean="0"/>
              <a:t>Think Python:</a:t>
            </a:r>
            <a:br>
              <a:rPr lang="en-US" dirty="0" smtClean="0"/>
            </a:br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www.greenteapress.com/thinkpython/thinkpython.pdf</a:t>
            </a:r>
            <a:endParaRPr lang="en-US" dirty="0" smtClean="0"/>
          </a:p>
          <a:p>
            <a:r>
              <a:rPr lang="en-US" dirty="0" smtClean="0"/>
              <a:t>Python style guides:</a:t>
            </a:r>
          </a:p>
          <a:p>
            <a:pPr lvl="1"/>
            <a:r>
              <a:rPr lang="en-US" dirty="0" smtClean="0"/>
              <a:t>Idioms and anti-idioms </a:t>
            </a:r>
            <a:r>
              <a:rPr lang="en-US" dirty="0"/>
              <a:t>in Python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hlinkClick r:id="rId6"/>
              </a:rPr>
              <a:t>http</a:t>
            </a:r>
            <a:r>
              <a:rPr lang="en-US" dirty="0">
                <a:hlinkClick r:id="rId6"/>
              </a:rPr>
              <a:t>://</a:t>
            </a:r>
            <a:r>
              <a:rPr lang="en-US" dirty="0" smtClean="0">
                <a:hlinkClick r:id="rId6"/>
              </a:rPr>
              <a:t>docs.python.org/2/howto/doanddont.html</a:t>
            </a:r>
            <a:endParaRPr lang="en-US" dirty="0"/>
          </a:p>
          <a:p>
            <a:pPr lvl="1"/>
            <a:r>
              <a:rPr lang="en-US" dirty="0" smtClean="0"/>
              <a:t>PEP 8: </a:t>
            </a:r>
            <a:r>
              <a:rPr lang="en-US" dirty="0" smtClean="0">
                <a:hlinkClick r:id="rId7"/>
              </a:rPr>
              <a:t>http</a:t>
            </a:r>
            <a:r>
              <a:rPr lang="en-US" dirty="0">
                <a:hlinkClick r:id="rId7"/>
              </a:rPr>
              <a:t>://www.python.org/dev/peps/pep-0008</a:t>
            </a:r>
            <a:r>
              <a:rPr lang="en-US" dirty="0" smtClean="0">
                <a:hlinkClick r:id="rId7"/>
              </a:rPr>
              <a:t>/</a:t>
            </a:r>
            <a:endParaRPr lang="en-US" dirty="0" smtClean="0"/>
          </a:p>
          <a:p>
            <a:pPr lvl="1"/>
            <a:r>
              <a:rPr lang="en-US" dirty="0" smtClean="0"/>
              <a:t>Google:</a:t>
            </a:r>
            <a:br>
              <a:rPr lang="en-US" dirty="0" smtClean="0"/>
            </a:br>
            <a:r>
              <a:rPr lang="en-US" dirty="0" smtClean="0">
                <a:hlinkClick r:id="rId8"/>
              </a:rPr>
              <a:t>http</a:t>
            </a:r>
            <a:r>
              <a:rPr lang="en-US" dirty="0">
                <a:hlinkClick r:id="rId8"/>
              </a:rPr>
              <a:t>://google-styleguide.googlecode.com/svn/trunk/pyguide.html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280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Official Python website:</a:t>
            </a:r>
            <a:br>
              <a:rPr lang="en-US" dirty="0" smtClean="0"/>
            </a:br>
            <a:r>
              <a:rPr lang="en-US" dirty="0">
                <a:hlinkClick r:id="rId2"/>
              </a:rPr>
              <a:t>http://www.python.org/</a:t>
            </a:r>
            <a:endParaRPr lang="en-US" dirty="0" smtClean="0"/>
          </a:p>
          <a:p>
            <a:r>
              <a:rPr lang="en-US" dirty="0" err="1" smtClean="0"/>
              <a:t>PyPI</a:t>
            </a:r>
            <a:r>
              <a:rPr lang="en-US" dirty="0" smtClean="0"/>
              <a:t> (Python Package Index):</a:t>
            </a:r>
            <a:br>
              <a:rPr lang="en-US" dirty="0" smtClean="0"/>
            </a:b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pypi.python.org/pypi</a:t>
            </a:r>
            <a:endParaRPr lang="en-US" dirty="0" smtClean="0"/>
          </a:p>
          <a:p>
            <a:r>
              <a:rPr lang="en-US" dirty="0" err="1" smtClean="0"/>
              <a:t>Enthought</a:t>
            </a:r>
            <a:r>
              <a:rPr lang="en-US" dirty="0" smtClean="0"/>
              <a:t> Canopy (fully </a:t>
            </a:r>
            <a:r>
              <a:rPr lang="en-US" dirty="0"/>
              <a:t>loaded Python distribution, free for academic use) 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nl-BE" sz="2800" dirty="0" smtClean="0">
                <a:hlinkClick r:id="rId4"/>
              </a:rPr>
              <a:t>https</a:t>
            </a:r>
            <a:r>
              <a:rPr lang="nl-BE" sz="2800" dirty="0">
                <a:hlinkClick r:id="rId4"/>
              </a:rPr>
              <a:t>://www.enthought.com/products/canopy/</a:t>
            </a:r>
            <a:endParaRPr lang="en-US" sz="3000" dirty="0" smtClean="0"/>
          </a:p>
          <a:p>
            <a:r>
              <a:rPr lang="en-US" sz="3000" dirty="0" err="1" smtClean="0"/>
              <a:t>PyLint</a:t>
            </a:r>
            <a:r>
              <a:rPr lang="en-US" sz="3000" dirty="0" smtClean="0"/>
              <a:t> (check syntax before running script):</a:t>
            </a:r>
            <a:br>
              <a:rPr lang="en-US" sz="3000" dirty="0" smtClean="0"/>
            </a:br>
            <a:r>
              <a:rPr lang="en-US" dirty="0">
                <a:hlinkClick r:id="rId5"/>
              </a:rPr>
              <a:t>http://www.pylint.org/</a:t>
            </a:r>
            <a:endParaRPr lang="en-US" dirty="0" smtClean="0"/>
          </a:p>
          <a:p>
            <a:r>
              <a:rPr lang="en-US" dirty="0" err="1" smtClean="0"/>
              <a:t>PyDev</a:t>
            </a:r>
            <a:r>
              <a:rPr lang="en-US" dirty="0" smtClean="0"/>
              <a:t> (Eclipse plugin for Python development):</a:t>
            </a:r>
            <a:br>
              <a:rPr lang="en-US" dirty="0" smtClean="0"/>
            </a:br>
            <a:r>
              <a:rPr lang="en-US" dirty="0">
                <a:hlinkClick r:id="rId6"/>
              </a:rPr>
              <a:t>http://pydev.org/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760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Useful non-standard Python libraries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Numerical computations, especially linear algebra: </a:t>
            </a:r>
            <a:r>
              <a:rPr lang="en-US" dirty="0" err="1" smtClean="0"/>
              <a:t>numpy</a:t>
            </a:r>
            <a:r>
              <a:rPr lang="en-US" dirty="0" smtClean="0"/>
              <a:t>, </a:t>
            </a:r>
            <a:r>
              <a:rPr lang="en-US" dirty="0" err="1" smtClean="0"/>
              <a:t>scipy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2"/>
              </a:rPr>
              <a:t>http://www.numpy.org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, </a:t>
            </a:r>
            <a:r>
              <a:rPr lang="en-US" dirty="0">
                <a:hlinkClick r:id="rId3"/>
              </a:rPr>
              <a:t>http://www.scipy.org/</a:t>
            </a:r>
            <a:endParaRPr lang="en-US" dirty="0" smtClean="0"/>
          </a:p>
          <a:p>
            <a:r>
              <a:rPr lang="en-US" dirty="0" smtClean="0"/>
              <a:t>Image processing: </a:t>
            </a:r>
            <a:r>
              <a:rPr lang="en-US" dirty="0" err="1" smtClean="0"/>
              <a:t>scikit</a:t>
            </a:r>
            <a:r>
              <a:rPr lang="en-US" dirty="0" smtClean="0"/>
              <a:t>-image</a:t>
            </a:r>
            <a:br>
              <a:rPr lang="en-US" dirty="0" smtClean="0"/>
            </a:br>
            <a:r>
              <a:rPr lang="en-US" dirty="0">
                <a:hlinkClick r:id="rId4"/>
              </a:rPr>
              <a:t>http://scikit-image.org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r>
              <a:rPr lang="en-US" dirty="0" smtClean="0"/>
              <a:t>Parsing context free languages: </a:t>
            </a:r>
            <a:r>
              <a:rPr lang="en-US" dirty="0" err="1" smtClean="0"/>
              <a:t>pyparsing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5"/>
              </a:rPr>
              <a:t>http://pyparsing.wikispaces.com/</a:t>
            </a:r>
            <a:endParaRPr lang="en-US" dirty="0" smtClean="0"/>
          </a:p>
          <a:p>
            <a:r>
              <a:rPr lang="en-US" dirty="0" smtClean="0"/>
              <a:t>HDF5: </a:t>
            </a:r>
            <a:r>
              <a:rPr lang="en-US" dirty="0" err="1" smtClean="0"/>
              <a:t>PyTables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6"/>
              </a:rPr>
              <a:t>http://</a:t>
            </a:r>
            <a:r>
              <a:rPr lang="en-US" dirty="0" smtClean="0">
                <a:hlinkClick r:id="rId6"/>
              </a:rPr>
              <a:t>www.pytables.org/</a:t>
            </a:r>
            <a:endParaRPr lang="en-US" dirty="0" smtClean="0"/>
          </a:p>
          <a:p>
            <a:r>
              <a:rPr lang="en-US" dirty="0" smtClean="0"/>
              <a:t>Data analysis: pandas</a:t>
            </a:r>
            <a:br>
              <a:rPr lang="en-US" dirty="0" smtClean="0"/>
            </a:br>
            <a:r>
              <a:rPr lang="en-US" dirty="0">
                <a:hlinkClick r:id="rId7"/>
              </a:rPr>
              <a:t>http://pandas.pydata.org/</a:t>
            </a:r>
            <a:endParaRPr lang="en-US" dirty="0" smtClean="0"/>
          </a:p>
          <a:p>
            <a:r>
              <a:rPr lang="en-US" dirty="0" smtClean="0"/>
              <a:t>Plots: </a:t>
            </a:r>
            <a:r>
              <a:rPr lang="en-US" dirty="0" err="1" smtClean="0"/>
              <a:t>matplotlib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8"/>
              </a:rPr>
              <a:t>http://matplotlib.org</a:t>
            </a:r>
            <a:r>
              <a:rPr lang="en-US" dirty="0" smtClean="0">
                <a:hlinkClick r:id="rId8"/>
              </a:rPr>
              <a:t>/</a:t>
            </a:r>
            <a:endParaRPr lang="en-US" dirty="0" smtClean="0"/>
          </a:p>
          <a:p>
            <a:r>
              <a:rPr lang="en-US" dirty="0" smtClean="0"/>
              <a:t>Bioinformatics: </a:t>
            </a:r>
            <a:r>
              <a:rPr lang="en-US" dirty="0" err="1" smtClean="0"/>
              <a:t>BioPython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9"/>
              </a:rPr>
              <a:t>http://</a:t>
            </a:r>
            <a:r>
              <a:rPr lang="en-US" dirty="0" smtClean="0">
                <a:hlinkClick r:id="rId9"/>
              </a:rPr>
              <a:t>biopython.org/</a:t>
            </a:r>
            <a:endParaRPr lang="en-US" dirty="0" smtClean="0"/>
          </a:p>
          <a:p>
            <a:r>
              <a:rPr lang="en-US" dirty="0" smtClean="0"/>
              <a:t>Graphs: </a:t>
            </a:r>
            <a:r>
              <a:rPr lang="en-US" dirty="0" err="1" smtClean="0"/>
              <a:t>NetworkX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10"/>
              </a:rPr>
              <a:t>http://networkx.github.io/</a:t>
            </a:r>
            <a:endParaRPr lang="en-US" dirty="0" smtClean="0"/>
          </a:p>
          <a:p>
            <a:r>
              <a:rPr lang="en-US" dirty="0" smtClean="0"/>
              <a:t>GUI development: </a:t>
            </a:r>
            <a:r>
              <a:rPr lang="en-US" dirty="0" err="1" smtClean="0"/>
              <a:t>wxPython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11"/>
              </a:rPr>
              <a:t>http://www.wxpython.org/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1928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Python fundamentals continued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251876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more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methods: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strip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Getting rid of line endings: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('\r\n')</a:t>
            </a:r>
          </a:p>
          <a:p>
            <a:pPr lvl="1"/>
            <a:r>
              <a:rPr lang="en-US" dirty="0" smtClean="0"/>
              <a:t>method will strip all combinations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</a:t>
            </a:r>
            <a:r>
              <a:rPr lang="en-US" dirty="0" smtClean="0"/>
              <a:t> and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  <a:r>
              <a:rPr lang="en-US" dirty="0" smtClean="0"/>
              <a:t> from right end of string</a:t>
            </a:r>
          </a:p>
          <a:p>
            <a:pPr lvl="1"/>
            <a:r>
              <a:rPr lang="en-US" dirty="0" smtClean="0"/>
              <a:t>Similar methods: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lstrip</a:t>
            </a:r>
            <a:r>
              <a:rPr lang="en-US" dirty="0" smtClean="0"/>
              <a:t>: strips from left end of string</a:t>
            </a:r>
          </a:p>
          <a:p>
            <a:pPr lvl="2"/>
            <a:r>
              <a:rPr lang="en-US" dirty="0" smtClean="0">
                <a:latin typeface="Courier New" pitchFamily="49" charset="0"/>
                <a:cs typeface="Courier New" pitchFamily="49" charset="0"/>
              </a:rPr>
              <a:t>strip</a:t>
            </a:r>
            <a:r>
              <a:rPr lang="en-US" dirty="0" smtClean="0"/>
              <a:t>: strips from both ends of string</a:t>
            </a:r>
          </a:p>
          <a:p>
            <a:pPr lvl="1"/>
            <a:r>
              <a:rPr lang="en-US" dirty="0" smtClean="0"/>
              <a:t>no arguments, strips: space,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</a:t>
            </a:r>
            <a:r>
              <a:rPr lang="en-US" dirty="0" smtClean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 smtClean="0">
                <a:latin typeface="Calibri" pitchFamily="34" charset="0"/>
                <a:cs typeface="Courier New" pitchFamily="49" charset="0"/>
              </a:rPr>
              <a:t>, 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1600" y="5877272"/>
            <a:ext cx="725865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 that strings are not modified, new string is created!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1295877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method: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cs typeface="Courier New" pitchFamily="49" charset="0"/>
              </a:rPr>
              <a:t>Splitting string: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split()</a:t>
            </a:r>
            <a:r>
              <a:rPr lang="en-US" dirty="0" smtClean="0">
                <a:cs typeface="Courier New" pitchFamily="49" charset="0"/>
              </a:rPr>
              <a:t>returns list of strings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no argument: split on (multiple) whitespace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otherwise, split on provided string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limit number of splits by providing extra argument</a:t>
            </a:r>
          </a:p>
          <a:p>
            <a:r>
              <a:rPr lang="en-US" dirty="0" smtClean="0">
                <a:cs typeface="Courier New" pitchFamily="49" charset="0"/>
              </a:rPr>
              <a:t>E.g., read file, and print only end times</a:t>
            </a:r>
          </a:p>
          <a:p>
            <a:pPr lvl="1"/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1247383" y="4422011"/>
            <a:ext cx="4044697" cy="20313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start 1: 2013-03-27 14:20:13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end 1: 2013-03-28 03:05:57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start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2: 2013-03-28 04:30:17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start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2013-03-28 04:30:17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end 2: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2013-03-28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05:45:17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2013-03-28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09:15:38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24128" y="4869160"/>
            <a:ext cx="2730106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Split on '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:</a:t>
            </a:r>
            <a:r>
              <a:rPr lang="en-US" sz="2400" dirty="0" smtClean="0"/>
              <a:t>', but note</a:t>
            </a:r>
            <a:br>
              <a:rPr lang="en-US" sz="2400" dirty="0" smtClean="0"/>
            </a:br>
            <a:r>
              <a:rPr lang="en-US" sz="2400" dirty="0" smtClean="0"/>
              <a:t>time format!!!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53844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Motivation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Why yet another programming language?</a:t>
            </a:r>
          </a:p>
          <a:p>
            <a:pPr lvl="1"/>
            <a:r>
              <a:rPr lang="en-US" dirty="0" smtClean="0"/>
              <a:t>Programming languages have strong &amp; weak points</a:t>
            </a:r>
          </a:p>
          <a:p>
            <a:pPr lvl="1"/>
            <a:r>
              <a:rPr lang="en-US" dirty="0" smtClean="0"/>
              <a:t>Pick language for task at hand</a:t>
            </a:r>
          </a:p>
          <a:p>
            <a:r>
              <a:rPr lang="en-US" dirty="0" smtClean="0"/>
              <a:t>Why Python?</a:t>
            </a:r>
          </a:p>
          <a:p>
            <a:pPr lvl="1"/>
            <a:r>
              <a:rPr lang="en-US" dirty="0" smtClean="0"/>
              <a:t>Useful for data processing</a:t>
            </a:r>
          </a:p>
          <a:p>
            <a:pPr lvl="1"/>
            <a:r>
              <a:rPr lang="en-US" dirty="0" smtClean="0"/>
              <a:t>Terse language: express a lot in few lines of code</a:t>
            </a:r>
          </a:p>
          <a:p>
            <a:pPr lvl="1"/>
            <a:r>
              <a:rPr lang="en-US" dirty="0" smtClean="0"/>
              <a:t>Short time to solution</a:t>
            </a:r>
          </a:p>
          <a:p>
            <a:pPr lvl="1"/>
            <a:r>
              <a:rPr lang="en-US" dirty="0" smtClean="0"/>
              <a:t>Extensive standard library</a:t>
            </a:r>
          </a:p>
          <a:p>
            <a:pPr lvl="1"/>
            <a:r>
              <a:rPr lang="en-US" dirty="0" smtClean="0"/>
              <a:t>Cross platform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855690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More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methods: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startswith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endswith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startswith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(prefix)</a:t>
            </a:r>
            <a:r>
              <a:rPr lang="en-US" dirty="0" smtClean="0"/>
              <a:t>,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endswith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(suffix)</a:t>
            </a:r>
            <a:r>
              <a:rPr lang="en-US" dirty="0" smtClean="0"/>
              <a:t> 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starts with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prefix</a:t>
            </a:r>
            <a:r>
              <a:rPr lang="en-US" dirty="0" smtClean="0"/>
              <a:t>/ends with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suffix</a:t>
            </a:r>
            <a:r>
              <a:rPr lang="en-US" dirty="0" smtClean="0"/>
              <a:t> respectively,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dirty="0" smtClean="0"/>
              <a:t> otherwise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87624" y="3573016"/>
            <a:ext cx="6939720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event_str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event_str.startswith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('end'):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event,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time_str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event_str.split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(':',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print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time_str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699792" y="5013176"/>
            <a:ext cx="5040560" cy="1017404"/>
            <a:chOff x="2699792" y="5013176"/>
            <a:chExt cx="5040560" cy="1017404"/>
          </a:xfrm>
        </p:grpSpPr>
        <p:sp>
          <p:nvSpPr>
            <p:cNvPr id="5" name="TextBox 4"/>
            <p:cNvSpPr txBox="1"/>
            <p:nvPr/>
          </p:nvSpPr>
          <p:spPr>
            <a:xfrm>
              <a:off x="2699792" y="5661248"/>
              <a:ext cx="45247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Only single split, otherwise time is split as well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5" idx="3"/>
            </p:cNvCxnSpPr>
            <p:nvPr/>
          </p:nvCxnSpPr>
          <p:spPr>
            <a:xfrm flipV="1">
              <a:off x="7224557" y="5013176"/>
              <a:ext cx="515795" cy="832738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17826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Even more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methods: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is</a:t>
            </a:r>
            <a:r>
              <a:rPr lang="en-US" i="1" dirty="0" smtClean="0"/>
              <a:t>&lt;something&gt;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is uppercase/lowercase: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s.isupper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s.islower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'ABC'.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isupper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== True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'A19'.isupper() == True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isupper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== False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'19'.isupper()  == False</a:t>
            </a:r>
          </a:p>
          <a:p>
            <a:r>
              <a:rPr lang="en-US" dirty="0" smtClean="0"/>
              <a:t>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has only whitespace: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s.isspace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/>
              <a:t>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has only digits: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s.isdigit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/>
              <a:t>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is </a:t>
            </a:r>
            <a:r>
              <a:rPr lang="en-US" dirty="0" err="1" smtClean="0"/>
              <a:t>alphabethic</a:t>
            </a:r>
            <a:r>
              <a:rPr lang="en-US" dirty="0" smtClean="0"/>
              <a:t>/alphanumeric: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s.isalpha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s.isalnum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819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Searching &amp; replacing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Does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contain substring?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in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ABabCD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 == True</a:t>
            </a:r>
          </a:p>
          <a:p>
            <a:r>
              <a:rPr lang="en-US" dirty="0" smtClean="0"/>
              <a:t>Find position of first occurrence of substring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ABabCD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'.find('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 == 2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returns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-1</a:t>
            </a:r>
            <a:r>
              <a:rPr lang="en-US" dirty="0" smtClean="0"/>
              <a:t> when not found</a:t>
            </a:r>
          </a:p>
          <a:p>
            <a:pPr lvl="1"/>
            <a:r>
              <a:rPr lang="en-US" dirty="0" smtClean="0"/>
              <a:t>can search between given start and final position</a:t>
            </a:r>
          </a:p>
          <a:p>
            <a:r>
              <a:rPr lang="en-US" dirty="0" smtClean="0"/>
              <a:t>Replace all occurrences of substring by other substring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'3.14'.replace('.', ',') == '3,14'</a:t>
            </a:r>
          </a:p>
          <a:p>
            <a:pPr lvl="1"/>
            <a:r>
              <a:rPr lang="en-US" dirty="0" smtClean="0"/>
              <a:t>maximum number of replacements can be specified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485241" y="5589240"/>
            <a:ext cx="403097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More methods, but this will do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3412969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tr</a:t>
            </a:r>
            <a:r>
              <a:rPr lang="en-US" dirty="0" smtClean="0"/>
              <a:t>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Concatenating strings: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+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</a:p>
          <a:p>
            <a:r>
              <a:rPr lang="en-US" dirty="0" smtClean="0"/>
              <a:t>Multiplying strings: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'x' * 4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xxxx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</a:p>
          <a:p>
            <a:pPr lvl="1"/>
            <a:r>
              <a:rPr lang="en-US" dirty="0" smtClean="0"/>
              <a:t>Works for list as well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[0.0] * 4 == [0.0, 0.0, 0.0, 0.0]</a:t>
            </a:r>
          </a:p>
          <a:p>
            <a:pPr lvl="2"/>
            <a:r>
              <a:rPr lang="en-US" dirty="0" smtClean="0"/>
              <a:t>However, bear in mind that this may </a:t>
            </a:r>
            <a:r>
              <a:rPr lang="en-US" i="1" dirty="0" smtClean="0"/>
              <a:t>not</a:t>
            </a:r>
            <a:r>
              <a:rPr lang="en-US" dirty="0" smtClean="0"/>
              <a:t> always do what you think</a:t>
            </a:r>
          </a:p>
        </p:txBody>
      </p:sp>
    </p:spTree>
    <p:extLst>
      <p:ext uri="{BB962C8B-B14F-4D97-AF65-F5344CB8AC3E}">
        <p14:creationId xmlns:p14="http://schemas.microsoft.com/office/powerpoint/2010/main" val="1860086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/>
              <a:t>&amp;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 are sequences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characters (elements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) accessed by position,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 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s[0] == 'a'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s[2] == 'c'</a:t>
            </a:r>
            <a:r>
              <a:rPr lang="en-US" dirty="0" smtClean="0">
                <a:cs typeface="Courier New" pitchFamily="49" charset="0"/>
              </a:rPr>
              <a:t>,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s[-1] == 'c'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s[-2] == 'b'</a:t>
            </a:r>
          </a:p>
          <a:p>
            <a:r>
              <a:rPr lang="en-US" dirty="0" smtClean="0"/>
              <a:t>Substrings (slices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), e.g.,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 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s[0:3]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s[2:4] == 'cd'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s[1:]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bcde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s[:3]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954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&amp;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 length revisited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computes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length (number of elements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('') == 0</a:t>
            </a:r>
            <a:r>
              <a:rPr lang="en-US" sz="2800" dirty="0" smtClean="0"/>
              <a:t>,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') == 3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([]) == 0</a:t>
            </a:r>
            <a:r>
              <a:rPr lang="en-US" sz="2800" dirty="0" smtClean="0"/>
              <a:t>,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([3, 5, 7]) == 3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Length &amp; truth</a:t>
            </a:r>
          </a:p>
          <a:p>
            <a:pPr lvl="1"/>
            <a:r>
              <a:rPr lang="en-US" dirty="0" smtClean="0"/>
              <a:t>Empty string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dirty="0" smtClean="0"/>
              <a:t>, non-empty string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  <a:p>
            <a:pPr lvl="1"/>
            <a:r>
              <a:rPr lang="en-US" dirty="0" smtClean="0"/>
              <a:t>Empty list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dirty="0" smtClean="0"/>
              <a:t>, non-empty list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03434" y="5530006"/>
            <a:ext cx="3631122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 &gt; 0: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4732044" y="5530006"/>
            <a:ext cx="2888923" cy="923330"/>
            <a:chOff x="4372004" y="5530006"/>
            <a:chExt cx="2888923" cy="923330"/>
          </a:xfrm>
        </p:grpSpPr>
        <p:sp>
          <p:nvSpPr>
            <p:cNvPr id="4" name="TextBox 3"/>
            <p:cNvSpPr txBox="1"/>
            <p:nvPr/>
          </p:nvSpPr>
          <p:spPr>
            <a:xfrm>
              <a:off x="4870529" y="5530006"/>
              <a:ext cx="2390398" cy="92333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if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line.strip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():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…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372004" y="5733256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ym typeface="Symbol"/>
                </a:rPr>
                <a:t></a:t>
              </a:r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326217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conversion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Convert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to floating 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float(s)</a:t>
            </a:r>
          </a:p>
          <a:p>
            <a:pPr lvl="1"/>
            <a:r>
              <a:rPr lang="en-US" dirty="0" smtClean="0"/>
              <a:t>necessary for comparison: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float(data[2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]) &lt; 0.0</a:t>
            </a:r>
            <a:endParaRPr lang="en-US" dirty="0" smtClean="0"/>
          </a:p>
          <a:p>
            <a:r>
              <a:rPr lang="en-US" dirty="0" smtClean="0"/>
              <a:t>Convert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to integer: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(s)</a:t>
            </a:r>
          </a:p>
          <a:p>
            <a:r>
              <a:rPr lang="en-US" dirty="0" smtClean="0"/>
              <a:t>Convert number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/>
              <a:t> to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</a:t>
            </a:r>
          </a:p>
          <a:p>
            <a:r>
              <a:rPr lang="en-US" dirty="0" smtClean="0"/>
              <a:t>Convert float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/>
              <a:t> to integer: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</a:t>
            </a:r>
          </a:p>
          <a:p>
            <a:pPr lvl="1"/>
            <a:r>
              <a:rPr lang="en-US" dirty="0" smtClean="0"/>
              <a:t>takes integer part of float, 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(-3.8) == -3</a:t>
            </a:r>
          </a:p>
          <a:p>
            <a:r>
              <a:rPr lang="en-US" dirty="0" smtClean="0"/>
              <a:t>Determining type of expression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dirty="0" smtClean="0"/>
              <a:t>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type(e)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type(3 + 0.1) == float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923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dirty="0" smtClean="0"/>
              <a:t> statement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General form: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if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else: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…</a:t>
            </a:r>
          </a:p>
          <a:p>
            <a:r>
              <a:rPr lang="en-US" dirty="0" smtClean="0"/>
              <a:t>Nesting: structure through indentation</a:t>
            </a:r>
          </a:p>
          <a:p>
            <a:endParaRPr lang="en-US" dirty="0" smtClean="0"/>
          </a:p>
          <a:p>
            <a:endParaRPr lang="nl-BE" dirty="0"/>
          </a:p>
        </p:txBody>
      </p:sp>
      <p:grpSp>
        <p:nvGrpSpPr>
          <p:cNvPr id="25" name="Group 24"/>
          <p:cNvGrpSpPr/>
          <p:nvPr/>
        </p:nvGrpSpPr>
        <p:grpSpPr>
          <a:xfrm>
            <a:off x="395536" y="2564904"/>
            <a:ext cx="3384376" cy="2590547"/>
            <a:chOff x="395536" y="2564904"/>
            <a:chExt cx="3384376" cy="2590547"/>
          </a:xfrm>
        </p:grpSpPr>
        <p:grpSp>
          <p:nvGrpSpPr>
            <p:cNvPr id="9" name="Group 8"/>
            <p:cNvGrpSpPr/>
            <p:nvPr/>
          </p:nvGrpSpPr>
          <p:grpSpPr>
            <a:xfrm>
              <a:off x="395536" y="2564904"/>
              <a:ext cx="3384376" cy="1058239"/>
              <a:chOff x="467544" y="3388165"/>
              <a:chExt cx="3384376" cy="1058239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2978891" y="3388165"/>
                <a:ext cx="873029" cy="615158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1" name="Straight Arrow Connector 10"/>
              <p:cNvCxnSpPr/>
              <p:nvPr/>
            </p:nvCxnSpPr>
            <p:spPr>
              <a:xfrm flipV="1">
                <a:off x="2253674" y="3695744"/>
                <a:ext cx="725217" cy="565994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TextBox 11"/>
              <p:cNvSpPr txBox="1"/>
              <p:nvPr/>
            </p:nvSpPr>
            <p:spPr>
              <a:xfrm>
                <a:off x="467544" y="4077072"/>
                <a:ext cx="17861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Note indentation</a:t>
                </a:r>
                <a:endParaRPr lang="nl-BE" dirty="0"/>
              </a:p>
            </p:txBody>
          </p:sp>
        </p:grpSp>
        <p:sp>
          <p:nvSpPr>
            <p:cNvPr id="13" name="Rectangle 12"/>
            <p:cNvSpPr/>
            <p:nvPr/>
          </p:nvSpPr>
          <p:spPr>
            <a:xfrm>
              <a:off x="2906883" y="3532181"/>
              <a:ext cx="873029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4" name="Straight Arrow Connector 13"/>
            <p:cNvCxnSpPr>
              <a:stCxn id="12" idx="3"/>
              <a:endCxn id="13" idx="1"/>
            </p:cNvCxnSpPr>
            <p:nvPr/>
          </p:nvCxnSpPr>
          <p:spPr>
            <a:xfrm>
              <a:off x="2181666" y="3438477"/>
              <a:ext cx="725217" cy="40128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>
            <a:xfrm>
              <a:off x="2906883" y="4540293"/>
              <a:ext cx="873029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6" name="Straight Arrow Connector 15"/>
            <p:cNvCxnSpPr>
              <a:endCxn id="15" idx="1"/>
            </p:cNvCxnSpPr>
            <p:nvPr/>
          </p:nvCxnSpPr>
          <p:spPr>
            <a:xfrm>
              <a:off x="2181666" y="3438477"/>
              <a:ext cx="725217" cy="1409395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3763055" y="2212456"/>
            <a:ext cx="3617414" cy="2345342"/>
            <a:chOff x="3763055" y="2212456"/>
            <a:chExt cx="3617414" cy="2345342"/>
          </a:xfrm>
        </p:grpSpPr>
        <p:grpSp>
          <p:nvGrpSpPr>
            <p:cNvPr id="8" name="Group 7"/>
            <p:cNvGrpSpPr/>
            <p:nvPr/>
          </p:nvGrpSpPr>
          <p:grpSpPr>
            <a:xfrm>
              <a:off x="4220344" y="2884109"/>
              <a:ext cx="3160125" cy="648072"/>
              <a:chOff x="2771800" y="3861048"/>
              <a:chExt cx="3160125" cy="648072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2771800" y="4149080"/>
                <a:ext cx="360040" cy="36004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4644008" y="3861048"/>
                <a:ext cx="12879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Note colon!</a:t>
                </a:r>
                <a:endParaRPr lang="nl-BE" dirty="0"/>
              </a:p>
            </p:txBody>
          </p:sp>
          <p:cxnSp>
            <p:nvCxnSpPr>
              <p:cNvPr id="7" name="Straight Arrow Connector 6"/>
              <p:cNvCxnSpPr>
                <a:stCxn id="5" idx="1"/>
              </p:cNvCxnSpPr>
              <p:nvPr/>
            </p:nvCxnSpPr>
            <p:spPr>
              <a:xfrm flipH="1">
                <a:off x="3059832" y="4045714"/>
                <a:ext cx="1584176" cy="283386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Oval 25"/>
            <p:cNvSpPr/>
            <p:nvPr/>
          </p:nvSpPr>
          <p:spPr>
            <a:xfrm>
              <a:off x="3779912" y="4197758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7" name="Straight Arrow Connector 26"/>
            <p:cNvCxnSpPr>
              <a:stCxn id="5" idx="1"/>
              <a:endCxn id="26" idx="6"/>
            </p:cNvCxnSpPr>
            <p:nvPr/>
          </p:nvCxnSpPr>
          <p:spPr>
            <a:xfrm flipH="1">
              <a:off x="4139952" y="3068775"/>
              <a:ext cx="1952600" cy="130900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/>
            <p:cNvSpPr/>
            <p:nvPr/>
          </p:nvSpPr>
          <p:spPr>
            <a:xfrm>
              <a:off x="3763055" y="2212456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3" name="Straight Arrow Connector 32"/>
            <p:cNvCxnSpPr>
              <a:stCxn id="5" idx="1"/>
            </p:cNvCxnSpPr>
            <p:nvPr/>
          </p:nvCxnSpPr>
          <p:spPr>
            <a:xfrm flipH="1" flipV="1">
              <a:off x="4051087" y="2392476"/>
              <a:ext cx="2041465" cy="676299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69943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856" y="1600200"/>
            <a:ext cx="8229600" cy="4525963"/>
          </a:xfrm>
        </p:spPr>
        <p:txBody>
          <a:bodyPr/>
          <a:lstStyle/>
          <a:p>
            <a:r>
              <a:rPr lang="en-US" dirty="0" smtClean="0"/>
              <a:t>Boolean values: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</a:p>
          <a:p>
            <a:r>
              <a:rPr lang="en-US" dirty="0" smtClean="0"/>
              <a:t>Boolean operators: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and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or</a:t>
            </a:r>
          </a:p>
          <a:p>
            <a:r>
              <a:rPr lang="en-US" dirty="0" smtClean="0"/>
              <a:t>Comparison operators: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==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!=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&lt;=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&gt;=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work on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cs typeface="Courier New" pitchFamily="49" charset="0"/>
              </a:rPr>
              <a:t>,…</a:t>
            </a:r>
          </a:p>
          <a:p>
            <a:r>
              <a:rPr lang="en-US" dirty="0" smtClean="0"/>
              <a:t>List membership: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in</a:t>
            </a:r>
            <a:r>
              <a:rPr lang="en-US" dirty="0" smtClean="0">
                <a:cs typeface="Courier New" pitchFamily="49" charset="0"/>
              </a:rPr>
              <a:t>, e.g.,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'a' in ['c', 'a', 'd'] == True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'e' not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'a', 'd'] == True</a:t>
            </a:r>
          </a:p>
          <a:p>
            <a:pPr lvl="1"/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260259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dimension numbers?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Which dimension numbers occur in file?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7544" y="2492896"/>
            <a:ext cx="7766870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sys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set()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dim_nrs.add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('\r\n').split()[1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0</a:t>
            </a:r>
          </a:p>
        </p:txBody>
      </p:sp>
    </p:spTree>
    <p:extLst>
      <p:ext uri="{BB962C8B-B14F-4D97-AF65-F5344CB8AC3E}">
        <p14:creationId xmlns:p14="http://schemas.microsoft.com/office/powerpoint/2010/main" val="4191557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Python is general purpose programming language, but strong for</a:t>
            </a:r>
          </a:p>
          <a:p>
            <a:pPr lvl="1"/>
            <a:r>
              <a:rPr lang="en-US" dirty="0" smtClean="0"/>
              <a:t>Data transformation: rewrite data into another format</a:t>
            </a:r>
          </a:p>
          <a:p>
            <a:pPr lvl="2"/>
            <a:r>
              <a:rPr lang="en-US" dirty="0" smtClean="0"/>
              <a:t>Preprocessing/</a:t>
            </a:r>
            <a:r>
              <a:rPr lang="en-US" dirty="0" err="1" smtClean="0"/>
              <a:t>postprocessing</a:t>
            </a:r>
            <a:r>
              <a:rPr lang="en-US" dirty="0" smtClean="0"/>
              <a:t>/aggregating data</a:t>
            </a:r>
          </a:p>
          <a:p>
            <a:pPr lvl="1"/>
            <a:r>
              <a:rPr lang="en-US" dirty="0" smtClean="0"/>
              <a:t>Prototyping</a:t>
            </a:r>
          </a:p>
          <a:p>
            <a:pPr lvl="2"/>
            <a:r>
              <a:rPr lang="en-US" dirty="0" smtClean="0"/>
              <a:t>Experiment easily in Python, fast implementation later</a:t>
            </a:r>
          </a:p>
          <a:p>
            <a:pPr lvl="2"/>
            <a:r>
              <a:rPr lang="en-US" dirty="0" smtClean="0"/>
              <a:t>Explorative programming</a:t>
            </a:r>
          </a:p>
          <a:p>
            <a:pPr lvl="1"/>
            <a:r>
              <a:rPr lang="en-US" dirty="0" smtClean="0"/>
              <a:t>Glue/coordination language</a:t>
            </a:r>
          </a:p>
          <a:p>
            <a:pPr lvl="2"/>
            <a:r>
              <a:rPr lang="en-US" dirty="0" smtClean="0"/>
              <a:t>Use Python as "scaffolding" for libraries in C/C++/Fortran</a:t>
            </a:r>
          </a:p>
          <a:p>
            <a:pPr lvl="1"/>
            <a:r>
              <a:rPr lang="en-US" dirty="0" smtClean="0"/>
              <a:t>Graphical user interfaces</a:t>
            </a:r>
          </a:p>
          <a:p>
            <a:pPr lvl="2"/>
            <a:r>
              <a:rPr lang="en-US" dirty="0" smtClean="0"/>
              <a:t>Wrap GUI around C/C++/Fortran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163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Yuck, what's that?!?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539552" y="1988840"/>
            <a:ext cx="83529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('\r\n').split()[1])</a:t>
            </a:r>
            <a:endParaRPr lang="nl-BE" sz="2400" dirty="0"/>
          </a:p>
        </p:txBody>
      </p:sp>
      <p:grpSp>
        <p:nvGrpSpPr>
          <p:cNvPr id="7" name="Group 6"/>
          <p:cNvGrpSpPr/>
          <p:nvPr/>
        </p:nvGrpSpPr>
        <p:grpSpPr>
          <a:xfrm>
            <a:off x="539552" y="2564904"/>
            <a:ext cx="8352928" cy="2088232"/>
            <a:chOff x="539552" y="2564904"/>
            <a:chExt cx="8352928" cy="2088232"/>
          </a:xfrm>
        </p:grpSpPr>
        <p:sp>
          <p:nvSpPr>
            <p:cNvPr id="5" name="Rectangle 4"/>
            <p:cNvSpPr/>
            <p:nvPr/>
          </p:nvSpPr>
          <p:spPr>
            <a:xfrm>
              <a:off x="539552" y="3083476"/>
              <a:ext cx="8352928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line_str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2400" dirty="0" err="1">
                  <a:latin typeface="Courier New" pitchFamily="49" charset="0"/>
                  <a:cs typeface="Courier New" pitchFamily="49" charset="0"/>
                </a:rPr>
                <a:t>line.rstrip</a:t>
              </a:r>
              <a:r>
                <a:rPr lang="en-US" sz="2400" dirty="0">
                  <a:latin typeface="Courier New" pitchFamily="49" charset="0"/>
                  <a:cs typeface="Courier New" pitchFamily="49" charset="0"/>
                </a:rPr>
                <a:t>('\r\n')</a:t>
              </a:r>
              <a:endParaRPr lang="en-US" sz="24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data     = </a:t>
              </a: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line_str.split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()</a:t>
              </a:r>
            </a:p>
            <a:p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dim_str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  = data[1]</a:t>
              </a:r>
            </a:p>
            <a:p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dim_nr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   = </a:t>
              </a: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dim_str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)</a:t>
              </a:r>
              <a:endParaRPr lang="nl-BE" sz="2400" dirty="0"/>
            </a:p>
          </p:txBody>
        </p:sp>
        <p:sp>
          <p:nvSpPr>
            <p:cNvPr id="3" name="TextBox 2"/>
            <p:cNvSpPr txBox="1"/>
            <p:nvPr/>
          </p:nvSpPr>
          <p:spPr>
            <a:xfrm rot="5400000">
              <a:off x="3413775" y="2498993"/>
              <a:ext cx="57606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 smtClean="0">
                  <a:sym typeface="Symbol"/>
                </a:rPr>
                <a:t></a:t>
              </a:r>
              <a:endParaRPr lang="nl-BE" sz="4000" b="1" dirty="0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755576" y="5013176"/>
            <a:ext cx="772653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Python can be terse, but stick to what's comfortable for you!</a:t>
            </a:r>
            <a:endParaRPr lang="nl-BE" dirty="0"/>
          </a:p>
        </p:txBody>
      </p:sp>
      <p:sp>
        <p:nvSpPr>
          <p:cNvPr id="8" name="TextBox 7"/>
          <p:cNvSpPr txBox="1"/>
          <p:nvPr/>
        </p:nvSpPr>
        <p:spPr>
          <a:xfrm>
            <a:off x="2472477" y="5949280"/>
            <a:ext cx="382771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However, use functions…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3962413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modularity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Same code copied and pasted, modified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Make it generic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827584" y="2311712"/>
            <a:ext cx="5423280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data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split()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if float(data[2]) &lt; 0.0: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27584" y="4505052"/>
            <a:ext cx="7766870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temp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6307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Call by reference</a:t>
            </a:r>
          </a:p>
          <a:p>
            <a:pPr lvl="1"/>
            <a:r>
              <a:rPr lang="en-US" dirty="0" smtClean="0"/>
              <a:t>however, remember that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 smtClean="0"/>
              <a:t> et al. are immutable</a:t>
            </a:r>
          </a:p>
          <a:p>
            <a:r>
              <a:rPr lang="en-US" dirty="0" smtClean="0"/>
              <a:t>Arguments can have default values</a:t>
            </a:r>
          </a:p>
          <a:p>
            <a:r>
              <a:rPr lang="en-US" dirty="0" smtClean="0"/>
              <a:t>Arguments can be positional, or by keyword</a:t>
            </a:r>
          </a:p>
          <a:p>
            <a:r>
              <a:rPr lang="en-US" dirty="0" smtClean="0"/>
              <a:t>Higher order</a:t>
            </a:r>
          </a:p>
          <a:p>
            <a:pPr lvl="1"/>
            <a:r>
              <a:rPr lang="en-US" dirty="0" smtClean="0"/>
              <a:t>functions can have functions as arguments</a:t>
            </a:r>
            <a:endParaRPr lang="nl-BE" dirty="0" smtClean="0"/>
          </a:p>
          <a:p>
            <a:pPr lvl="1"/>
            <a:r>
              <a:rPr lang="en-US" dirty="0" smtClean="0"/>
              <a:t>function can return functions (closures)</a:t>
            </a:r>
          </a:p>
        </p:txBody>
      </p:sp>
    </p:spTree>
    <p:extLst>
      <p:ext uri="{BB962C8B-B14F-4D97-AF65-F5344CB8AC3E}">
        <p14:creationId xmlns:p14="http://schemas.microsoft.com/office/powerpoint/2010/main" val="1743044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Anatomy of function definition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definition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dirty="0" smtClean="0"/>
              <a:t> statement to… return results, if any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63688" y="3215878"/>
            <a:ext cx="34163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nl-BE" sz="20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123728" y="2483604"/>
            <a:ext cx="1800202" cy="789582"/>
            <a:chOff x="2195736" y="2276872"/>
            <a:chExt cx="1800202" cy="789582"/>
          </a:xfrm>
        </p:grpSpPr>
        <p:grpSp>
          <p:nvGrpSpPr>
            <p:cNvPr id="6" name="Group 5"/>
            <p:cNvGrpSpPr/>
            <p:nvPr/>
          </p:nvGrpSpPr>
          <p:grpSpPr>
            <a:xfrm>
              <a:off x="2483768" y="2646204"/>
              <a:ext cx="1512170" cy="420250"/>
              <a:chOff x="4139952" y="2862228"/>
              <a:chExt cx="1512170" cy="420250"/>
            </a:xfrm>
          </p:grpSpPr>
          <p:sp>
            <p:nvSpPr>
              <p:cNvPr id="8" name="Left Brace 7"/>
              <p:cNvSpPr/>
              <p:nvPr/>
            </p:nvSpPr>
            <p:spPr>
              <a:xfrm rot="5400000" flipV="1">
                <a:off x="4861286" y="2491643"/>
                <a:ext cx="69501" cy="151217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9" name="Straight Arrow Connector 8"/>
              <p:cNvCxnSpPr>
                <a:stCxn id="7" idx="2"/>
                <a:endCxn id="8" idx="1"/>
              </p:cNvCxnSpPr>
              <p:nvPr/>
            </p:nvCxnSpPr>
            <p:spPr>
              <a:xfrm>
                <a:off x="4629537" y="2862228"/>
                <a:ext cx="266500" cy="35075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TextBox 6"/>
            <p:cNvSpPr txBox="1"/>
            <p:nvPr/>
          </p:nvSpPr>
          <p:spPr>
            <a:xfrm>
              <a:off x="2195736" y="2276872"/>
              <a:ext cx="15552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function name</a:t>
              </a:r>
              <a:endParaRPr lang="nl-BE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120540" y="2483604"/>
            <a:ext cx="1422377" cy="765802"/>
            <a:chOff x="4192548" y="2276872"/>
            <a:chExt cx="1422377" cy="765802"/>
          </a:xfrm>
        </p:grpSpPr>
        <p:grpSp>
          <p:nvGrpSpPr>
            <p:cNvPr id="11" name="Group 10"/>
            <p:cNvGrpSpPr/>
            <p:nvPr/>
          </p:nvGrpSpPr>
          <p:grpSpPr>
            <a:xfrm>
              <a:off x="4211962" y="2646204"/>
              <a:ext cx="691775" cy="396470"/>
              <a:chOff x="3995938" y="2862228"/>
              <a:chExt cx="691775" cy="396470"/>
            </a:xfrm>
          </p:grpSpPr>
          <p:sp>
            <p:nvSpPr>
              <p:cNvPr id="13" name="Left Brace 12"/>
              <p:cNvSpPr/>
              <p:nvPr/>
            </p:nvSpPr>
            <p:spPr>
              <a:xfrm rot="5400000" flipV="1">
                <a:off x="4291473" y="2917444"/>
                <a:ext cx="45719" cy="63679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4" name="Straight Arrow Connector 13"/>
              <p:cNvCxnSpPr>
                <a:stCxn id="12" idx="2"/>
                <a:endCxn id="13" idx="1"/>
              </p:cNvCxnSpPr>
              <p:nvPr/>
            </p:nvCxnSpPr>
            <p:spPr>
              <a:xfrm flipH="1">
                <a:off x="4314333" y="2862228"/>
                <a:ext cx="373380" cy="35075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/>
            <p:cNvSpPr txBox="1"/>
            <p:nvPr/>
          </p:nvSpPr>
          <p:spPr>
            <a:xfrm>
              <a:off x="4192548" y="2276872"/>
              <a:ext cx="14223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argument list</a:t>
              </a:r>
              <a:endParaRPr lang="nl-BE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724128" y="3563724"/>
            <a:ext cx="2068780" cy="648072"/>
            <a:chOff x="5796136" y="3356992"/>
            <a:chExt cx="2068780" cy="648072"/>
          </a:xfrm>
        </p:grpSpPr>
        <p:grpSp>
          <p:nvGrpSpPr>
            <p:cNvPr id="16" name="Group 15"/>
            <p:cNvGrpSpPr/>
            <p:nvPr/>
          </p:nvGrpSpPr>
          <p:grpSpPr>
            <a:xfrm rot="5400000">
              <a:off x="5760132" y="3392996"/>
              <a:ext cx="648072" cy="576064"/>
              <a:chOff x="4355976" y="2708920"/>
              <a:chExt cx="648072" cy="576064"/>
            </a:xfrm>
          </p:grpSpPr>
          <p:sp>
            <p:nvSpPr>
              <p:cNvPr id="18" name="Left Brace 17"/>
              <p:cNvSpPr/>
              <p:nvPr/>
            </p:nvSpPr>
            <p:spPr>
              <a:xfrm rot="5400000" flipV="1">
                <a:off x="4644008" y="2924944"/>
                <a:ext cx="72008" cy="648072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9" name="Straight Arrow Connector 18"/>
              <p:cNvCxnSpPr>
                <a:stCxn id="17" idx="1"/>
                <a:endCxn id="18" idx="1"/>
              </p:cNvCxnSpPr>
              <p:nvPr/>
            </p:nvCxnSpPr>
            <p:spPr>
              <a:xfrm rot="16200000" flipH="1">
                <a:off x="4427549" y="2960513"/>
                <a:ext cx="504056" cy="87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TextBox 16"/>
            <p:cNvSpPr txBox="1"/>
            <p:nvPr/>
          </p:nvSpPr>
          <p:spPr>
            <a:xfrm>
              <a:off x="6372200" y="3356992"/>
              <a:ext cx="149271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function body</a:t>
              </a:r>
            </a:p>
            <a:p>
              <a:r>
                <a:rPr lang="en-US" dirty="0" smtClean="0"/>
                <a:t>statement(s)</a:t>
              </a:r>
              <a:endParaRPr lang="nl-BE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868259" y="2946825"/>
            <a:ext cx="3160125" cy="648072"/>
            <a:chOff x="2771800" y="3861048"/>
            <a:chExt cx="3160125" cy="648072"/>
          </a:xfrm>
        </p:grpSpPr>
        <p:sp>
          <p:nvSpPr>
            <p:cNvPr id="21" name="Oval 20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644008" y="3861048"/>
              <a:ext cx="1287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colon!</a:t>
              </a:r>
              <a:endParaRPr lang="nl-BE" dirty="0"/>
            </a:p>
          </p:txBody>
        </p:sp>
        <p:cxnSp>
          <p:nvCxnSpPr>
            <p:cNvPr id="23" name="Straight Arrow Connector 22"/>
            <p:cNvCxnSpPr>
              <a:stCxn id="22" idx="1"/>
              <a:endCxn id="21" idx="6"/>
            </p:cNvCxnSpPr>
            <p:nvPr/>
          </p:nvCxnSpPr>
          <p:spPr>
            <a:xfrm flipH="1">
              <a:off x="3131840" y="4045714"/>
              <a:ext cx="1512168" cy="28338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395536" y="3594897"/>
            <a:ext cx="2007291" cy="1058239"/>
            <a:chOff x="467544" y="3388165"/>
            <a:chExt cx="2007291" cy="1058239"/>
          </a:xfrm>
        </p:grpSpPr>
        <p:sp>
          <p:nvSpPr>
            <p:cNvPr id="25" name="Rectangle 24"/>
            <p:cNvSpPr/>
            <p:nvPr/>
          </p:nvSpPr>
          <p:spPr>
            <a:xfrm>
              <a:off x="1970779" y="3388165"/>
              <a:ext cx="504056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6" name="Straight Arrow Connector 25"/>
            <p:cNvCxnSpPr>
              <a:stCxn id="27" idx="0"/>
            </p:cNvCxnSpPr>
            <p:nvPr/>
          </p:nvCxnSpPr>
          <p:spPr>
            <a:xfrm flipV="1">
              <a:off x="1360609" y="3717032"/>
              <a:ext cx="610170" cy="3600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467544" y="4077072"/>
              <a:ext cx="17861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indentation</a:t>
              </a:r>
              <a:endParaRPr lang="nl-BE" dirty="0"/>
            </a:p>
          </p:txBody>
        </p:sp>
      </p:grpSp>
    </p:spTree>
    <p:extLst>
      <p:ext uri="{BB962C8B-B14F-4D97-AF65-F5344CB8AC3E}">
        <p14:creationId xmlns:p14="http://schemas.microsoft.com/office/powerpoint/2010/main" val="390078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flexibility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Optional column separator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3125867"/>
            <a:ext cx="7766870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=None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temp)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547664" y="2380423"/>
            <a:ext cx="2050626" cy="1120585"/>
            <a:chOff x="1035381" y="3388535"/>
            <a:chExt cx="2050626" cy="1120585"/>
          </a:xfrm>
        </p:grpSpPr>
        <p:sp>
          <p:nvSpPr>
            <p:cNvPr id="6" name="Oval 5"/>
            <p:cNvSpPr/>
            <p:nvPr/>
          </p:nvSpPr>
          <p:spPr>
            <a:xfrm>
              <a:off x="2813364" y="4149080"/>
              <a:ext cx="18002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035381" y="3388535"/>
              <a:ext cx="20506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argument separator</a:t>
              </a:r>
              <a:endParaRPr lang="nl-BE" dirty="0"/>
            </a:p>
          </p:txBody>
        </p:sp>
        <p:cxnSp>
          <p:nvCxnSpPr>
            <p:cNvPr id="8" name="Straight Arrow Connector 7"/>
            <p:cNvCxnSpPr>
              <a:stCxn id="7" idx="2"/>
              <a:endCxn id="6" idx="0"/>
            </p:cNvCxnSpPr>
            <p:nvPr/>
          </p:nvCxnSpPr>
          <p:spPr>
            <a:xfrm>
              <a:off x="2060694" y="3757867"/>
              <a:ext cx="842680" cy="39121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4120540" y="2348880"/>
            <a:ext cx="1402628" cy="765802"/>
            <a:chOff x="4192548" y="2276872"/>
            <a:chExt cx="1402628" cy="765802"/>
          </a:xfrm>
        </p:grpSpPr>
        <p:grpSp>
          <p:nvGrpSpPr>
            <p:cNvPr id="13" name="Group 12"/>
            <p:cNvGrpSpPr/>
            <p:nvPr/>
          </p:nvGrpSpPr>
          <p:grpSpPr>
            <a:xfrm>
              <a:off x="4211962" y="2646204"/>
              <a:ext cx="681900" cy="396470"/>
              <a:chOff x="3995938" y="2862228"/>
              <a:chExt cx="681900" cy="396470"/>
            </a:xfrm>
          </p:grpSpPr>
          <p:sp>
            <p:nvSpPr>
              <p:cNvPr id="15" name="Left Brace 14"/>
              <p:cNvSpPr/>
              <p:nvPr/>
            </p:nvSpPr>
            <p:spPr>
              <a:xfrm rot="5400000" flipV="1">
                <a:off x="4291473" y="2917444"/>
                <a:ext cx="45719" cy="63679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6" name="Straight Arrow Connector 15"/>
              <p:cNvCxnSpPr>
                <a:stCxn id="14" idx="2"/>
                <a:endCxn id="15" idx="1"/>
              </p:cNvCxnSpPr>
              <p:nvPr/>
            </p:nvCxnSpPr>
            <p:spPr>
              <a:xfrm flipH="1">
                <a:off x="4314333" y="2862228"/>
                <a:ext cx="363505" cy="35075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TextBox 13"/>
            <p:cNvSpPr txBox="1"/>
            <p:nvPr/>
          </p:nvSpPr>
          <p:spPr>
            <a:xfrm>
              <a:off x="4192548" y="2276872"/>
              <a:ext cx="14026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default value</a:t>
              </a:r>
              <a:endParaRPr lang="nl-BE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099117" y="4797153"/>
            <a:ext cx="3487045" cy="1531911"/>
            <a:chOff x="4099117" y="4581129"/>
            <a:chExt cx="3487045" cy="1531911"/>
          </a:xfrm>
        </p:grpSpPr>
        <p:grpSp>
          <p:nvGrpSpPr>
            <p:cNvPr id="18" name="Group 17"/>
            <p:cNvGrpSpPr/>
            <p:nvPr/>
          </p:nvGrpSpPr>
          <p:grpSpPr>
            <a:xfrm flipV="1">
              <a:off x="4860032" y="4581129"/>
              <a:ext cx="2160240" cy="824025"/>
              <a:chOff x="4427984" y="2712988"/>
              <a:chExt cx="2160240" cy="824025"/>
            </a:xfrm>
          </p:grpSpPr>
          <p:sp>
            <p:nvSpPr>
              <p:cNvPr id="20" name="Left Brace 19"/>
              <p:cNvSpPr/>
              <p:nvPr/>
            </p:nvSpPr>
            <p:spPr>
              <a:xfrm rot="5400000" flipV="1">
                <a:off x="5467240" y="2416029"/>
                <a:ext cx="81728" cy="216024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1" name="Straight Arrow Connector 20"/>
              <p:cNvCxnSpPr>
                <a:stCxn id="19" idx="0"/>
                <a:endCxn id="20" idx="1"/>
              </p:cNvCxnSpPr>
              <p:nvPr/>
            </p:nvCxnSpPr>
            <p:spPr>
              <a:xfrm>
                <a:off x="5410592" y="2712988"/>
                <a:ext cx="97512" cy="74229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TextBox 18"/>
            <p:cNvSpPr txBox="1"/>
            <p:nvPr/>
          </p:nvSpPr>
          <p:spPr>
            <a:xfrm>
              <a:off x="4099117" y="5405154"/>
              <a:ext cx="348704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call with single argument,</a:t>
              </a:r>
              <a:br>
                <a:rPr lang="en-US" sz="2000" dirty="0" smtClean="0"/>
              </a:br>
              <a:r>
                <a:rPr lang="en-US" sz="2000" dirty="0" smtClean="0"/>
                <a:t>use default for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sep</a:t>
              </a:r>
              <a:r>
                <a:rPr lang="en-US" sz="2000" dirty="0" smtClean="0"/>
                <a:t> (i.e.,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None</a:t>
              </a:r>
              <a:r>
                <a:rPr lang="en-US" sz="2000" dirty="0" smtClean="0"/>
                <a:t>)</a:t>
              </a:r>
              <a:endParaRPr lang="nl-BE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11057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Tuples (</a:t>
            </a:r>
            <a:r>
              <a:rPr lang="en-US" dirty="0"/>
              <a:t>YADS </a:t>
            </a:r>
            <a:r>
              <a:rPr lang="en-US" dirty="0" smtClean="0">
                <a:sym typeface="Wingdings" pitchFamily="2" charset="2"/>
              </a:rPr>
              <a:t>)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uple</a:t>
            </a:r>
            <a:r>
              <a:rPr lang="en-US" dirty="0" smtClean="0"/>
              <a:t> is (kind of) fixed length list, </a:t>
            </a:r>
            <a:r>
              <a:rPr lang="en-US" i="1" dirty="0" smtClean="0"/>
              <a:t>immutable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tuple</a:t>
            </a:r>
            <a:r>
              <a:rPr lang="en-US" dirty="0" smtClean="0"/>
              <a:t> with two elements: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t = ('a', 'b')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first element: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t[0] == 'a'</a:t>
            </a:r>
            <a:r>
              <a:rPr lang="en-US" dirty="0" smtClean="0"/>
              <a:t>, second element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t[1] == 'b'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3568" y="3717032"/>
            <a:ext cx="7766870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=None):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temp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339752" y="4581128"/>
            <a:ext cx="6654202" cy="616134"/>
            <a:chOff x="2339752" y="4581129"/>
            <a:chExt cx="6654202" cy="616134"/>
          </a:xfrm>
        </p:grpSpPr>
        <p:grpSp>
          <p:nvGrpSpPr>
            <p:cNvPr id="6" name="Group 5"/>
            <p:cNvGrpSpPr/>
            <p:nvPr/>
          </p:nvGrpSpPr>
          <p:grpSpPr>
            <a:xfrm flipV="1">
              <a:off x="2339752" y="4581129"/>
              <a:ext cx="5904658" cy="416079"/>
              <a:chOff x="1907704" y="3120934"/>
              <a:chExt cx="5904658" cy="416079"/>
            </a:xfrm>
          </p:grpSpPr>
          <p:sp>
            <p:nvSpPr>
              <p:cNvPr id="8" name="Left Brace 7"/>
              <p:cNvSpPr/>
              <p:nvPr/>
            </p:nvSpPr>
            <p:spPr>
              <a:xfrm rot="5400000" flipV="1">
                <a:off x="4819168" y="543820"/>
                <a:ext cx="81729" cy="590465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9" name="Straight Arrow Connector 8"/>
              <p:cNvCxnSpPr>
                <a:stCxn id="7" idx="1"/>
                <a:endCxn id="8" idx="1"/>
              </p:cNvCxnSpPr>
              <p:nvPr/>
            </p:nvCxnSpPr>
            <p:spPr>
              <a:xfrm flipH="1">
                <a:off x="4860033" y="3120934"/>
                <a:ext cx="482722" cy="33435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TextBox 6"/>
            <p:cNvSpPr txBox="1"/>
            <p:nvPr/>
          </p:nvSpPr>
          <p:spPr>
            <a:xfrm>
              <a:off x="5774803" y="4797153"/>
              <a:ext cx="3219151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tuple</a:t>
              </a:r>
              <a:r>
                <a:rPr lang="en-US" sz="2000" dirty="0" smtClean="0"/>
                <a:t> of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000" dirty="0" smtClean="0"/>
                <a:t>,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000" dirty="0" smtClean="0"/>
                <a:t>,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float</a:t>
              </a:r>
              <a:endParaRPr lang="nl-BE" sz="20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203777" y="5661248"/>
            <a:ext cx="6248543" cy="864096"/>
            <a:chOff x="2339752" y="4477183"/>
            <a:chExt cx="6248543" cy="864096"/>
          </a:xfrm>
        </p:grpSpPr>
        <p:grpSp>
          <p:nvGrpSpPr>
            <p:cNvPr id="14" name="Group 13"/>
            <p:cNvGrpSpPr/>
            <p:nvPr/>
          </p:nvGrpSpPr>
          <p:grpSpPr>
            <a:xfrm flipV="1">
              <a:off x="2339752" y="4477183"/>
              <a:ext cx="3096346" cy="664041"/>
              <a:chOff x="1907704" y="2976918"/>
              <a:chExt cx="3096346" cy="664041"/>
            </a:xfrm>
          </p:grpSpPr>
          <p:sp>
            <p:nvSpPr>
              <p:cNvPr id="16" name="Left Brace 15"/>
              <p:cNvSpPr/>
              <p:nvPr/>
            </p:nvSpPr>
            <p:spPr>
              <a:xfrm rot="5400000" flipV="1">
                <a:off x="3363039" y="1999949"/>
                <a:ext cx="185675" cy="3096346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7" name="Straight Arrow Connector 16"/>
              <p:cNvCxnSpPr>
                <a:stCxn id="15" idx="1"/>
                <a:endCxn id="16" idx="1"/>
              </p:cNvCxnSpPr>
              <p:nvPr/>
            </p:nvCxnSpPr>
            <p:spPr>
              <a:xfrm flipH="1">
                <a:off x="3455877" y="2976918"/>
                <a:ext cx="828091" cy="4783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/>
            <p:cNvSpPr txBox="1"/>
            <p:nvPr/>
          </p:nvSpPr>
          <p:spPr>
            <a:xfrm>
              <a:off x="4716016" y="4941169"/>
              <a:ext cx="3872279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3-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tuple</a:t>
              </a:r>
              <a:r>
                <a:rPr lang="en-US" sz="2000" dirty="0" smtClean="0"/>
                <a:t> unpacked into 3 variables</a:t>
              </a:r>
              <a:endParaRPr lang="nl-BE" sz="20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395536" y="6237312"/>
            <a:ext cx="236635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1-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r>
              <a:rPr lang="en-US" sz="2000" dirty="0" smtClean="0"/>
              <a:t>: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('a', )</a:t>
            </a:r>
            <a:endParaRPr lang="nl-B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0171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10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Returning to dimension numbers…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Which dimension numbers occur in file?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5536" y="2492896"/>
            <a:ext cx="5561138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set()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_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dim_nrs.add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print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91680" y="5661248"/>
            <a:ext cx="491801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sz="2000" dirty="0" smtClean="0"/>
              <a:t> is wildcard in tuple unpacking:</a:t>
            </a:r>
          </a:p>
          <a:p>
            <a:r>
              <a:rPr lang="en-US" sz="2000" dirty="0" smtClean="0"/>
              <a:t>tuple elements at those positions are ignored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929356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/>
              <a:t> is Python data type, acts like set in math</a:t>
            </a:r>
          </a:p>
          <a:p>
            <a:pPr lvl="1"/>
            <a:r>
              <a:rPr lang="en-US" dirty="0" smtClean="0"/>
              <a:t>empty set: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 = set()</a:t>
            </a:r>
          </a:p>
          <a:p>
            <a:pPr lvl="1"/>
            <a:r>
              <a:rPr lang="en-US" dirty="0" smtClean="0"/>
              <a:t>add element: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('a')</a:t>
            </a:r>
          </a:p>
          <a:p>
            <a:pPr lvl="1"/>
            <a:r>
              <a:rPr lang="en-US" dirty="0" smtClean="0"/>
              <a:t>check membership: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'b' in s</a:t>
            </a:r>
          </a:p>
          <a:p>
            <a:pPr lvl="1"/>
            <a:r>
              <a:rPr lang="en-US" dirty="0" smtClean="0"/>
              <a:t>remove element: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s.remove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('b')</a:t>
            </a:r>
          </a:p>
          <a:p>
            <a:pPr lvl="1"/>
            <a:r>
              <a:rPr lang="en-US" dirty="0" smtClean="0"/>
              <a:t>iterating over elements: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for element in s: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dirty="0" smtClean="0">
                <a:cs typeface="Courier New" pitchFamily="49" charset="0"/>
              </a:rPr>
              <a:t>No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>
                <a:cs typeface="Courier New" pitchFamily="49" charset="0"/>
              </a:rPr>
              <a:t>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>
                <a:cs typeface="Courier New" pitchFamily="49" charset="0"/>
              </a:rPr>
              <a:t>s,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>
                <a:cs typeface="Courier New" pitchFamily="49" charset="0"/>
              </a:rPr>
              <a:t>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>
                <a:cs typeface="Courier New" pitchFamily="49" charset="0"/>
              </a:rPr>
              <a:t>s</a:t>
            </a:r>
            <a:endParaRPr lang="nl-BE" dirty="0"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2594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dimension numbers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many times does a dimension number occur in file?</a:t>
            </a:r>
          </a:p>
          <a:p>
            <a:pPr lvl="1"/>
            <a:r>
              <a:rPr lang="en-US" dirty="0" smtClean="0"/>
              <a:t>maximum &amp; minimum not known a-priori!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3429000"/>
            <a:ext cx="6526146" cy="313932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sys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counter = {}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_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not in counter: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counter[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counter[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count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counter.items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print '{0}: {1}'.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count)</a:t>
            </a:r>
          </a:p>
        </p:txBody>
      </p:sp>
    </p:spTree>
    <p:extLst>
      <p:ext uri="{BB962C8B-B14F-4D97-AF65-F5344CB8AC3E}">
        <p14:creationId xmlns:p14="http://schemas.microsoft.com/office/powerpoint/2010/main" val="1653469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Dictionaries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Data structure that maps a key onto a value</a:t>
            </a:r>
          </a:p>
          <a:p>
            <a:pPr lvl="1"/>
            <a:r>
              <a:rPr lang="en-US" dirty="0" smtClean="0"/>
              <a:t>e.g., phone directory, maps a name to a phone number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Keys can have any (</a:t>
            </a:r>
            <a:r>
              <a:rPr lang="en-US" dirty="0" err="1" smtClean="0"/>
              <a:t>hashable</a:t>
            </a:r>
            <a:r>
              <a:rPr lang="en-US" dirty="0" smtClean="0"/>
              <a:t>) type (mixed too)</a:t>
            </a:r>
          </a:p>
          <a:p>
            <a:pPr lvl="1"/>
            <a:r>
              <a:rPr lang="en-US" dirty="0" smtClean="0"/>
              <a:t>Values can have any type (mixed too)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691680" y="3140968"/>
            <a:ext cx="28616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phones = {</a:t>
            </a:r>
          </a:p>
          <a:p>
            <a:r>
              <a:rPr lang="en-US" dirty="0"/>
              <a:t> </a:t>
            </a:r>
            <a:r>
              <a:rPr lang="en-US" dirty="0" smtClean="0"/>
              <a:t>   '</a:t>
            </a:r>
            <a:r>
              <a:rPr lang="en-US" dirty="0" err="1" smtClean="0"/>
              <a:t>alice</a:t>
            </a:r>
            <a:r>
              <a:rPr lang="en-US" dirty="0" smtClean="0"/>
              <a:t>':   '+32-3/273 48 59',</a:t>
            </a:r>
          </a:p>
          <a:p>
            <a:r>
              <a:rPr lang="en-US" dirty="0"/>
              <a:t> </a:t>
            </a:r>
            <a:r>
              <a:rPr lang="en-US" dirty="0" smtClean="0"/>
              <a:t>   'bob':    '+32-2/198 16 43',</a:t>
            </a:r>
          </a:p>
          <a:p>
            <a:r>
              <a:rPr lang="en-US" dirty="0"/>
              <a:t>}</a:t>
            </a:r>
            <a:endParaRPr lang="nl-BE" dirty="0"/>
          </a:p>
        </p:txBody>
      </p:sp>
      <p:grpSp>
        <p:nvGrpSpPr>
          <p:cNvPr id="5" name="Group 4"/>
          <p:cNvGrpSpPr/>
          <p:nvPr/>
        </p:nvGrpSpPr>
        <p:grpSpPr>
          <a:xfrm>
            <a:off x="2555776" y="2852936"/>
            <a:ext cx="4300437" cy="648072"/>
            <a:chOff x="2771800" y="3861048"/>
            <a:chExt cx="4300437" cy="648072"/>
          </a:xfrm>
        </p:grpSpPr>
        <p:sp>
          <p:nvSpPr>
            <p:cNvPr id="6" name="Oval 5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644008" y="3861048"/>
              <a:ext cx="24282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Curly brackets for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dict</a:t>
              </a:r>
              <a:endParaRPr lang="nl-BE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  <a:endCxn id="6" idx="6"/>
            </p:cNvCxnSpPr>
            <p:nvPr/>
          </p:nvCxnSpPr>
          <p:spPr>
            <a:xfrm flipH="1">
              <a:off x="3131840" y="4045714"/>
              <a:ext cx="1512168" cy="28338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1938148" y="4041070"/>
            <a:ext cx="535468" cy="724144"/>
            <a:chOff x="4890476" y="4833158"/>
            <a:chExt cx="535468" cy="724144"/>
          </a:xfrm>
        </p:grpSpPr>
        <p:grpSp>
          <p:nvGrpSpPr>
            <p:cNvPr id="10" name="Group 9"/>
            <p:cNvGrpSpPr/>
            <p:nvPr/>
          </p:nvGrpSpPr>
          <p:grpSpPr>
            <a:xfrm flipV="1">
              <a:off x="4932042" y="4833158"/>
              <a:ext cx="432048" cy="324034"/>
              <a:chOff x="4499994" y="2960950"/>
              <a:chExt cx="432048" cy="324034"/>
            </a:xfrm>
          </p:grpSpPr>
          <p:sp>
            <p:nvSpPr>
              <p:cNvPr id="12" name="Left Brace 11"/>
              <p:cNvSpPr/>
              <p:nvPr/>
            </p:nvSpPr>
            <p:spPr>
              <a:xfrm rot="5400000" flipV="1">
                <a:off x="4693158" y="3046101"/>
                <a:ext cx="45719" cy="43204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3" name="Straight Arrow Connector 12"/>
              <p:cNvCxnSpPr>
                <a:stCxn id="11" idx="0"/>
                <a:endCxn id="12" idx="1"/>
              </p:cNvCxnSpPr>
              <p:nvPr/>
            </p:nvCxnSpPr>
            <p:spPr>
              <a:xfrm flipH="1">
                <a:off x="4716018" y="2960950"/>
                <a:ext cx="10144" cy="27831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TextBox 10"/>
            <p:cNvSpPr txBox="1"/>
            <p:nvPr/>
          </p:nvSpPr>
          <p:spPr>
            <a:xfrm>
              <a:off x="4890476" y="5157192"/>
              <a:ext cx="5354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key</a:t>
              </a:r>
              <a:endParaRPr lang="nl-BE" sz="20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2735798" y="4041069"/>
            <a:ext cx="1620178" cy="724145"/>
            <a:chOff x="4381830" y="4833157"/>
            <a:chExt cx="1620178" cy="724145"/>
          </a:xfrm>
        </p:grpSpPr>
        <p:grpSp>
          <p:nvGrpSpPr>
            <p:cNvPr id="28" name="Group 27"/>
            <p:cNvGrpSpPr/>
            <p:nvPr/>
          </p:nvGrpSpPr>
          <p:grpSpPr>
            <a:xfrm flipV="1">
              <a:off x="4381830" y="4833157"/>
              <a:ext cx="1620178" cy="324035"/>
              <a:chOff x="3949782" y="2960950"/>
              <a:chExt cx="1620178" cy="324035"/>
            </a:xfrm>
          </p:grpSpPr>
          <p:sp>
            <p:nvSpPr>
              <p:cNvPr id="30" name="Left Brace 29"/>
              <p:cNvSpPr/>
              <p:nvPr/>
            </p:nvSpPr>
            <p:spPr>
              <a:xfrm rot="5400000" flipV="1">
                <a:off x="4737011" y="2452036"/>
                <a:ext cx="45720" cy="162017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31" name="Straight Arrow Connector 30"/>
              <p:cNvCxnSpPr>
                <a:stCxn id="29" idx="0"/>
                <a:endCxn id="30" idx="1"/>
              </p:cNvCxnSpPr>
              <p:nvPr/>
            </p:nvCxnSpPr>
            <p:spPr>
              <a:xfrm flipH="1">
                <a:off x="4759871" y="2960950"/>
                <a:ext cx="27960" cy="27831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TextBox 28"/>
            <p:cNvSpPr txBox="1"/>
            <p:nvPr/>
          </p:nvSpPr>
          <p:spPr>
            <a:xfrm>
              <a:off x="4848912" y="5157192"/>
              <a:ext cx="7419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value</a:t>
              </a:r>
              <a:endParaRPr lang="nl-BE" sz="2000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1590762" y="3741132"/>
            <a:ext cx="2926250" cy="1425352"/>
            <a:chOff x="4255058" y="2084948"/>
            <a:chExt cx="2926250" cy="1425352"/>
          </a:xfrm>
        </p:grpSpPr>
        <p:sp>
          <p:nvSpPr>
            <p:cNvPr id="36" name="Oval 35"/>
            <p:cNvSpPr/>
            <p:nvPr/>
          </p:nvSpPr>
          <p:spPr>
            <a:xfrm>
              <a:off x="5040052" y="2084948"/>
              <a:ext cx="252028" cy="29993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255058" y="3140968"/>
              <a:ext cx="29262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key, value separated by colon</a:t>
              </a:r>
              <a:endParaRPr lang="nl-BE" dirty="0"/>
            </a:p>
          </p:txBody>
        </p:sp>
        <p:cxnSp>
          <p:nvCxnSpPr>
            <p:cNvPr id="38" name="Straight Arrow Connector 37"/>
            <p:cNvCxnSpPr>
              <a:stCxn id="37" idx="0"/>
              <a:endCxn id="36" idx="4"/>
            </p:cNvCxnSpPr>
            <p:nvPr/>
          </p:nvCxnSpPr>
          <p:spPr>
            <a:xfrm flipH="1" flipV="1">
              <a:off x="5166066" y="2384885"/>
              <a:ext cx="552117" cy="75608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/>
          <p:cNvGrpSpPr/>
          <p:nvPr/>
        </p:nvGrpSpPr>
        <p:grpSpPr>
          <a:xfrm>
            <a:off x="4345585" y="3531060"/>
            <a:ext cx="4042839" cy="627312"/>
            <a:chOff x="3403483" y="3243028"/>
            <a:chExt cx="4042839" cy="627312"/>
          </a:xfrm>
        </p:grpSpPr>
        <p:sp>
          <p:nvSpPr>
            <p:cNvPr id="48" name="Oval 47"/>
            <p:cNvSpPr/>
            <p:nvPr/>
          </p:nvSpPr>
          <p:spPr>
            <a:xfrm>
              <a:off x="3403483" y="3243028"/>
              <a:ext cx="126014" cy="25798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923306" y="3501008"/>
              <a:ext cx="35230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key/value pair separated by comma</a:t>
              </a:r>
              <a:endParaRPr lang="nl-BE" dirty="0"/>
            </a:p>
          </p:txBody>
        </p:sp>
        <p:cxnSp>
          <p:nvCxnSpPr>
            <p:cNvPr id="50" name="Straight Arrow Connector 49"/>
            <p:cNvCxnSpPr>
              <a:stCxn id="49" idx="1"/>
              <a:endCxn id="48" idx="6"/>
            </p:cNvCxnSpPr>
            <p:nvPr/>
          </p:nvCxnSpPr>
          <p:spPr>
            <a:xfrm flipH="1" flipV="1">
              <a:off x="3529497" y="3372018"/>
              <a:ext cx="393809" cy="31365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2028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versions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Current 3.x</a:t>
            </a:r>
          </a:p>
          <a:p>
            <a:pPr lvl="1"/>
            <a:r>
              <a:rPr lang="en-US" dirty="0" smtClean="0"/>
              <a:t>More clean than 2.x</a:t>
            </a:r>
          </a:p>
          <a:p>
            <a:pPr lvl="1"/>
            <a:r>
              <a:rPr lang="en-US" dirty="0" smtClean="0"/>
              <a:t>But not all Python libraries support it yet</a:t>
            </a:r>
          </a:p>
          <a:p>
            <a:r>
              <a:rPr lang="en-US" dirty="0" smtClean="0"/>
              <a:t>Version 2.7.x</a:t>
            </a:r>
          </a:p>
          <a:p>
            <a:pPr lvl="1"/>
            <a:r>
              <a:rPr lang="en-US" dirty="0" smtClean="0"/>
              <a:t>Last of the 2.x releases</a:t>
            </a:r>
          </a:p>
          <a:p>
            <a:pPr lvl="1"/>
            <a:r>
              <a:rPr lang="en-US" dirty="0" smtClean="0"/>
              <a:t>Many Python 3.x features have been retrofitted</a:t>
            </a:r>
          </a:p>
          <a:p>
            <a:pPr lvl="1"/>
            <a:r>
              <a:rPr lang="en-US" dirty="0" smtClean="0"/>
              <a:t>All libraries support it</a:t>
            </a:r>
          </a:p>
          <a:p>
            <a:r>
              <a:rPr lang="en-US" dirty="0" smtClean="0"/>
              <a:t>Here, version 2.7.x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896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dictionaries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2964085"/>
            <a:ext cx="8229600" cy="3201219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Empty dictionary: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{}</a:t>
            </a:r>
          </a:p>
          <a:p>
            <a:r>
              <a:rPr lang="en-US" dirty="0" smtClean="0">
                <a:cs typeface="Courier New" pitchFamily="49" charset="0"/>
              </a:rPr>
              <a:t>Number of key/value pairs: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(phones)</a:t>
            </a:r>
          </a:p>
          <a:p>
            <a:r>
              <a:rPr lang="en-US" dirty="0"/>
              <a:t>Storing values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phones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caro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'+32-11/12 21 22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endParaRPr lang="en-US" dirty="0" smtClean="0"/>
          </a:p>
          <a:p>
            <a:r>
              <a:rPr lang="en-US" dirty="0" smtClean="0"/>
              <a:t>Retrieving values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'+32-3/273 48 59'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== </a:t>
            </a: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>phones['</a:t>
            </a:r>
            <a:r>
              <a:rPr lang="en-US" sz="3000" dirty="0" err="1" smtClean="0"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sz="3000" smtClean="0">
                <a:latin typeface="Courier New" pitchFamily="49" charset="0"/>
                <a:cs typeface="Courier New" pitchFamily="49" charset="0"/>
              </a:rPr>
              <a:t>']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Does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phones</a:t>
            </a:r>
            <a:r>
              <a:rPr lang="en-US" dirty="0" smtClean="0"/>
              <a:t> have a number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?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phones.has_key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in phones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43608" y="1556792"/>
            <a:ext cx="28616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phones = {</a:t>
            </a:r>
          </a:p>
          <a:p>
            <a:r>
              <a:rPr lang="en-US" dirty="0"/>
              <a:t> </a:t>
            </a:r>
            <a:r>
              <a:rPr lang="en-US" dirty="0" smtClean="0"/>
              <a:t>   '</a:t>
            </a:r>
            <a:r>
              <a:rPr lang="en-US" dirty="0" err="1" smtClean="0"/>
              <a:t>alice</a:t>
            </a:r>
            <a:r>
              <a:rPr lang="en-US" dirty="0" smtClean="0"/>
              <a:t>':   '+32-3/273 48 59',</a:t>
            </a:r>
          </a:p>
          <a:p>
            <a:r>
              <a:rPr lang="en-US" dirty="0"/>
              <a:t> </a:t>
            </a:r>
            <a:r>
              <a:rPr lang="en-US" dirty="0" smtClean="0"/>
              <a:t>   'bob':    '+32-2/198 16 43',</a:t>
            </a:r>
          </a:p>
          <a:p>
            <a:r>
              <a:rPr lang="en-US" dirty="0"/>
              <a:t>}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362979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Iterating over dictionaries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Iterate over keys: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name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phones.keys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name in phones: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…</a:t>
            </a:r>
          </a:p>
          <a:p>
            <a:r>
              <a:rPr lang="en-US" dirty="0" smtClean="0"/>
              <a:t>Iterate over values: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phone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phones.values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…</a:t>
            </a:r>
          </a:p>
          <a:p>
            <a:r>
              <a:rPr lang="en-US" dirty="0" smtClean="0"/>
              <a:t>Iterate over key/value pairs: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name, phone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phones.items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…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6444209" y="2420892"/>
            <a:ext cx="2414289" cy="2736300"/>
            <a:chOff x="6444209" y="2420892"/>
            <a:chExt cx="2414289" cy="2736300"/>
          </a:xfrm>
        </p:grpSpPr>
        <p:sp>
          <p:nvSpPr>
            <p:cNvPr id="4" name="TextBox 3"/>
            <p:cNvSpPr txBox="1"/>
            <p:nvPr/>
          </p:nvSpPr>
          <p:spPr>
            <a:xfrm>
              <a:off x="7597191" y="2636912"/>
              <a:ext cx="126130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Note:</a:t>
              </a:r>
              <a:br>
                <a:rPr lang="en-US" dirty="0" smtClean="0"/>
              </a:br>
              <a:r>
                <a:rPr lang="en-US" dirty="0" smtClean="0"/>
                <a:t>creates</a:t>
              </a:r>
              <a:r>
                <a:rPr lang="en-US" dirty="0"/>
                <a:t> </a:t>
              </a:r>
              <a:r>
                <a:rPr lang="en-US" dirty="0" smtClean="0"/>
                <a:t>list!</a:t>
              </a:r>
              <a:endParaRPr lang="nl-BE" dirty="0"/>
            </a:p>
          </p:txBody>
        </p:sp>
        <p:cxnSp>
          <p:nvCxnSpPr>
            <p:cNvPr id="6" name="Straight Arrow Connector 5"/>
            <p:cNvCxnSpPr>
              <a:stCxn id="4" idx="1"/>
            </p:cNvCxnSpPr>
            <p:nvPr/>
          </p:nvCxnSpPr>
          <p:spPr>
            <a:xfrm flipH="1" flipV="1">
              <a:off x="6444209" y="2420892"/>
              <a:ext cx="1152982" cy="5391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>
              <a:stCxn id="4" idx="1"/>
            </p:cNvCxnSpPr>
            <p:nvPr/>
          </p:nvCxnSpPr>
          <p:spPr>
            <a:xfrm flipH="1">
              <a:off x="7276919" y="2960078"/>
              <a:ext cx="320272" cy="219711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4" idx="1"/>
            </p:cNvCxnSpPr>
            <p:nvPr/>
          </p:nvCxnSpPr>
          <p:spPr>
            <a:xfrm flipH="1">
              <a:off x="6956649" y="2960078"/>
              <a:ext cx="640542" cy="104617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4716016" y="3139776"/>
            <a:ext cx="2115880" cy="646331"/>
            <a:chOff x="4716016" y="3139776"/>
            <a:chExt cx="2115880" cy="646331"/>
          </a:xfrm>
        </p:grpSpPr>
        <p:sp>
          <p:nvSpPr>
            <p:cNvPr id="16" name="TextBox 15"/>
            <p:cNvSpPr txBox="1"/>
            <p:nvPr/>
          </p:nvSpPr>
          <p:spPr>
            <a:xfrm>
              <a:off x="5212542" y="3139776"/>
              <a:ext cx="1619354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Note:</a:t>
              </a:r>
              <a:br>
                <a:rPr lang="en-US" dirty="0" smtClean="0"/>
              </a:br>
              <a:r>
                <a:rPr lang="en-US" dirty="0" smtClean="0"/>
                <a:t>creates</a:t>
              </a:r>
              <a:r>
                <a:rPr lang="en-US" dirty="0"/>
                <a:t> </a:t>
              </a:r>
              <a:r>
                <a:rPr lang="en-US" dirty="0" smtClean="0"/>
                <a:t>iterator</a:t>
              </a:r>
              <a:endParaRPr lang="nl-BE" dirty="0"/>
            </a:p>
          </p:txBody>
        </p:sp>
        <p:cxnSp>
          <p:nvCxnSpPr>
            <p:cNvPr id="17" name="Straight Arrow Connector 16"/>
            <p:cNvCxnSpPr>
              <a:stCxn id="16" idx="1"/>
            </p:cNvCxnSpPr>
            <p:nvPr/>
          </p:nvCxnSpPr>
          <p:spPr>
            <a:xfrm flipH="1" flipV="1">
              <a:off x="4716016" y="3139776"/>
              <a:ext cx="496526" cy="3231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323528" y="6093296"/>
            <a:ext cx="845776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Consider using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iterkeys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400" dirty="0" smtClean="0"/>
              <a:t>,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itervalues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400" dirty="0" smtClean="0"/>
              <a:t>,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iteritems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4785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Summary: 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complex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bool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tuple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dict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900178" y="1628800"/>
            <a:ext cx="2439344" cy="2232248"/>
            <a:chOff x="7868730" y="2276872"/>
            <a:chExt cx="2439344" cy="2232248"/>
          </a:xfrm>
        </p:grpSpPr>
        <p:sp>
          <p:nvSpPr>
            <p:cNvPr id="5" name="Right Brace 4"/>
            <p:cNvSpPr/>
            <p:nvPr/>
          </p:nvSpPr>
          <p:spPr>
            <a:xfrm>
              <a:off x="7868730" y="2276872"/>
              <a:ext cx="128379" cy="2232248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028283" y="3060249"/>
              <a:ext cx="227979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simple types</a:t>
              </a:r>
              <a:endParaRPr lang="en-US" sz="32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900178" y="3933056"/>
            <a:ext cx="2746095" cy="1656184"/>
            <a:chOff x="7864946" y="2276872"/>
            <a:chExt cx="2746095" cy="1656184"/>
          </a:xfrm>
        </p:grpSpPr>
        <p:sp>
          <p:nvSpPr>
            <p:cNvPr id="8" name="Right Brace 7"/>
            <p:cNvSpPr/>
            <p:nvPr/>
          </p:nvSpPr>
          <p:spPr>
            <a:xfrm>
              <a:off x="7864946" y="2276872"/>
              <a:ext cx="132163" cy="165618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028283" y="2749755"/>
              <a:ext cx="258275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complex types</a:t>
              </a:r>
              <a:endParaRPr lang="en-US" sz="3200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3995936" y="5373216"/>
            <a:ext cx="3874972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Picking the right data type is</a:t>
            </a:r>
            <a:br>
              <a:rPr lang="en-US" sz="2400" dirty="0" smtClean="0"/>
            </a:br>
            <a:r>
              <a:rPr lang="en-US" sz="2400" dirty="0" smtClean="0"/>
              <a:t>crucial to produce good code</a:t>
            </a:r>
            <a:endParaRPr lang="nl-BE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5796136" y="3399383"/>
            <a:ext cx="287373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More types in Python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947020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Summary: control structures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C</a:t>
            </a:r>
            <a:r>
              <a:rPr lang="en-US" dirty="0" smtClean="0"/>
              <a:t>onditional statement: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if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else: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 smtClean="0"/>
              <a:t>Iteration statements:</a:t>
            </a:r>
          </a:p>
          <a:p>
            <a:pPr lvl="1"/>
            <a:r>
              <a:rPr lang="en-US" dirty="0" smtClean="0"/>
              <a:t>for-loop: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… in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pPr lvl="1"/>
            <a:r>
              <a:rPr lang="en-US" dirty="0" smtClean="0"/>
              <a:t>while-loop: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while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6157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Summary: mathematics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Usual operators: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+, -, *, /, %</a:t>
            </a:r>
          </a:p>
          <a:p>
            <a:pPr lvl="1"/>
            <a:r>
              <a:rPr lang="en-US" dirty="0" smtClean="0"/>
              <a:t>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/>
              <a:t>, division is integer division, i.e.,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3/5 == 0</a:t>
            </a:r>
          </a:p>
          <a:p>
            <a:r>
              <a:rPr lang="en-US" dirty="0" smtClean="0"/>
              <a:t>Raise to power: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**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2**4 == 16</a:t>
            </a:r>
          </a:p>
          <a:p>
            <a:r>
              <a:rPr lang="en-US" dirty="0" smtClean="0"/>
              <a:t>Floor division: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//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7.3//5.7 == 1.0</a:t>
            </a:r>
          </a:p>
          <a:p>
            <a:r>
              <a:rPr lang="en-US" dirty="0" smtClean="0"/>
              <a:t>Mathematical functions in module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math</a:t>
            </a:r>
          </a:p>
          <a:p>
            <a:pPr lvl="1"/>
            <a:r>
              <a:rPr lang="en-US" dirty="0" smtClean="0"/>
              <a:t>First import module (usually at top of file):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math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Use functions, 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(3.0)</a:t>
            </a:r>
          </a:p>
          <a:p>
            <a:pPr lvl="1"/>
            <a:r>
              <a:rPr lang="en-US" dirty="0" smtClean="0"/>
              <a:t>Or import specific function(s): 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Use function(s), 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(3.0)</a:t>
            </a:r>
          </a:p>
          <a:p>
            <a:r>
              <a:rPr lang="en-US" dirty="0" smtClean="0">
                <a:cs typeface="Courier New" pitchFamily="49" charset="0"/>
              </a:rPr>
              <a:t>For complex numbers, functions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cmath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2398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organization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19215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modules &amp; packages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Code organization</a:t>
            </a:r>
          </a:p>
          <a:p>
            <a:pPr lvl="1"/>
            <a:r>
              <a:rPr lang="en-US" dirty="0" smtClean="0"/>
              <a:t>Functions common to multiple scripts can be put in separate file = module</a:t>
            </a:r>
          </a:p>
          <a:p>
            <a:pPr lvl="1"/>
            <a:r>
              <a:rPr lang="en-US" dirty="0" smtClean="0"/>
              <a:t>Modules can be organized hierarchically in directory structure = packages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Python standard library is organized in packages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691680" y="4077072"/>
            <a:ext cx="604280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Don't forget __init__.py in package directories!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925490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module &amp; use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Module file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data_parsing.py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Using the module in script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counting.py</a:t>
            </a:r>
            <a:r>
              <a:rPr lang="en-US" dirty="0" smtClean="0"/>
              <a:t>: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2361654"/>
            <a:ext cx="7766870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data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5536" y="4089846"/>
            <a:ext cx="7491153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data_parsing</a:t>
            </a:r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value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data_parsing.parse_line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2625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Importing functions directly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Importing function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/>
              <a:t> from module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data_parsing</a:t>
            </a:r>
            <a:r>
              <a:rPr lang="en-US" dirty="0" smtClean="0"/>
              <a:t> in script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counting.py</a:t>
            </a:r>
            <a:r>
              <a:rPr lang="en-US" dirty="0" smtClean="0"/>
              <a:t>: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395536" y="3284984"/>
            <a:ext cx="5423280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data_parsing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value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22034" y="5877272"/>
            <a:ext cx="5550366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More concise, but name clashes can occur!</a:t>
            </a:r>
            <a:br>
              <a:rPr lang="en-US" sz="2400" dirty="0" smtClean="0"/>
            </a:br>
            <a:r>
              <a:rPr lang="en-US" sz="2400" dirty="0" smtClean="0"/>
              <a:t>E.g.,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sz="2400" dirty="0" smtClean="0"/>
              <a:t> versus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cmath.sqrt</a:t>
            </a:r>
            <a:endParaRPr lang="nl-BE" sz="2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1700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Package layout &amp; use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weave.py</a:t>
            </a:r>
          </a:p>
          <a:p>
            <a:pPr>
              <a:buFont typeface="Wingdings" pitchFamily="2" charset="2"/>
              <a:buChar char="Ø"/>
            </a:pPr>
            <a:r>
              <a:rPr lang="en-US" dirty="0" err="1" smtClean="0"/>
              <a:t>vsc</a:t>
            </a:r>
            <a:endParaRPr lang="en-US" dirty="0" smtClean="0"/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__init__.py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util.py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err="1"/>
              <a:t>p</a:t>
            </a:r>
            <a:r>
              <a:rPr lang="en-US" dirty="0" err="1" smtClean="0"/>
              <a:t>arameter_weaver</a:t>
            </a:r>
            <a:endParaRPr lang="en-US" dirty="0" smtClean="0"/>
          </a:p>
          <a:p>
            <a:pPr lvl="2">
              <a:buFont typeface="Wingdings" pitchFamily="2" charset="2"/>
              <a:buChar char="Ø"/>
            </a:pPr>
            <a:r>
              <a:rPr lang="en-US" dirty="0" smtClean="0"/>
              <a:t>__init__.py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/>
              <a:t>artifact.py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/>
              <a:t>base_formatter.py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/>
              <a:t>c</a:t>
            </a:r>
            <a:endParaRPr lang="en-US" dirty="0" smtClean="0"/>
          </a:p>
          <a:p>
            <a:pPr lvl="3">
              <a:buFont typeface="Wingdings" pitchFamily="2" charset="2"/>
              <a:buChar char="Ø"/>
            </a:pPr>
            <a:r>
              <a:rPr lang="en-US" dirty="0" smtClean="0"/>
              <a:t>__init__.py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 smtClean="0"/>
              <a:t>formatter.py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 smtClean="0"/>
              <a:t>…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err="1"/>
              <a:t>f</a:t>
            </a:r>
            <a:r>
              <a:rPr lang="en-US" dirty="0" err="1" smtClean="0"/>
              <a:t>ortran</a:t>
            </a:r>
            <a:endParaRPr lang="en-US" dirty="0" smtClean="0"/>
          </a:p>
          <a:p>
            <a:pPr lvl="3">
              <a:buFont typeface="Wingdings" pitchFamily="2" charset="2"/>
              <a:buChar char="Ø"/>
            </a:pPr>
            <a:r>
              <a:rPr lang="en-US" dirty="0" smtClean="0"/>
              <a:t>__init__.py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/>
              <a:t>f</a:t>
            </a:r>
            <a:r>
              <a:rPr lang="en-US" dirty="0" smtClean="0"/>
              <a:t>ormatter.py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 smtClean="0"/>
              <a:t>…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35896" y="4149080"/>
            <a:ext cx="5110502" cy="7386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…</a:t>
            </a:r>
          </a:p>
          <a:p>
            <a:r>
              <a:rPr lang="en-US" sz="1400" dirty="0" smtClean="0"/>
              <a:t>from </a:t>
            </a:r>
            <a:r>
              <a:rPr lang="en-US" sz="1400" dirty="0" err="1"/>
              <a:t>vsc.parameter_weaver.base_formatter</a:t>
            </a:r>
            <a:r>
              <a:rPr lang="en-US" sz="1400" dirty="0"/>
              <a:t> import </a:t>
            </a:r>
            <a:r>
              <a:rPr lang="en-US" sz="1400" dirty="0" err="1" smtClean="0"/>
              <a:t>BaseFormatter</a:t>
            </a:r>
            <a:endParaRPr lang="en-US" sz="1400" dirty="0" smtClean="0"/>
          </a:p>
          <a:p>
            <a:r>
              <a:rPr lang="en-US" sz="1400" dirty="0" smtClean="0"/>
              <a:t>…</a:t>
            </a:r>
            <a:endParaRPr 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3635896" y="1412776"/>
            <a:ext cx="5110502" cy="7386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…</a:t>
            </a:r>
          </a:p>
          <a:p>
            <a:r>
              <a:rPr lang="en-US" sz="1400" dirty="0" smtClean="0"/>
              <a:t>from </a:t>
            </a:r>
            <a:r>
              <a:rPr lang="en-US" sz="1400" dirty="0" err="1" smtClean="0"/>
              <a:t>vsc.parameter_weaver.c.formatter</a:t>
            </a:r>
            <a:r>
              <a:rPr lang="en-US" sz="1400" dirty="0" smtClean="0"/>
              <a:t> </a:t>
            </a:r>
            <a:r>
              <a:rPr lang="en-US" sz="1400" dirty="0"/>
              <a:t>import </a:t>
            </a:r>
            <a:r>
              <a:rPr lang="en-US" sz="1400" dirty="0" smtClean="0"/>
              <a:t>Formatter</a:t>
            </a:r>
          </a:p>
          <a:p>
            <a:r>
              <a:rPr lang="en-US" sz="1400" dirty="0" smtClean="0"/>
              <a:t>…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24960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Teach programming in Python</a:t>
            </a:r>
          </a:p>
          <a:p>
            <a:pPr lvl="1"/>
            <a:r>
              <a:rPr lang="en-US" dirty="0" smtClean="0"/>
              <a:t>prerequisite: you should know how to program in some other language</a:t>
            </a:r>
            <a:r>
              <a:rPr lang="nl-BE" dirty="0" smtClean="0"/>
              <a:t>, </a:t>
            </a:r>
            <a:r>
              <a:rPr lang="nl-BE" dirty="0" err="1" smtClean="0"/>
              <a:t>if</a:t>
            </a:r>
            <a:r>
              <a:rPr lang="nl-BE" dirty="0" smtClean="0"/>
              <a:t> </a:t>
            </a:r>
            <a:r>
              <a:rPr lang="nl-BE" dirty="0" err="1" smtClean="0"/>
              <a:t>not</a:t>
            </a:r>
            <a:r>
              <a:rPr lang="nl-BE" dirty="0" smtClean="0"/>
              <a:t> </a:t>
            </a:r>
            <a:r>
              <a:rPr lang="nl-BE" dirty="0" err="1" smtClean="0"/>
              <a:t>consider</a:t>
            </a:r>
            <a:r>
              <a:rPr lang="nl-BE" dirty="0" smtClean="0"/>
              <a:t> first </a:t>
            </a:r>
            <a:r>
              <a:rPr lang="nl-BE" dirty="0" err="1" smtClean="0"/>
              <a:t>completing</a:t>
            </a:r>
            <a:endParaRPr lang="nl-BE" dirty="0"/>
          </a:p>
          <a:p>
            <a:pPr lvl="2"/>
            <a:r>
              <a:rPr lang="en-US" dirty="0" err="1" smtClean="0"/>
              <a:t>CodeAcademy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www.codecademy.com/tracks/python</a:t>
            </a:r>
            <a:endParaRPr lang="en-US" dirty="0" smtClean="0"/>
          </a:p>
          <a:p>
            <a:pPr lvl="2"/>
            <a:r>
              <a:rPr lang="en-US" dirty="0" err="1" smtClean="0"/>
              <a:t>LearnPython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://www.learnpython.org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 smtClean="0"/>
              <a:t>Highlight Python's strong points</a:t>
            </a:r>
          </a:p>
          <a:p>
            <a:r>
              <a:rPr lang="en-US" dirty="0" smtClean="0"/>
              <a:t>Discuss Python's weak points and how to mitigate</a:t>
            </a:r>
            <a:endParaRPr lang="en-US" dirty="0"/>
          </a:p>
          <a:p>
            <a:pPr lvl="2"/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043608" y="5661248"/>
            <a:ext cx="7264489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These sessions won't teach you how to program,</a:t>
            </a:r>
            <a:br>
              <a:rPr lang="en-US" sz="2800" dirty="0" smtClean="0"/>
            </a:br>
            <a:r>
              <a:rPr lang="en-US" sz="2800" dirty="0" smtClean="0"/>
              <a:t>how to find algorithms, that's beyond the scope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3037815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Interactive Python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Python interactively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Useful for experimentation, prototyping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Quit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quit()</a:t>
            </a:r>
            <a:r>
              <a:rPr lang="en-US" dirty="0" smtClean="0"/>
              <a:t> function or Ctrl-d</a:t>
            </a:r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87907" y="2276872"/>
            <a:ext cx="6939720" cy="2308324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2.7.3 (default, Aug  1 2012, 05:16:07)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[GCC 4.6.3] on linux2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Type "help", "copyright", "credits" or "license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"…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 = (3, 7)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a, _ = t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a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916730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Interactive Python: </a:t>
            </a:r>
            <a:r>
              <a:rPr lang="en-US" dirty="0" err="1" smtClean="0"/>
              <a:t>iPython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features than standard python shell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1520" y="2276872"/>
            <a:ext cx="8731878" cy="341632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ipython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2.7.6 (default, Mar 22 2014, 22:59:38)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Type "copyright", "credits" or "license" for more information.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IPython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2.3.1 -- An enhanced Interactive Python.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?         -&gt; Introduction and overview of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IPython's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features.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%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quickref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-&gt; Quick reference.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help      -&gt; Python's own help system.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object?   -&gt; Details about 'object', use 'object??' for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extra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      details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In [1]: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27639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help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Extensive documentation, library documentation is your friend!</a:t>
            </a:r>
            <a:br>
              <a:rPr lang="en-US" dirty="0" smtClean="0"/>
            </a:br>
            <a:r>
              <a:rPr lang="en-US" dirty="0">
                <a:hlinkClick r:id="rId2"/>
              </a:rPr>
              <a:t>http://docs.python.org/2/library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/>
              <a:t>Also built-in help, another friend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539552" y="3717032"/>
            <a:ext cx="8180445" cy="286232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import sys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help(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sys.exit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Help on built-in function exit in module sys: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exit(...)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exit([status])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Exit the interpreter by raising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SystemExit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(status).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If the status is omitted or None, it defaults to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ze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8159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documentation &amp; testing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292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documentation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Documentation is very important!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DocString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683568" y="2708920"/>
            <a:ext cx="7766870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=None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''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'Split a line into its fields, convert to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the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appropriate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types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and return as a tuple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.'''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using \r, \n should work for Windows &amp; *nix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7907" y="4638035"/>
            <a:ext cx="6801862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import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data_utils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help(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data_utils.parse_line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Help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on function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 module validator: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split a line into its fields, convert to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the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appropriate types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and return as a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tuple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1684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to document and how?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DocString</a:t>
            </a:r>
            <a:r>
              <a:rPr lang="en-US" dirty="0" smtClean="0"/>
              <a:t> for</a:t>
            </a:r>
          </a:p>
          <a:p>
            <a:pPr lvl="1"/>
            <a:r>
              <a:rPr lang="en-US" dirty="0" smtClean="0"/>
              <a:t>functions</a:t>
            </a:r>
          </a:p>
          <a:p>
            <a:pPr lvl="1"/>
            <a:r>
              <a:rPr lang="en-US" dirty="0" smtClean="0"/>
              <a:t>classes</a:t>
            </a:r>
          </a:p>
          <a:p>
            <a:pPr lvl="1"/>
            <a:r>
              <a:rPr lang="en-US" dirty="0" smtClean="0"/>
              <a:t>methods</a:t>
            </a:r>
          </a:p>
          <a:p>
            <a:pPr lvl="1"/>
            <a:r>
              <a:rPr lang="en-US" dirty="0" smtClean="0"/>
              <a:t>modules</a:t>
            </a:r>
          </a:p>
          <a:p>
            <a:pPr lvl="1"/>
            <a:r>
              <a:rPr lang="en-US" dirty="0" smtClean="0"/>
              <a:t>packages</a:t>
            </a:r>
          </a:p>
          <a:p>
            <a:r>
              <a:rPr lang="en-US" dirty="0" smtClean="0"/>
              <a:t>Comments</a:t>
            </a:r>
          </a:p>
          <a:p>
            <a:pPr lvl="1"/>
            <a:r>
              <a:rPr lang="en-US" dirty="0" smtClean="0"/>
              <a:t>particular code fragments you had to think about</a:t>
            </a:r>
            <a:endParaRPr lang="nl-BE" dirty="0"/>
          </a:p>
        </p:txBody>
      </p:sp>
      <p:grpSp>
        <p:nvGrpSpPr>
          <p:cNvPr id="4" name="Group 3"/>
          <p:cNvGrpSpPr/>
          <p:nvPr/>
        </p:nvGrpSpPr>
        <p:grpSpPr>
          <a:xfrm>
            <a:off x="3419872" y="2852938"/>
            <a:ext cx="1565630" cy="720080"/>
            <a:chOff x="5796136" y="3356994"/>
            <a:chExt cx="1565630" cy="720080"/>
          </a:xfrm>
        </p:grpSpPr>
        <p:grpSp>
          <p:nvGrpSpPr>
            <p:cNvPr id="5" name="Group 4"/>
            <p:cNvGrpSpPr/>
            <p:nvPr/>
          </p:nvGrpSpPr>
          <p:grpSpPr>
            <a:xfrm rot="5400000">
              <a:off x="5724128" y="3429002"/>
              <a:ext cx="720080" cy="576064"/>
              <a:chOff x="4355977" y="2708921"/>
              <a:chExt cx="720080" cy="576064"/>
            </a:xfrm>
          </p:grpSpPr>
          <p:sp>
            <p:nvSpPr>
              <p:cNvPr id="7" name="Left Brace 6"/>
              <p:cNvSpPr/>
              <p:nvPr/>
            </p:nvSpPr>
            <p:spPr>
              <a:xfrm rot="5400000" flipV="1">
                <a:off x="4680012" y="2888941"/>
                <a:ext cx="72009" cy="72008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8" name="Straight Arrow Connector 7"/>
              <p:cNvCxnSpPr>
                <a:stCxn id="6" idx="1"/>
                <a:endCxn id="7" idx="1"/>
              </p:cNvCxnSpPr>
              <p:nvPr/>
            </p:nvCxnSpPr>
            <p:spPr>
              <a:xfrm rot="16200000" flipH="1">
                <a:off x="4459250" y="2956209"/>
                <a:ext cx="504055" cy="947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TextBox 5"/>
            <p:cNvSpPr txBox="1"/>
            <p:nvPr/>
          </p:nvSpPr>
          <p:spPr>
            <a:xfrm>
              <a:off x="6372200" y="3522889"/>
              <a:ext cx="9895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see later</a:t>
              </a:r>
              <a:endParaRPr lang="nl-BE" dirty="0"/>
            </a:p>
          </p:txBody>
        </p:sp>
      </p:grpSp>
    </p:spTree>
    <p:extLst>
      <p:ext uri="{BB962C8B-B14F-4D97-AF65-F5344CB8AC3E}">
        <p14:creationId xmlns:p14="http://schemas.microsoft.com/office/powerpoint/2010/main" val="3788329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Testing: meeting expectations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Tests are important!</a:t>
            </a:r>
          </a:p>
          <a:p>
            <a:pPr lvl="1"/>
            <a:r>
              <a:rPr lang="en-US" dirty="0" err="1" smtClean="0"/>
              <a:t>unittest</a:t>
            </a:r>
            <a:r>
              <a:rPr lang="en-US" dirty="0" smtClean="0"/>
              <a:t>: more features, more complex</a:t>
            </a: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doctest</a:t>
            </a:r>
            <a:r>
              <a:rPr lang="en-US" dirty="0"/>
              <a:t>: </a:t>
            </a:r>
            <a:r>
              <a:rPr lang="en-US" dirty="0" smtClean="0"/>
              <a:t>simple</a:t>
            </a:r>
          </a:p>
          <a:p>
            <a:pPr lvl="1"/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Run tests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25610" y="2996952"/>
            <a:ext cx="7766870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'''Split a line into its fields, convert to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the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appropriate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types,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as a tuple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('5  3  3.7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(5, 3, 3.7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'''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data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11427" y="3412743"/>
            <a:ext cx="1740293" cy="646331"/>
            <a:chOff x="-48613" y="4283804"/>
            <a:chExt cx="1740293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-48613" y="4283804"/>
              <a:ext cx="116422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Statement</a:t>
              </a:r>
              <a:br>
                <a:rPr lang="en-US" dirty="0" smtClean="0"/>
              </a:br>
              <a:r>
                <a:rPr lang="en-US" dirty="0" smtClean="0"/>
                <a:t>to execute</a:t>
              </a:r>
              <a:endParaRPr lang="en-US" dirty="0"/>
            </a:p>
          </p:txBody>
        </p:sp>
        <p:cxnSp>
          <p:nvCxnSpPr>
            <p:cNvPr id="7" name="Straight Arrow Connector 6"/>
            <p:cNvCxnSpPr>
              <a:stCxn id="5" idx="3"/>
            </p:cNvCxnSpPr>
            <p:nvPr/>
          </p:nvCxnSpPr>
          <p:spPr>
            <a:xfrm>
              <a:off x="1115616" y="4606970"/>
              <a:ext cx="576064" cy="25289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779912" y="4214123"/>
            <a:ext cx="3329304" cy="369332"/>
            <a:chOff x="-1519922" y="3563724"/>
            <a:chExt cx="3329304" cy="369332"/>
          </a:xfrm>
        </p:grpSpPr>
        <p:sp>
          <p:nvSpPr>
            <p:cNvPr id="10" name="TextBox 9"/>
            <p:cNvSpPr txBox="1"/>
            <p:nvPr/>
          </p:nvSpPr>
          <p:spPr>
            <a:xfrm>
              <a:off x="179512" y="3563724"/>
              <a:ext cx="162987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Expected result</a:t>
              </a:r>
              <a:endParaRPr lang="en-US" dirty="0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 flipV="1">
              <a:off x="-1519922" y="3635732"/>
              <a:ext cx="1699434" cy="1126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827584" y="6023029"/>
            <a:ext cx="5147563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-m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data_parsing.py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491880" y="5570076"/>
            <a:ext cx="5338897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 output: hooray, all tests passed!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10713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  <p:bldP spid="17" grpId="0" animBg="1"/>
      <p:bldP spid="18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Failing tests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93562" y="1268760"/>
            <a:ext cx="7766870" cy="28623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'''Split a line into its fields, convert to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the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appropriate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types,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as a tuple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('5  3  3.7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(5, 3, 3.7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b="1" dirty="0"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&gt;&gt;&gt;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('5 3 3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(5, 3, 3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'''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55776" y="3573016"/>
            <a:ext cx="6199133" cy="295465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-m </a:t>
            </a:r>
            <a:r>
              <a:rPr lang="en-US" sz="14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data_parsing.py</a:t>
            </a:r>
          </a:p>
          <a:p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*********************************************</a:t>
            </a:r>
          </a:p>
          <a:p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"./data_parsing.py", line 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9, in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__main__.</a:t>
            </a:r>
            <a:r>
              <a:rPr lang="en-US" sz="14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Failed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example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('5 3 3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')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Expected: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(5, 3, 3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Got: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(5, 3, 3.0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**********************************************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items had failures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of   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 in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__main__.</a:t>
            </a:r>
            <a:r>
              <a:rPr lang="en-US" sz="14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***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Test Failed*** 1 failures.$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547664" y="2699921"/>
            <a:ext cx="3456384" cy="513055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136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Object-oriented Python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8231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fundamentals:</a:t>
            </a:r>
            <a:br>
              <a:rPr lang="en-US" dirty="0" smtClean="0"/>
            </a:br>
            <a:r>
              <a:rPr lang="en-US" dirty="0" smtClean="0"/>
              <a:t>data types &amp; statements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734491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Object-orientation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Python types are classes</a:t>
            </a:r>
          </a:p>
          <a:p>
            <a:pPr lvl="1"/>
            <a:r>
              <a:rPr lang="en-US" dirty="0" smtClean="0"/>
              <a:t>e.g.,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14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bit_length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== 4</a:t>
            </a:r>
          </a:p>
          <a:p>
            <a:pPr lvl="2"/>
            <a:r>
              <a:rPr lang="en-US" dirty="0" smtClean="0">
                <a:latin typeface="Courier New" pitchFamily="49" charset="0"/>
                <a:cs typeface="Courier New" pitchFamily="49" charset="0"/>
              </a:rPr>
              <a:t>14</a:t>
            </a:r>
            <a:r>
              <a:rPr lang="en-US" dirty="0" smtClean="0"/>
              <a:t> is an object of 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bit_length</a:t>
            </a:r>
            <a:r>
              <a:rPr lang="en-US" dirty="0" smtClean="0"/>
              <a:t> is object method defined in 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/>
          </a:p>
          <a:p>
            <a:r>
              <a:rPr lang="en-US" dirty="0" smtClean="0"/>
              <a:t>Objects of simple Python types are immutable</a:t>
            </a:r>
          </a:p>
          <a:p>
            <a:pPr lvl="1"/>
            <a:r>
              <a:rPr lang="en-US" dirty="0" smtClean="0"/>
              <a:t>Operations/methods instantiate new objects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74649" y="3543399"/>
            <a:ext cx="439755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You are using objects all the time!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668082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 versus object identity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 Python types</a:t>
            </a:r>
          </a:p>
          <a:p>
            <a:pPr lvl="1"/>
            <a:r>
              <a:rPr lang="en-US" dirty="0" smtClean="0"/>
              <a:t>Value identity: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(14 == 14) == True</a:t>
            </a:r>
          </a:p>
          <a:p>
            <a:pPr lvl="1"/>
            <a:r>
              <a:rPr lang="en-US" dirty="0" smtClean="0"/>
              <a:t>Object identity: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(14 is 14) == True</a:t>
            </a:r>
          </a:p>
          <a:p>
            <a:pPr lvl="2"/>
            <a:r>
              <a:rPr lang="en-US" dirty="0" smtClean="0">
                <a:latin typeface="Calibri" panose="020F0502020204030204" pitchFamily="34" charset="0"/>
                <a:cs typeface="Courier New" pitchFamily="49" charset="0"/>
              </a:rPr>
              <a:t>However, Python version dependent!</a:t>
            </a:r>
          </a:p>
          <a:p>
            <a:r>
              <a:rPr lang="en-US" dirty="0" smtClean="0"/>
              <a:t>Other Python types, general classes</a:t>
            </a:r>
          </a:p>
          <a:p>
            <a:pPr lvl="1"/>
            <a:r>
              <a:rPr lang="en-US" dirty="0" smtClean="0"/>
              <a:t>e.g., two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/>
              <a:t> objects: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 = {'alpha'}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b = {'alpha'}</a:t>
            </a:r>
          </a:p>
          <a:p>
            <a:pPr lvl="2"/>
            <a:r>
              <a:rPr lang="en-US" dirty="0" smtClean="0"/>
              <a:t>Value identity: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(a == b) == True</a:t>
            </a:r>
          </a:p>
          <a:p>
            <a:pPr lvl="2"/>
            <a:r>
              <a:rPr lang="en-US" dirty="0" smtClean="0"/>
              <a:t>Object identity: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 is b) == False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4068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your own classes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Class definition: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class Point(object):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dirty="0" smtClean="0"/>
              <a:t>Classes have</a:t>
            </a:r>
          </a:p>
          <a:p>
            <a:pPr lvl="1"/>
            <a:r>
              <a:rPr lang="en-US" dirty="0" smtClean="0"/>
              <a:t>attributes</a:t>
            </a:r>
          </a:p>
          <a:p>
            <a:pPr lvl="1"/>
            <a:r>
              <a:rPr lang="en-US" dirty="0" smtClean="0"/>
              <a:t>methods</a:t>
            </a:r>
          </a:p>
          <a:p>
            <a:r>
              <a:rPr lang="en-US" dirty="0" smtClean="0"/>
              <a:t>Objects are instances of classes</a:t>
            </a:r>
          </a:p>
          <a:p>
            <a:pPr lvl="1"/>
            <a:r>
              <a:rPr lang="en-US" dirty="0" smtClean="0"/>
              <a:t>instantiated by calling constructor</a:t>
            </a:r>
          </a:p>
          <a:p>
            <a:pPr lvl="1"/>
            <a:r>
              <a:rPr lang="en-US" dirty="0" smtClean="0"/>
              <a:t>have</a:t>
            </a:r>
          </a:p>
          <a:p>
            <a:pPr lvl="2"/>
            <a:r>
              <a:rPr lang="en-US" dirty="0" smtClean="0"/>
              <a:t>attributes</a:t>
            </a:r>
          </a:p>
          <a:p>
            <a:pPr lvl="2"/>
            <a:r>
              <a:rPr lang="en-US" dirty="0" smtClean="0"/>
              <a:t>methods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856777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to the point…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7629012" cy="452431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Point(object):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y):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float(x)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float(y)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@property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x(self):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@property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y(self):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self._y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'({x}, {y})'.format(x=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y=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628370" y="2060848"/>
            <a:ext cx="2534467" cy="980819"/>
            <a:chOff x="7890626" y="3060249"/>
            <a:chExt cx="2534467" cy="980819"/>
          </a:xfrm>
        </p:grpSpPr>
        <p:sp>
          <p:nvSpPr>
            <p:cNvPr id="6" name="Right Brace 5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028283" y="3060249"/>
              <a:ext cx="2396810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constructor for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> objects</a:t>
              </a:r>
              <a:endParaRPr lang="en-US" sz="32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644008" y="3068960"/>
            <a:ext cx="2990810" cy="1008112"/>
            <a:chOff x="7890626" y="3032956"/>
            <a:chExt cx="2990810" cy="1008112"/>
          </a:xfrm>
        </p:grpSpPr>
        <p:sp>
          <p:nvSpPr>
            <p:cNvPr id="9" name="Right Brace 8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028283" y="3032956"/>
              <a:ext cx="2853153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getter for object's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_x</a:t>
              </a:r>
              <a:r>
                <a:rPr lang="en-US" sz="2800" dirty="0" smtClean="0"/>
                <a:t> attribute</a:t>
              </a:r>
              <a:endParaRPr lang="en-US" sz="32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644008" y="4149080"/>
            <a:ext cx="2912263" cy="1080120"/>
            <a:chOff x="7890626" y="2960948"/>
            <a:chExt cx="2912263" cy="1080120"/>
          </a:xfrm>
        </p:grpSpPr>
        <p:sp>
          <p:nvSpPr>
            <p:cNvPr id="12" name="Right Brace 11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028283" y="2960948"/>
              <a:ext cx="2774606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getter for object's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_y</a:t>
              </a:r>
              <a:r>
                <a:rPr lang="en-US" sz="2800" dirty="0" smtClean="0"/>
                <a:t> attribute</a:t>
              </a:r>
              <a:endParaRPr lang="en-US" sz="32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008170" y="6021288"/>
            <a:ext cx="7064157" cy="667236"/>
            <a:chOff x="7486764" y="3465004"/>
            <a:chExt cx="7064157" cy="667236"/>
          </a:xfrm>
        </p:grpSpPr>
        <p:sp>
          <p:nvSpPr>
            <p:cNvPr id="15" name="Right Brace 14"/>
            <p:cNvSpPr/>
            <p:nvPr/>
          </p:nvSpPr>
          <p:spPr>
            <a:xfrm rot="5400000">
              <a:off x="10838761" y="113007"/>
              <a:ext cx="172203" cy="6876198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522202" y="3609020"/>
              <a:ext cx="702871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creates string representation for </a:t>
              </a: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> object</a:t>
              </a:r>
              <a:endParaRPr lang="en-US" sz="3200" dirty="0"/>
            </a:p>
          </p:txBody>
        </p:sp>
      </p:grpSp>
    </p:spTree>
    <p:extLst>
      <p:ext uri="{BB962C8B-B14F-4D97-AF65-F5344CB8AC3E}">
        <p14:creationId xmlns:p14="http://schemas.microsoft.com/office/powerpoint/2010/main" val="4070554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a point… or two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646688" y="1916832"/>
            <a:ext cx="3493264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 = Point(3, 4)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q = Point(-2, 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p.y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print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(q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419872" y="1916832"/>
            <a:ext cx="3836324" cy="668125"/>
            <a:chOff x="3419872" y="1916832"/>
            <a:chExt cx="3836324" cy="668125"/>
          </a:xfrm>
        </p:grpSpPr>
        <p:cxnSp>
          <p:nvCxnSpPr>
            <p:cNvPr id="4" name="Straight Arrow Connector 3"/>
            <p:cNvCxnSpPr>
              <a:stCxn id="6" idx="1"/>
            </p:cNvCxnSpPr>
            <p:nvPr/>
          </p:nvCxnSpPr>
          <p:spPr>
            <a:xfrm flipH="1">
              <a:off x="3419872" y="2116887"/>
              <a:ext cx="1080120" cy="4680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99992" y="1916832"/>
              <a:ext cx="275620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 p</a:t>
              </a:r>
              <a:r>
                <a:rPr lang="en-US" sz="2000" dirty="0" smtClean="0"/>
                <a:t> at 3, 4</a:t>
              </a:r>
              <a:endParaRPr lang="nl-BE" sz="20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491880" y="2420888"/>
            <a:ext cx="3842862" cy="474439"/>
            <a:chOff x="3491880" y="1803260"/>
            <a:chExt cx="3842862" cy="474439"/>
          </a:xfrm>
        </p:grpSpPr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3491880" y="2003315"/>
              <a:ext cx="1008112" cy="2743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499992" y="1803260"/>
              <a:ext cx="28347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 q</a:t>
              </a:r>
              <a:r>
                <a:rPr lang="en-US" sz="2000" dirty="0" smtClean="0"/>
                <a:t> at -2, 5</a:t>
              </a:r>
              <a:endParaRPr lang="nl-BE" sz="20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491880" y="2882553"/>
            <a:ext cx="4388012" cy="400110"/>
            <a:chOff x="3491880" y="1803260"/>
            <a:chExt cx="4388012" cy="400110"/>
          </a:xfrm>
        </p:grpSpPr>
        <p:cxnSp>
          <p:nvCxnSpPr>
            <p:cNvPr id="17" name="Straight Arrow Connector 16"/>
            <p:cNvCxnSpPr>
              <a:stCxn id="18" idx="1"/>
            </p:cNvCxnSpPr>
            <p:nvPr/>
          </p:nvCxnSpPr>
          <p:spPr>
            <a:xfrm flipH="1">
              <a:off x="3491880" y="2003315"/>
              <a:ext cx="1008112" cy="13719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4499992" y="1803260"/>
              <a:ext cx="3379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access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sz="2000" dirty="0" smtClean="0"/>
                <a:t>'s x- and y-coordinates</a:t>
              </a:r>
              <a:endParaRPr lang="nl-BE" sz="2000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687907" y="4521894"/>
            <a:ext cx="3493264" cy="92333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point_driver.py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3.0 4.0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3.0, 4.0)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(-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2.0, 5.0)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5001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attributes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39341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Make object attributes "private" by hiding them, by convention,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dirty="0" smtClean="0"/>
              <a:t> prefix</a:t>
            </a:r>
            <a:br>
              <a:rPr lang="en-US" dirty="0" smtClean="0"/>
            </a:br>
            <a:r>
              <a:rPr lang="en-US" dirty="0" err="1">
                <a:latin typeface="Courier New" pitchFamily="49" charset="0"/>
                <a:cs typeface="Courier New" pitchFamily="49" charset="0"/>
              </a:rPr>
              <a:t>self.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x</a:t>
            </a:r>
            <a:endParaRPr lang="en-US" dirty="0" smtClean="0"/>
          </a:p>
          <a:p>
            <a:r>
              <a:rPr lang="en-US" dirty="0" smtClean="0"/>
              <a:t>Create getter/setter method to control access to object attributes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@property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x(self):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._x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5949280"/>
            <a:ext cx="810414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Object attribute </a:t>
            </a:r>
            <a:r>
              <a:rPr lang="en-US" sz="2400" dirty="0" err="1" smtClean="0"/>
              <a:t>can not</a:t>
            </a:r>
            <a:r>
              <a:rPr lang="en-US" sz="2400" dirty="0" smtClean="0"/>
              <a:t> accidently be modified, i.e., read-only</a:t>
            </a:r>
            <a:endParaRPr lang="nl-BE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5220072" y="4335487"/>
            <a:ext cx="324075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Determine object's state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1957807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attributes: control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Getter, but no setter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46688" y="2156663"/>
            <a:ext cx="2803973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 = Point(3, 4)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print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4.4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print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7907" y="4521894"/>
            <a:ext cx="5285421" cy="1477328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point_driver.py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"&lt;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&gt;", line 1, in &lt;module&gt;</a:t>
            </a: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AttributeError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can't set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attribute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8214" y="2708920"/>
            <a:ext cx="381021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Protects against modification</a:t>
            </a:r>
            <a:r>
              <a:rPr lang="nl-BE" sz="2400" dirty="0" smtClean="0"/>
              <a:t/>
            </a:r>
            <a:br>
              <a:rPr lang="nl-BE" sz="2400" dirty="0" smtClean="0"/>
            </a:br>
            <a:r>
              <a:rPr lang="nl-BE" sz="2400" dirty="0" smtClean="0"/>
              <a:t>of </a:t>
            </a:r>
            <a:r>
              <a:rPr lang="nl-BE" sz="2400" dirty="0" err="1" smtClean="0"/>
              <a:t>read-only</a:t>
            </a:r>
            <a:r>
              <a:rPr lang="nl-BE" sz="2400" dirty="0" smtClean="0"/>
              <a:t> </a:t>
            </a:r>
            <a:r>
              <a:rPr lang="nl-BE" sz="2400" dirty="0" err="1" smtClean="0"/>
              <a:t>attributes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472713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attribute: setter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Implementing setters improves control, assignment to attribute is "intercepted" by setter method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55643" y="3356992"/>
            <a:ext cx="4320413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Point(object):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x.setter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x(self, value):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float(value)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32201" y="5471358"/>
            <a:ext cx="689618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E.g., ensures proper type conversion:</a:t>
            </a:r>
            <a:br>
              <a:rPr lang="en-US" sz="2400" dirty="0" smtClean="0"/>
            </a:b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p.x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3</a:t>
            </a:r>
            <a:r>
              <a:rPr lang="en-US" sz="2400" dirty="0" smtClean="0"/>
              <a:t> results in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2400" dirty="0" smtClean="0"/>
              <a:t>, not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 smtClean="0"/>
              <a:t> for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_x</a:t>
            </a:r>
            <a:r>
              <a:rPr lang="en-US" sz="2400" dirty="0" smtClean="0"/>
              <a:t> attribute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1698855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object methods I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5561138" cy="424731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Point(object):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y):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float(x)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float(y)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distance(self, p):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)**2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)**2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compute distance between p and q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p.distance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(q)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206429" y="3789040"/>
            <a:ext cx="2470027" cy="1384995"/>
            <a:chOff x="7890626" y="3060249"/>
            <a:chExt cx="2470027" cy="1384995"/>
          </a:xfrm>
        </p:grpSpPr>
        <p:sp>
          <p:nvSpPr>
            <p:cNvPr id="6" name="Right Brace 5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028283" y="3060249"/>
              <a:ext cx="2332370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object method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> object</a:t>
              </a:r>
              <a:br>
                <a:rPr lang="en-US" sz="2800" dirty="0" smtClean="0"/>
              </a:br>
              <a:r>
                <a:rPr lang="en-US" sz="2800" dirty="0" smtClean="0"/>
                <a:t>as argument</a:t>
              </a:r>
              <a:endParaRPr lang="en-US" sz="3200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830973" y="6021288"/>
            <a:ext cx="7701467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distance</a:t>
            </a:r>
            <a:r>
              <a:rPr lang="en-US" sz="2000" dirty="0" smtClean="0"/>
              <a:t> method invoked on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p</a:t>
            </a:r>
            <a:r>
              <a:rPr lang="en-US" sz="2000" dirty="0" smtClean="0"/>
              <a:t>, with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q</a:t>
            </a:r>
            <a:r>
              <a:rPr lang="en-US" sz="2000" dirty="0" smtClean="0"/>
              <a:t> as argument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1522324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object methods II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7629012" cy="424731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fabs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Point(object):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(self, p, q,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=1.0e-6):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fabs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&gt;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a =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q.y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)/(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q.x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b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 a*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fabs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 a*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 b) &lt;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tol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else: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fabs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&lt;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tol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check whether r is on line defined by p and q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3528" y="6021288"/>
            <a:ext cx="8470909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sz="2000" dirty="0" smtClean="0"/>
              <a:t> method invoked on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r</a:t>
            </a:r>
            <a:r>
              <a:rPr lang="en-US" sz="2000" dirty="0" smtClean="0"/>
              <a:t>, with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p</a:t>
            </a:r>
            <a:r>
              <a:rPr lang="en-US" sz="2000" dirty="0" smtClean="0">
                <a:cs typeface="Courier New" pitchFamily="49" charset="0"/>
              </a:rPr>
              <a:t> and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2000" dirty="0" smtClean="0"/>
              <a:t> as argument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605040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Minimal code for Python script</a:t>
            </a:r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1523100" y="2887776"/>
            <a:ext cx="376898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print 'hello world!'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4716016" y="2241445"/>
            <a:ext cx="3672408" cy="755507"/>
            <a:chOff x="4716016" y="2241445"/>
            <a:chExt cx="3672408" cy="755507"/>
          </a:xfrm>
        </p:grpSpPr>
        <p:sp>
          <p:nvSpPr>
            <p:cNvPr id="5" name="TextBox 4"/>
            <p:cNvSpPr txBox="1"/>
            <p:nvPr/>
          </p:nvSpPr>
          <p:spPr>
            <a:xfrm>
              <a:off x="5724128" y="2241445"/>
              <a:ext cx="266429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“shebang”: tells the shell this is python code</a:t>
              </a:r>
              <a:endParaRPr lang="nl-BE" sz="2000" dirty="0"/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>
              <a:off x="4716016" y="2595388"/>
              <a:ext cx="1008112" cy="4015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527270" y="3933056"/>
            <a:ext cx="2880320" cy="1572370"/>
            <a:chOff x="4644008" y="1694060"/>
            <a:chExt cx="2880320" cy="1572370"/>
          </a:xfrm>
        </p:grpSpPr>
        <p:sp>
          <p:nvSpPr>
            <p:cNvPr id="10" name="TextBox 9"/>
            <p:cNvSpPr txBox="1"/>
            <p:nvPr/>
          </p:nvSpPr>
          <p:spPr>
            <a:xfrm>
              <a:off x="4644008" y="2558544"/>
              <a:ext cx="288032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Indentation is relevant!</a:t>
              </a:r>
            </a:p>
            <a:p>
              <a:r>
                <a:rPr lang="en-US" sz="2000" dirty="0" smtClean="0"/>
                <a:t>Code structure</a:t>
              </a:r>
              <a:endParaRPr lang="nl-BE" sz="2000" dirty="0"/>
            </a:p>
          </p:txBody>
        </p:sp>
        <p:cxnSp>
          <p:nvCxnSpPr>
            <p:cNvPr id="11" name="Straight Arrow Connector 10"/>
            <p:cNvCxnSpPr>
              <a:stCxn id="10" idx="0"/>
            </p:cNvCxnSpPr>
            <p:nvPr/>
          </p:nvCxnSpPr>
          <p:spPr>
            <a:xfrm flipV="1">
              <a:off x="6084168" y="1694060"/>
              <a:ext cx="84290" cy="8644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5220072" y="3789040"/>
            <a:ext cx="3581463" cy="851902"/>
            <a:chOff x="5508104" y="1726820"/>
            <a:chExt cx="3581463" cy="851902"/>
          </a:xfrm>
        </p:grpSpPr>
        <p:sp>
          <p:nvSpPr>
            <p:cNvPr id="23" name="TextBox 22"/>
            <p:cNvSpPr txBox="1"/>
            <p:nvPr/>
          </p:nvSpPr>
          <p:spPr>
            <a:xfrm>
              <a:off x="5921215" y="1870836"/>
              <a:ext cx="316835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Python interpreter executes all code in body</a:t>
              </a:r>
              <a:endParaRPr lang="nl-BE" sz="2000" dirty="0"/>
            </a:p>
          </p:txBody>
        </p:sp>
        <p:cxnSp>
          <p:nvCxnSpPr>
            <p:cNvPr id="24" name="Straight Arrow Connector 23"/>
            <p:cNvCxnSpPr>
              <a:stCxn id="23" idx="1"/>
            </p:cNvCxnSpPr>
            <p:nvPr/>
          </p:nvCxnSpPr>
          <p:spPr>
            <a:xfrm flipH="1" flipV="1">
              <a:off x="5508104" y="1726820"/>
              <a:ext cx="413111" cy="49795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/>
          <p:cNvSpPr txBox="1"/>
          <p:nvPr/>
        </p:nvSpPr>
        <p:spPr>
          <a:xfrm>
            <a:off x="4784291" y="5505426"/>
            <a:ext cx="324409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Python Is case-sensitive!</a:t>
            </a:r>
          </a:p>
        </p:txBody>
      </p:sp>
    </p:spTree>
    <p:extLst>
      <p:ext uri="{BB962C8B-B14F-4D97-AF65-F5344CB8AC3E}">
        <p14:creationId xmlns:p14="http://schemas.microsoft.com/office/powerpoint/2010/main" val="1706882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to</a:t>
            </a:r>
          </a:p>
          <a:p>
            <a:pPr lvl="1"/>
            <a:r>
              <a:rPr lang="en-US" dirty="0" smtClean="0"/>
              <a:t>retrieve information on object</a:t>
            </a:r>
          </a:p>
          <a:p>
            <a:pPr lvl="1"/>
            <a:r>
              <a:rPr lang="en-US" dirty="0" smtClean="0"/>
              <a:t>modify or manipulate object</a:t>
            </a:r>
          </a:p>
          <a:p>
            <a:pPr lvl="1"/>
            <a:r>
              <a:rPr lang="en-US" dirty="0" smtClean="0"/>
              <a:t>derive information from object with respect to other objects</a:t>
            </a:r>
          </a:p>
          <a:p>
            <a:pPr lvl="1"/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187624" y="5157192"/>
            <a:ext cx="671914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Determine what objects can do, or can be done with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3225574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Static methods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6526146" cy="369331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Point(object):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q, *points):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r in points: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if not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return False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True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check whether p, q, r, v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are on a line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Point.all_on_line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(p, q, r, v, w):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05946" y="5601434"/>
            <a:ext cx="581473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sz="2000" dirty="0" smtClean="0"/>
              <a:t> method invoked on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</a:t>
            </a:r>
            <a:r>
              <a:rPr lang="en-US" sz="2000" dirty="0" smtClean="0"/>
              <a:t>class</a:t>
            </a:r>
            <a:br>
              <a:rPr lang="en-US" sz="2000" dirty="0" smtClean="0"/>
            </a:br>
            <a:r>
              <a:rPr lang="en-US" sz="2000" dirty="0" smtClean="0"/>
              <a:t>with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p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v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sz="2000" dirty="0" err="1" smtClean="0">
                <a:cs typeface="Courier New" pitchFamily="49" charset="0"/>
              </a:rPr>
              <a:t> as</a:t>
            </a:r>
            <a:r>
              <a:rPr lang="en-US" sz="2000" dirty="0" smtClean="0"/>
              <a:t> arguments, class ignored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507248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length argument lists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Arbitrary positional arguments: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argv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Arbitrary keyword arguments: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argv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Available as dictionary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2255961"/>
            <a:ext cx="4458272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q, *points):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r in points: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if not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False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3491880" y="2204864"/>
            <a:ext cx="3277532" cy="648072"/>
            <a:chOff x="3491880" y="2204864"/>
            <a:chExt cx="3277532" cy="648072"/>
          </a:xfrm>
        </p:grpSpPr>
        <p:sp>
          <p:nvSpPr>
            <p:cNvPr id="5" name="Rectangle 4"/>
            <p:cNvSpPr/>
            <p:nvPr/>
          </p:nvSpPr>
          <p:spPr>
            <a:xfrm>
              <a:off x="3491880" y="2564904"/>
              <a:ext cx="1008112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580112" y="2204864"/>
              <a:ext cx="11893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arguments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6" idx="1"/>
              <a:endCxn id="5" idx="3"/>
            </p:cNvCxnSpPr>
            <p:nvPr/>
          </p:nvCxnSpPr>
          <p:spPr>
            <a:xfrm flipH="1">
              <a:off x="4499992" y="2389530"/>
              <a:ext cx="1080120" cy="319390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2164563" y="2852936"/>
            <a:ext cx="5003993" cy="1377444"/>
            <a:chOff x="2012163" y="1196752"/>
            <a:chExt cx="5003993" cy="1377444"/>
          </a:xfrm>
        </p:grpSpPr>
        <p:sp>
          <p:nvSpPr>
            <p:cNvPr id="11" name="Rectangle 10"/>
            <p:cNvSpPr/>
            <p:nvPr/>
          </p:nvSpPr>
          <p:spPr>
            <a:xfrm>
              <a:off x="2012163" y="1196752"/>
              <a:ext cx="936104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211688" y="2204864"/>
              <a:ext cx="1804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available as tuple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cxnSp>
          <p:nvCxnSpPr>
            <p:cNvPr id="13" name="Straight Arrow Connector 12"/>
            <p:cNvCxnSpPr>
              <a:stCxn id="12" idx="1"/>
              <a:endCxn id="11" idx="3"/>
            </p:cNvCxnSpPr>
            <p:nvPr/>
          </p:nvCxnSpPr>
          <p:spPr>
            <a:xfrm flipH="1" flipV="1">
              <a:off x="2948267" y="1340768"/>
              <a:ext cx="2263421" cy="1048762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/>
          <p:cNvSpPr txBox="1"/>
          <p:nvPr/>
        </p:nvSpPr>
        <p:spPr>
          <a:xfrm>
            <a:off x="956903" y="5949280"/>
            <a:ext cx="750352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Note: not specific to object oriented programming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502268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elegant solution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Semantics: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 if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 for all elements in points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More elegant: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all(…)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Similar: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any(…)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91680" y="2420888"/>
            <a:ext cx="6664004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q, *points):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r in points: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if not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False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91680" y="4665910"/>
            <a:ext cx="6664004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q, *points):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all(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for r in points)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1378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interlude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attributes/methods does a class have?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06728" y="2276872"/>
            <a:ext cx="7353295" cy="313932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from point import Point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p = Point(3.7, 5.1)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dir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(p)</a:t>
            </a:r>
            <a:b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['__class__',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delattr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dict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'__doc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format__',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getattribute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'__hash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'__module__', '__new__', '__reduce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reduce_ex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repr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setattr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subclasshook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weakref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_id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_x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_y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distance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id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nr_points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']</a:t>
            </a:r>
          </a:p>
          <a:p>
            <a:endParaRPr lang="en-US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5764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Class can extend other class</a:t>
            </a:r>
          </a:p>
          <a:p>
            <a:r>
              <a:rPr lang="en-US" dirty="0"/>
              <a:t>Make classes inherit from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dirty="0"/>
              <a:t>, ensure they can be extended later: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class Point(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  <a:endParaRPr lang="en-US" dirty="0"/>
          </a:p>
          <a:p>
            <a:r>
              <a:rPr lang="en-US" dirty="0" smtClean="0"/>
              <a:t>New class inherits attributes &amp; methods from parent class</a:t>
            </a:r>
          </a:p>
          <a:p>
            <a:r>
              <a:rPr lang="en-US" dirty="0" smtClean="0"/>
              <a:t>New class can implement new methods, define new attributes</a:t>
            </a:r>
          </a:p>
          <a:p>
            <a:r>
              <a:rPr lang="en-US" dirty="0" smtClean="0"/>
              <a:t>New method can override methods of parent class</a:t>
            </a:r>
          </a:p>
          <a:p>
            <a:r>
              <a:rPr lang="en-US" dirty="0" smtClean="0"/>
              <a:t>New class can inherit from multiple parent classes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039748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Points with mass</a:t>
            </a:r>
            <a:endParaRPr lang="nl-BE" dirty="0"/>
          </a:p>
        </p:txBody>
      </p:sp>
      <p:sp>
        <p:nvSpPr>
          <p:cNvPr id="7" name="TextBox 6"/>
          <p:cNvSpPr txBox="1"/>
          <p:nvPr/>
        </p:nvSpPr>
        <p:spPr>
          <a:xfrm>
            <a:off x="230738" y="1556792"/>
            <a:ext cx="6250429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(Point):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y, mass):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super(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self).__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__(x, y)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float(mass)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property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mass(self):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self._mass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'{0}: {1}'.format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super(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.__class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__, self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__(),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804248" y="1772816"/>
            <a:ext cx="1970057" cy="1384995"/>
            <a:chOff x="7937245" y="3320988"/>
            <a:chExt cx="1970057" cy="1384995"/>
          </a:xfrm>
        </p:grpSpPr>
        <p:sp>
          <p:nvSpPr>
            <p:cNvPr id="9" name="Right Brace 8"/>
            <p:cNvSpPr/>
            <p:nvPr/>
          </p:nvSpPr>
          <p:spPr>
            <a:xfrm>
              <a:off x="7937245" y="3609019"/>
              <a:ext cx="81760" cy="936105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040381" y="3320988"/>
              <a:ext cx="1866921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constructor</a:t>
              </a:r>
              <a:br>
                <a:rPr lang="en-US" sz="2800" dirty="0" smtClean="0"/>
              </a:br>
              <a:r>
                <a:rPr lang="en-US" sz="2800" dirty="0" smtClean="0"/>
                <a:t>of </a:t>
              </a: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/>
              </a:r>
              <a:br>
                <a:rPr lang="en-US" sz="2800" dirty="0" smtClean="0"/>
              </a:br>
              <a:r>
                <a:rPr lang="en-US" sz="2800" dirty="0" smtClean="0"/>
                <a:t>overridden</a:t>
              </a:r>
              <a:endParaRPr lang="en-US" sz="32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804248" y="4221088"/>
            <a:ext cx="2164598" cy="1384995"/>
            <a:chOff x="7937245" y="3320988"/>
            <a:chExt cx="2164598" cy="1384995"/>
          </a:xfrm>
        </p:grpSpPr>
        <p:sp>
          <p:nvSpPr>
            <p:cNvPr id="12" name="Right Brace 11"/>
            <p:cNvSpPr/>
            <p:nvPr/>
          </p:nvSpPr>
          <p:spPr>
            <a:xfrm>
              <a:off x="7937245" y="3465005"/>
              <a:ext cx="81760" cy="1080120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040381" y="3320988"/>
              <a:ext cx="2061462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 smtClean="0">
                  <a:latin typeface="Courier New" pitchFamily="49" charset="0"/>
                  <a:cs typeface="Courier New" pitchFamily="49" charset="0"/>
                </a:rPr>
                <a:t>str</a:t>
              </a:r>
              <a:r>
                <a:rPr lang="en-US" sz="2800" dirty="0" smtClean="0"/>
                <a:t> method</a:t>
              </a:r>
              <a:br>
                <a:rPr lang="en-US" sz="2800" dirty="0" smtClean="0"/>
              </a:br>
              <a:r>
                <a:rPr lang="en-US" sz="2800" dirty="0" smtClean="0"/>
                <a:t>of </a:t>
              </a: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/>
              </a:r>
              <a:br>
                <a:rPr lang="en-US" sz="2800" dirty="0" smtClean="0"/>
              </a:br>
              <a:r>
                <a:rPr lang="en-US" sz="2800" dirty="0" smtClean="0"/>
                <a:t>overridden</a:t>
              </a:r>
              <a:endParaRPr lang="en-US" sz="32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804248" y="3196132"/>
            <a:ext cx="1906707" cy="970951"/>
            <a:chOff x="7937245" y="3609019"/>
            <a:chExt cx="1906707" cy="970951"/>
          </a:xfrm>
        </p:grpSpPr>
        <p:sp>
          <p:nvSpPr>
            <p:cNvPr id="15" name="Right Brace 14"/>
            <p:cNvSpPr/>
            <p:nvPr/>
          </p:nvSpPr>
          <p:spPr>
            <a:xfrm>
              <a:off x="7937245" y="3609019"/>
              <a:ext cx="81760" cy="936105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040381" y="3625863"/>
              <a:ext cx="1803571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new object</a:t>
              </a:r>
              <a:br>
                <a:rPr lang="en-US" sz="2800" dirty="0" smtClean="0"/>
              </a:br>
              <a:r>
                <a:rPr lang="en-US" sz="2800" dirty="0" smtClean="0"/>
                <a:t>method</a:t>
              </a:r>
              <a:endParaRPr lang="en-US" sz="3200" dirty="0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737549" y="5817458"/>
            <a:ext cx="772288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sz="2000" dirty="0" smtClean="0"/>
              <a:t> objects have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000" dirty="0" smtClean="0"/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2000" dirty="0" smtClean="0"/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distance</a:t>
            </a:r>
            <a:r>
              <a:rPr lang="en-US" sz="2000" dirty="0" smtClean="0"/>
              <a:t>,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sz="2000" dirty="0" smtClean="0"/>
              <a:t> methods as well</a:t>
            </a:r>
          </a:p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sz="2000" dirty="0" smtClean="0"/>
              <a:t> class has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sz="2000" dirty="0" smtClean="0"/>
              <a:t>,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nr_points</a:t>
            </a:r>
            <a:r>
              <a:rPr lang="en-US" sz="2000" dirty="0" smtClean="0"/>
              <a:t> methods</a:t>
            </a:r>
          </a:p>
        </p:txBody>
      </p:sp>
    </p:spTree>
    <p:extLst>
      <p:ext uri="{BB962C8B-B14F-4D97-AF65-F5344CB8AC3E}">
        <p14:creationId xmlns:p14="http://schemas.microsoft.com/office/powerpoint/2010/main" val="2371304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 classes &amp; derivation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230738" y="2383720"/>
            <a:ext cx="5836854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y, mass):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self).__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__(x, y)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float(mass)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987824" y="1752763"/>
            <a:ext cx="5861109" cy="668125"/>
            <a:chOff x="3419872" y="1916832"/>
            <a:chExt cx="5861109" cy="668125"/>
          </a:xfrm>
        </p:grpSpPr>
        <p:cxnSp>
          <p:nvCxnSpPr>
            <p:cNvPr id="5" name="Straight Arrow Connector 4"/>
            <p:cNvCxnSpPr>
              <a:stCxn id="6" idx="1"/>
            </p:cNvCxnSpPr>
            <p:nvPr/>
          </p:nvCxnSpPr>
          <p:spPr>
            <a:xfrm flipH="1">
              <a:off x="3419872" y="2116887"/>
              <a:ext cx="1080120" cy="4680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99992" y="1916832"/>
              <a:ext cx="4780989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000" dirty="0" smtClean="0"/>
                <a:t> is base class for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PointMass</a:t>
              </a:r>
              <a:endParaRPr lang="nl-BE" sz="20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220344" y="3573016"/>
            <a:ext cx="4152612" cy="1172145"/>
            <a:chOff x="4499992" y="1144797"/>
            <a:chExt cx="4152612" cy="1172145"/>
          </a:xfrm>
        </p:grpSpPr>
        <p:cxnSp>
          <p:nvCxnSpPr>
            <p:cNvPr id="8" name="Straight Arrow Connector 7"/>
            <p:cNvCxnSpPr>
              <a:stCxn id="9" idx="0"/>
            </p:cNvCxnSpPr>
            <p:nvPr/>
          </p:nvCxnSpPr>
          <p:spPr>
            <a:xfrm flipH="1" flipV="1">
              <a:off x="4707632" y="1144797"/>
              <a:ext cx="1868666" cy="77203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4499992" y="1916832"/>
              <a:ext cx="4152612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first call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000" dirty="0" smtClean="0"/>
                <a:t>'s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__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init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__</a:t>
              </a:r>
              <a:r>
                <a:rPr lang="en-US" sz="2000" dirty="0" smtClean="0">
                  <a:cs typeface="Courier New" pitchFamily="49" charset="0"/>
                </a:rPr>
                <a:t> method</a:t>
              </a:r>
              <a:endParaRPr lang="nl-BE" sz="2000" dirty="0">
                <a:cs typeface="Courier New" pitchFamily="49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139468" y="3861048"/>
            <a:ext cx="4086183" cy="1656184"/>
            <a:chOff x="4499992" y="660758"/>
            <a:chExt cx="4086183" cy="1656184"/>
          </a:xfrm>
        </p:grpSpPr>
        <p:cxnSp>
          <p:nvCxnSpPr>
            <p:cNvPr id="13" name="Straight Arrow Connector 12"/>
            <p:cNvCxnSpPr>
              <a:stCxn id="14" idx="0"/>
            </p:cNvCxnSpPr>
            <p:nvPr/>
          </p:nvCxnSpPr>
          <p:spPr>
            <a:xfrm flipH="1" flipV="1">
              <a:off x="5641989" y="660758"/>
              <a:ext cx="901095" cy="12560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4499992" y="1916832"/>
              <a:ext cx="4086183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do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PointMass</a:t>
              </a:r>
              <a:r>
                <a:rPr lang="en-US" sz="2000" dirty="0" smtClean="0"/>
                <a:t>-specific initialization</a:t>
              </a:r>
              <a:endParaRPr lang="nl-BE" sz="2000" dirty="0"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1912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 with mass is still Point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646688" y="2178730"/>
            <a:ext cx="3768980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4, 1)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q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Point(-2, 5)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p.mass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print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p.distance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(q)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995936" y="1700808"/>
            <a:ext cx="4376535" cy="707886"/>
            <a:chOff x="3419872" y="1916832"/>
            <a:chExt cx="4376535" cy="707886"/>
          </a:xfrm>
        </p:grpSpPr>
        <p:cxnSp>
          <p:nvCxnSpPr>
            <p:cNvPr id="4" name="Straight Arrow Connector 3"/>
            <p:cNvCxnSpPr>
              <a:stCxn id="6" idx="1"/>
            </p:cNvCxnSpPr>
            <p:nvPr/>
          </p:nvCxnSpPr>
          <p:spPr>
            <a:xfrm flipH="1">
              <a:off x="3419872" y="2270775"/>
              <a:ext cx="1080120" cy="31418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99992" y="1916832"/>
              <a:ext cx="329641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PointMass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 p</a:t>
              </a:r>
              <a:r>
                <a:rPr lang="en-US" sz="2000" dirty="0" smtClean="0"/>
                <a:t> at 3, 4</a:t>
              </a:r>
              <a:br>
                <a:rPr lang="en-US" sz="2000" dirty="0" smtClean="0"/>
              </a:br>
              <a:r>
                <a:rPr lang="en-US" sz="2000" dirty="0" smtClean="0"/>
                <a:t>and mass 1</a:t>
              </a:r>
              <a:endParaRPr lang="nl-BE" sz="20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563888" y="2524834"/>
            <a:ext cx="4104456" cy="400110"/>
            <a:chOff x="3563888" y="1907206"/>
            <a:chExt cx="4104456" cy="400110"/>
          </a:xfrm>
        </p:grpSpPr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3563888" y="2107261"/>
              <a:ext cx="1269706" cy="1576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833594" y="1907206"/>
              <a:ext cx="28347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 q</a:t>
              </a:r>
              <a:r>
                <a:rPr lang="en-US" sz="2000" dirty="0" smtClean="0"/>
                <a:t> at -2, 5</a:t>
              </a:r>
              <a:endParaRPr lang="nl-BE" sz="20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851920" y="3501009"/>
            <a:ext cx="4927577" cy="720079"/>
            <a:chOff x="3851920" y="2421716"/>
            <a:chExt cx="4927577" cy="720079"/>
          </a:xfrm>
        </p:grpSpPr>
        <p:cxnSp>
          <p:nvCxnSpPr>
            <p:cNvPr id="17" name="Straight Arrow Connector 16"/>
            <p:cNvCxnSpPr>
              <a:stCxn id="18" idx="1"/>
            </p:cNvCxnSpPr>
            <p:nvPr/>
          </p:nvCxnSpPr>
          <p:spPr>
            <a:xfrm flipH="1" flipV="1">
              <a:off x="3851920" y="2421716"/>
              <a:ext cx="648072" cy="5200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4499992" y="2741685"/>
              <a:ext cx="427950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sz="2000" dirty="0" smtClean="0"/>
                <a:t> is a Point, so has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distance</a:t>
              </a:r>
              <a:r>
                <a:rPr lang="en-US" sz="2000" dirty="0" smtClean="0"/>
                <a:t> method</a:t>
              </a:r>
              <a:endParaRPr lang="nl-BE" sz="2000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687907" y="4521894"/>
            <a:ext cx="3493264" cy="92333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point_driver.py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3.0 4.0 1.0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5.09902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2658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attributes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6801862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(Point):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default_mass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1.0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y, mass=None):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super(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self).__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__(x, y)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if mass: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._mass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float(mass)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else: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self._mass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default_mass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classmethod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set_default_mass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mass):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default_mass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float(mass)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908209" y="4581128"/>
            <a:ext cx="2899952" cy="1384995"/>
            <a:chOff x="7890626" y="2960948"/>
            <a:chExt cx="2899952" cy="1384995"/>
          </a:xfrm>
        </p:grpSpPr>
        <p:sp>
          <p:nvSpPr>
            <p:cNvPr id="14" name="Right Brace 13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028283" y="2960948"/>
              <a:ext cx="2762295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setter for class'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_</a:t>
              </a:r>
              <a:r>
                <a:rPr lang="en-US" sz="2800" dirty="0" err="1" smtClean="0">
                  <a:latin typeface="Courier New" pitchFamily="49" charset="0"/>
                  <a:cs typeface="Courier New" pitchFamily="49" charset="0"/>
                </a:rPr>
                <a:t>defaut_mass</a:t>
              </a: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/>
              </a:r>
              <a:br>
                <a:rPr lang="en-US" sz="2800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sz="2800" dirty="0" smtClean="0"/>
                <a:t>attribute</a:t>
              </a:r>
              <a:endParaRPr lang="en-US" sz="32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940152" y="1772816"/>
            <a:ext cx="3068135" cy="954107"/>
            <a:chOff x="7937245" y="3609019"/>
            <a:chExt cx="3068135" cy="954107"/>
          </a:xfrm>
        </p:grpSpPr>
        <p:sp>
          <p:nvSpPr>
            <p:cNvPr id="17" name="Right Brace 16"/>
            <p:cNvSpPr/>
            <p:nvPr/>
          </p:nvSpPr>
          <p:spPr>
            <a:xfrm>
              <a:off x="7937245" y="3897051"/>
              <a:ext cx="81760" cy="387333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028283" y="3609019"/>
              <a:ext cx="2977097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class variable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_</a:t>
              </a:r>
              <a:r>
                <a:rPr lang="en-US" sz="2800" dirty="0" err="1" smtClean="0">
                  <a:latin typeface="Courier New" pitchFamily="49" charset="0"/>
                  <a:cs typeface="Courier New" pitchFamily="49" charset="0"/>
                </a:rPr>
                <a:t>default_mass</a:t>
              </a:r>
              <a:endParaRPr lang="en-US" sz="3200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182481" y="5910371"/>
            <a:ext cx="2200411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Determine state</a:t>
            </a:r>
          </a:p>
          <a:p>
            <a:r>
              <a:rPr lang="en-US" sz="2400" dirty="0" smtClean="0"/>
              <a:t>of class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1674155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Say hello!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Save script in file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hello_world.py</a:t>
            </a:r>
          </a:p>
          <a:p>
            <a:r>
              <a:rPr lang="en-US" dirty="0" smtClean="0"/>
              <a:t>Run script using Python interpreter</a:t>
            </a:r>
          </a:p>
          <a:p>
            <a:endParaRPr lang="en-US" dirty="0"/>
          </a:p>
          <a:p>
            <a:r>
              <a:rPr lang="en-US" dirty="0" smtClean="0"/>
              <a:t>Make script executable</a:t>
            </a:r>
          </a:p>
          <a:p>
            <a:endParaRPr lang="en-US" dirty="0" smtClean="0"/>
          </a:p>
          <a:p>
            <a:r>
              <a:rPr lang="en-US" dirty="0" smtClean="0"/>
              <a:t>Run script directly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780928"/>
            <a:ext cx="3355406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hello_world.py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hello world!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59632" y="3934797"/>
            <a:ext cx="3768980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chmod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u+x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hello_world.py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9632" y="5086925"/>
            <a:ext cx="2666114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./hello_world.py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hello world!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0" y="5025370"/>
            <a:ext cx="341632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That's what the shebang is for:</a:t>
            </a:r>
            <a:br>
              <a:rPr lang="en-US" sz="2000" dirty="0" smtClean="0"/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python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1716381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7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those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Object methods</a:t>
            </a:r>
          </a:p>
          <a:p>
            <a:pPr lvl="1"/>
            <a:r>
              <a:rPr lang="en-US" dirty="0" smtClean="0"/>
              <a:t>work on individual objects</a:t>
            </a:r>
          </a:p>
          <a:p>
            <a:pPr lvl="1"/>
            <a:r>
              <a:rPr lang="en-US" dirty="0" smtClean="0"/>
              <a:t>take object as first argument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smtClean="0"/>
              <a:t>)</a:t>
            </a:r>
          </a:p>
          <a:p>
            <a:r>
              <a:rPr lang="en-US" dirty="0" smtClean="0"/>
              <a:t>Class methods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classmethod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 smtClean="0"/>
              <a:t>work at class level</a:t>
            </a:r>
          </a:p>
          <a:p>
            <a:pPr lvl="2"/>
            <a:r>
              <a:rPr lang="en-US" dirty="0" smtClean="0"/>
              <a:t>take class as first argument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 smtClean="0"/>
              <a:t>work at class level</a:t>
            </a:r>
          </a:p>
          <a:p>
            <a:pPr lvl="2"/>
            <a:r>
              <a:rPr lang="en-US" dirty="0" smtClean="0"/>
              <a:t>ignores object or class it is called on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198646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Files:</a:t>
            </a:r>
            <a:br>
              <a:rPr lang="en-US" dirty="0" smtClean="0"/>
            </a:br>
            <a:r>
              <a:rPr lang="en-US" dirty="0" smtClean="0"/>
              <a:t>I/O and data formats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054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from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26895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Reading from text files, line by line</a:t>
            </a:r>
          </a:p>
          <a:p>
            <a:pPr lvl="1"/>
            <a:r>
              <a:rPr lang="en-US" dirty="0" smtClean="0"/>
              <a:t>E.g., read file line by line, convert to uppercase, and print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Reading from a binary file, value by value</a:t>
            </a:r>
          </a:p>
          <a:p>
            <a:pPr lvl="1"/>
            <a:r>
              <a:rPr lang="en-US" dirty="0" smtClean="0"/>
              <a:t>E.g., read doubles (8 bytes) and print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852936"/>
            <a:ext cx="5991235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  with open(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'r'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  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      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line.upper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00091" y="4904000"/>
            <a:ext cx="6526146" cy="17543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  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import unpack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  with open(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bin_file.read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(8)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4      while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5          print(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unpack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('d',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)[0])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6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bin_file.read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(8)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54202" y="4653136"/>
            <a:ext cx="2138278" cy="13234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 portable!!!:</a:t>
            </a:r>
            <a:br>
              <a:rPr lang="en-US" sz="2000" dirty="0" smtClean="0"/>
            </a:br>
            <a:r>
              <a:rPr lang="en-US" sz="2000" dirty="0" smtClean="0"/>
              <a:t>  data type size?</a:t>
            </a:r>
            <a:br>
              <a:rPr lang="en-US" sz="2000" dirty="0" smtClean="0"/>
            </a:br>
            <a:r>
              <a:rPr lang="en-US" sz="2000" dirty="0" smtClean="0"/>
              <a:t>  Encoding?</a:t>
            </a:r>
            <a:br>
              <a:rPr lang="en-US" sz="2000" dirty="0" smtClean="0"/>
            </a:br>
            <a:r>
              <a:rPr lang="en-US" sz="2000" dirty="0" smtClean="0"/>
              <a:t>  little </a:t>
            </a:r>
            <a:r>
              <a:rPr lang="en-US" sz="2000" dirty="0"/>
              <a:t>/</a:t>
            </a:r>
            <a:r>
              <a:rPr lang="en-US" sz="2000" dirty="0" smtClean="0"/>
              <a:t>big endian?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74233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Libraries &amp; data formats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Standard library (Python 2.7.x)</a:t>
            </a:r>
          </a:p>
          <a:p>
            <a:pPr lvl="1"/>
            <a:r>
              <a:rPr lang="en-US" dirty="0" smtClean="0"/>
              <a:t>Comma separated value files: </a:t>
            </a:r>
            <a:r>
              <a:rPr lang="en-US" dirty="0" err="1" smtClean="0"/>
              <a:t>csv</a:t>
            </a:r>
            <a:endParaRPr lang="en-US" dirty="0" smtClean="0"/>
          </a:p>
          <a:p>
            <a:pPr lvl="1"/>
            <a:r>
              <a:rPr lang="en-US" dirty="0" smtClean="0"/>
              <a:t>Configuration files: </a:t>
            </a:r>
            <a:r>
              <a:rPr lang="en-US" dirty="0" err="1" smtClean="0"/>
              <a:t>ConfigParser</a:t>
            </a:r>
            <a:endParaRPr lang="en-US" dirty="0" smtClean="0"/>
          </a:p>
          <a:p>
            <a:pPr lvl="1"/>
            <a:r>
              <a:rPr lang="en-US" dirty="0" smtClean="0"/>
              <a:t>XDR</a:t>
            </a:r>
          </a:p>
          <a:p>
            <a:pPr lvl="1"/>
            <a:r>
              <a:rPr lang="en-US" dirty="0" smtClean="0"/>
              <a:t>Semi-structured data: </a:t>
            </a:r>
            <a:r>
              <a:rPr lang="en-US" dirty="0" err="1" smtClean="0"/>
              <a:t>htmllib</a:t>
            </a:r>
            <a:r>
              <a:rPr lang="en-US" dirty="0" smtClean="0"/>
              <a:t>, </a:t>
            </a:r>
            <a:r>
              <a:rPr lang="en-US" dirty="0" err="1" smtClean="0"/>
              <a:t>sgmllib</a:t>
            </a:r>
            <a:r>
              <a:rPr lang="en-US" dirty="0" smtClean="0"/>
              <a:t>, XML</a:t>
            </a:r>
          </a:p>
          <a:p>
            <a:r>
              <a:rPr lang="en-US" dirty="0" smtClean="0"/>
              <a:t>Non-standard libraries</a:t>
            </a:r>
          </a:p>
          <a:p>
            <a:pPr lvl="1"/>
            <a:r>
              <a:rPr lang="en-US" dirty="0" smtClean="0"/>
              <a:t>Images: </a:t>
            </a:r>
            <a:r>
              <a:rPr lang="en-US" dirty="0" err="1" smtClean="0"/>
              <a:t>scikit</a:t>
            </a:r>
            <a:r>
              <a:rPr lang="en-US" dirty="0" smtClean="0"/>
              <a:t>-image</a:t>
            </a:r>
          </a:p>
          <a:p>
            <a:pPr lvl="1"/>
            <a:r>
              <a:rPr lang="en-US" dirty="0" smtClean="0"/>
              <a:t>HDF5: </a:t>
            </a:r>
            <a:r>
              <a:rPr lang="en-US" dirty="0" err="1" smtClean="0"/>
              <a:t>pytables</a:t>
            </a:r>
            <a:endParaRPr lang="en-US" dirty="0" smtClean="0"/>
          </a:p>
          <a:p>
            <a:pPr lvl="1"/>
            <a:r>
              <a:rPr lang="en-US" dirty="0" smtClean="0"/>
              <a:t>pandas</a:t>
            </a:r>
          </a:p>
          <a:p>
            <a:pPr lvl="1"/>
            <a:r>
              <a:rPr lang="en-US" dirty="0" smtClean="0"/>
              <a:t>Bioinformatics: </a:t>
            </a:r>
            <a:r>
              <a:rPr lang="en-US" dirty="0" err="1" smtClean="0"/>
              <a:t>Biopython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52120" y="4725144"/>
            <a:ext cx="2966453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Use the "batteries"</a:t>
            </a:r>
            <a:br>
              <a:rPr lang="en-US" sz="2800" dirty="0" smtClean="0"/>
            </a:br>
            <a:r>
              <a:rPr lang="en-US" sz="2800" dirty="0" smtClean="0"/>
              <a:t>that are included!</a:t>
            </a:r>
          </a:p>
        </p:txBody>
      </p:sp>
    </p:spTree>
    <p:extLst>
      <p:ext uri="{BB962C8B-B14F-4D97-AF65-F5344CB8AC3E}">
        <p14:creationId xmlns:p14="http://schemas.microsoft.com/office/powerpoint/2010/main" val="1203991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formats: CSV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94907" y="1711742"/>
            <a:ext cx="8701421" cy="329320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0  from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csv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import Sniffer,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DictReader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1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open(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csv_file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2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dialect =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Sniffer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().sniff(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csv_file.read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(1024))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3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csv_file.seek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(0)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4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sum = 0.0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5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csv_reader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DictReader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csv_file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fieldnames=None,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6                          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restkey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='rest',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restval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=None,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7                          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dialect=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dialect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8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for row in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csv_reader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9          print('{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name} --- {weight}'.format(name=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row['name']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10                                     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weight=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row['weight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']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11  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sum +=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row['weight']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12      print('sum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{0}'.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format(sum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548056" y="980728"/>
            <a:ext cx="2344424" cy="1215911"/>
            <a:chOff x="2195736" y="3861048"/>
            <a:chExt cx="2344424" cy="1215911"/>
          </a:xfrm>
        </p:grpSpPr>
        <p:sp>
          <p:nvSpPr>
            <p:cNvPr id="7" name="TextBox 6"/>
            <p:cNvSpPr txBox="1"/>
            <p:nvPr/>
          </p:nvSpPr>
          <p:spPr>
            <a:xfrm>
              <a:off x="2195736" y="3861048"/>
              <a:ext cx="234442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Let Sniffer figure out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CSV dialect (e.g., Excel)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>
              <a:off x="2195736" y="4528279"/>
              <a:ext cx="1172212" cy="54868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399266" y="3350508"/>
            <a:ext cx="2684902" cy="2518539"/>
            <a:chOff x="4231522" y="2278613"/>
            <a:chExt cx="2684902" cy="2518539"/>
          </a:xfrm>
        </p:grpSpPr>
        <p:sp>
          <p:nvSpPr>
            <p:cNvPr id="13" name="TextBox 12"/>
            <p:cNvSpPr txBox="1"/>
            <p:nvPr/>
          </p:nvSpPr>
          <p:spPr>
            <a:xfrm>
              <a:off x="4231522" y="4150821"/>
              <a:ext cx="268490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rgbClr val="0070C0"/>
                  </a:solidFill>
                </a:rPr>
                <a:t>DictReader</a:t>
              </a:r>
              <a:r>
                <a:rPr lang="en-US" dirty="0" smtClean="0">
                  <a:solidFill>
                    <a:srgbClr val="0070C0"/>
                  </a:solidFill>
                </a:rPr>
                <a:t> uses first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row to deduce field names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13" idx="0"/>
            </p:cNvCxnSpPr>
            <p:nvPr/>
          </p:nvCxnSpPr>
          <p:spPr>
            <a:xfrm flipH="1" flipV="1">
              <a:off x="4684176" y="2278613"/>
              <a:ext cx="889797" cy="187220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6116008" y="4574644"/>
            <a:ext cx="2285049" cy="1510427"/>
            <a:chOff x="2195736" y="2996952"/>
            <a:chExt cx="2285049" cy="1510427"/>
          </a:xfrm>
        </p:grpSpPr>
        <p:sp>
          <p:nvSpPr>
            <p:cNvPr id="18" name="TextBox 17"/>
            <p:cNvSpPr txBox="1"/>
            <p:nvPr/>
          </p:nvSpPr>
          <p:spPr>
            <a:xfrm>
              <a:off x="2195736" y="3861048"/>
              <a:ext cx="228504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Access fields by name,</a:t>
              </a:r>
              <a:br>
                <a:rPr lang="en-US" dirty="0" smtClean="0">
                  <a:solidFill>
                    <a:srgbClr val="00B050"/>
                  </a:solidFill>
                </a:rPr>
              </a:br>
              <a:r>
                <a:rPr lang="en-US" dirty="0" smtClean="0">
                  <a:solidFill>
                    <a:srgbClr val="00B050"/>
                  </a:solidFill>
                </a:rPr>
                <a:t>thanks to </a:t>
              </a:r>
              <a:r>
                <a:rPr lang="en-US" dirty="0" err="1" smtClean="0">
                  <a:solidFill>
                    <a:srgbClr val="00B050"/>
                  </a:solidFill>
                </a:rPr>
                <a:t>DictReader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 flipV="1">
              <a:off x="3131840" y="2996952"/>
              <a:ext cx="360040" cy="86409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395536" y="4725144"/>
            <a:ext cx="5677708" cy="1829817"/>
            <a:chOff x="395536" y="4725144"/>
            <a:chExt cx="5677708" cy="1829817"/>
          </a:xfrm>
        </p:grpSpPr>
        <p:sp>
          <p:nvSpPr>
            <p:cNvPr id="22" name="TextBox 21"/>
            <p:cNvSpPr txBox="1"/>
            <p:nvPr/>
          </p:nvSpPr>
          <p:spPr>
            <a:xfrm>
              <a:off x="395536" y="6093296"/>
              <a:ext cx="5677708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Drawback: you still need to know field types</a:t>
              </a:r>
              <a:endParaRPr lang="en-US" sz="2400" dirty="0"/>
            </a:p>
          </p:txBody>
        </p:sp>
        <p:cxnSp>
          <p:nvCxnSpPr>
            <p:cNvPr id="25" name="Straight Arrow Connector 24"/>
            <p:cNvCxnSpPr>
              <a:stCxn id="22" idx="0"/>
            </p:cNvCxnSpPr>
            <p:nvPr/>
          </p:nvCxnSpPr>
          <p:spPr>
            <a:xfrm flipH="1" flipV="1">
              <a:off x="3059832" y="4725144"/>
              <a:ext cx="174558" cy="136815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58584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to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92514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Writing to text files</a:t>
            </a:r>
          </a:p>
          <a:p>
            <a:pPr lvl="1"/>
            <a:r>
              <a:rPr lang="en-US" dirty="0" smtClean="0"/>
              <a:t>E.g., compute squares and write to file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Append to text files</a:t>
            </a:r>
          </a:p>
          <a:p>
            <a:pPr lvl="1"/>
            <a:r>
              <a:rPr lang="en-US" dirty="0" smtClean="0"/>
              <a:t>E.g., add some more squares to same file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Writing binary files: don't go there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577678"/>
            <a:ext cx="806489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  with open(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'w'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  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range(0, 10):</a:t>
            </a:r>
          </a:p>
          <a:p>
            <a:pPr marL="342900" indent="-342900">
              <a:buAutoNum type="arabicPlain" startAt="3"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('{0}: {1}\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n'.format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3568" y="4593902"/>
            <a:ext cx="806489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  with open(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'a'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  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range(10, 20):</a:t>
            </a:r>
          </a:p>
          <a:p>
            <a:pPr marL="342900" indent="-342900">
              <a:buAutoNum type="arabicPlain" startAt="3"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('{0}: {1}\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n'.format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448921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7" grpId="0" animBg="1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formats: XML output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1268760"/>
            <a:ext cx="8064896" cy="535531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&lt;?xml version="1.0" ?&gt;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&lt;blocks&gt;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&lt;block name="block_01"&gt;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0.1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1.1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&lt;/block&gt;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&lt;block name="block_02"&gt;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0.2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1.2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&lt;/block&gt;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&lt;/blocks&gt;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6516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formats: creating XML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1412776"/>
            <a:ext cx="8064896" cy="507831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1   from 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xml.dom.minidom import 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Document</a:t>
            </a: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 2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  nr_blocks = 2</a:t>
            </a:r>
            <a:br>
              <a:rPr lang="pt-BR" dirty="0" smtClean="0">
                <a:latin typeface="Courier New" pitchFamily="49" charset="0"/>
                <a:cs typeface="Courier New" pitchFamily="49" charset="0"/>
              </a:rPr>
            </a:br>
            <a:r>
              <a:rPr lang="pt-BR" dirty="0" smtClean="0">
                <a:latin typeface="Courier New" pitchFamily="49" charset="0"/>
                <a:cs typeface="Courier New" pitchFamily="49" charset="0"/>
              </a:rPr>
              <a:t> 3   nr_items = 2</a:t>
            </a:r>
            <a:endParaRPr lang="pt-BR" dirty="0">
              <a:latin typeface="Courier New" pitchFamily="49" charset="0"/>
              <a:cs typeface="Courier New" pitchFamily="49" charset="0"/>
            </a:endParaRP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4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doc = Document()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blocks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doc.createElement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('blocks')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6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doc.appendChild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(blocks)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7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range(1,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nr_blocks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+ 1):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8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doc.createElement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('block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9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block_name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'block_{0:02d}'.format(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10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block.setAttribute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('name',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block_name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11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blocks.appendChild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(block)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12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item_nr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range(0,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nr_items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13           item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doc.createElement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('item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14           text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'{0}.{1}'.format(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item_nr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15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text_node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doc.createTextNode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(text)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16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item.appendChild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(text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17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block.appendChild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(item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18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doc.toprettyxml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(indent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6492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Errors:</a:t>
            </a:r>
            <a:br>
              <a:rPr lang="en-US" dirty="0" smtClean="0"/>
            </a:br>
            <a:r>
              <a:rPr lang="en-US" dirty="0" smtClean="0"/>
              <a:t>dealing with exceptions</a:t>
            </a:r>
            <a:endParaRPr lang="nl-B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38175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Errors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1408708"/>
            <a:ext cx="8064896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with open(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line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print '|{0}|'.format(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91877" y="3861048"/>
            <a:ext cx="6112571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quote.py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"./quote.0.py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", line 13, in &lt;module&gt;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status = main()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"./quote.py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", line 6, in main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IndexError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list index out of range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75656" y="6135687"/>
            <a:ext cx="637251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Either check length of </a:t>
            </a:r>
            <a:r>
              <a:rPr lang="en-US" sz="2400" dirty="0" err="1" smtClean="0"/>
              <a:t>sys.argv</a:t>
            </a:r>
            <a:r>
              <a:rPr lang="en-US" sz="2400" dirty="0" smtClean="0"/>
              <a:t>, or deal with error!</a:t>
            </a:r>
            <a:endParaRPr lang="nl-BE" sz="2400" dirty="0"/>
          </a:p>
        </p:txBody>
      </p:sp>
      <p:grpSp>
        <p:nvGrpSpPr>
          <p:cNvPr id="13" name="Group 12"/>
          <p:cNvGrpSpPr/>
          <p:nvPr/>
        </p:nvGrpSpPr>
        <p:grpSpPr>
          <a:xfrm>
            <a:off x="323528" y="4869160"/>
            <a:ext cx="3680517" cy="1023213"/>
            <a:chOff x="323528" y="4869160"/>
            <a:chExt cx="3680517" cy="1023213"/>
          </a:xfrm>
        </p:grpSpPr>
        <p:sp>
          <p:nvSpPr>
            <p:cNvPr id="9" name="Rounded Rectangle 8"/>
            <p:cNvSpPr/>
            <p:nvPr/>
          </p:nvSpPr>
          <p:spPr>
            <a:xfrm>
              <a:off x="2491877" y="5517232"/>
              <a:ext cx="1512168" cy="375141"/>
            </a:xfrm>
            <a:prstGeom prst="round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23528" y="4869160"/>
              <a:ext cx="140121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exception</a:t>
              </a:r>
              <a:br>
                <a:rPr lang="en-US" sz="2400" dirty="0" smtClean="0">
                  <a:solidFill>
                    <a:srgbClr val="FF0000"/>
                  </a:solidFill>
                </a:rPr>
              </a:br>
              <a:r>
                <a:rPr lang="en-US" sz="2400" dirty="0" smtClean="0">
                  <a:solidFill>
                    <a:srgbClr val="FF0000"/>
                  </a:solidFill>
                </a:rPr>
                <a:t>thrown</a:t>
              </a:r>
              <a:endParaRPr lang="nl-BE" sz="2400" dirty="0">
                <a:solidFill>
                  <a:srgbClr val="FF0000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10" idx="3"/>
              <a:endCxn id="9" idx="1"/>
            </p:cNvCxnSpPr>
            <p:nvPr/>
          </p:nvCxnSpPr>
          <p:spPr>
            <a:xfrm>
              <a:off x="1724745" y="5284659"/>
              <a:ext cx="767132" cy="420144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43158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31553</TotalTime>
  <Words>13932</Words>
  <Application>Microsoft Office PowerPoint</Application>
  <PresentationFormat>On-screen Show (4:3)</PresentationFormat>
  <Paragraphs>3125</Paragraphs>
  <Slides>267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267</vt:i4>
      </vt:variant>
    </vt:vector>
  </HeadingPairs>
  <TitlesOfParts>
    <vt:vector size="268" baseType="lpstr">
      <vt:lpstr>Office Theme</vt:lpstr>
      <vt:lpstr>Python for data processing &amp; integration</vt:lpstr>
      <vt:lpstr>Introduction</vt:lpstr>
      <vt:lpstr>Motivation</vt:lpstr>
      <vt:lpstr>Python applications</vt:lpstr>
      <vt:lpstr>Python versions</vt:lpstr>
      <vt:lpstr>Scope</vt:lpstr>
      <vt:lpstr>Python fundamentals: data types &amp; statements</vt:lpstr>
      <vt:lpstr>Hello world!</vt:lpstr>
      <vt:lpstr>Say hello!</vt:lpstr>
      <vt:lpstr>Hello again!</vt:lpstr>
      <vt:lpstr>Generating data</vt:lpstr>
      <vt:lpstr>for loop</vt:lpstr>
      <vt:lpstr>while loop</vt:lpstr>
      <vt:lpstr>Skipping and quitting</vt:lpstr>
      <vt:lpstr>Data types</vt:lpstr>
      <vt:lpstr>Lists</vt:lpstr>
      <vt:lpstr>More list operations</vt:lpstr>
      <vt:lpstr>Generating data revisited</vt:lpstr>
      <vt:lpstr>Formatting strings</vt:lpstr>
      <vt:lpstr>Objects &amp; methods</vt:lpstr>
      <vt:lpstr>Modifying data</vt:lpstr>
      <vt:lpstr>Getting things in and out: I/O &amp; command line arguments</vt:lpstr>
      <vt:lpstr>Reading lines from file handles</vt:lpstr>
      <vt:lpstr>Reading &amp; memory consumption</vt:lpstr>
      <vt:lpstr>Writing to file handles</vt:lpstr>
      <vt:lpstr>Simple command line arguments</vt:lpstr>
      <vt:lpstr>Python fundamentals continued</vt:lpstr>
      <vt:lpstr>Some more str methods: strip</vt:lpstr>
      <vt:lpstr>str method: split</vt:lpstr>
      <vt:lpstr>More str methods: startswith, endswith</vt:lpstr>
      <vt:lpstr>Even more str methods: is&lt;something&gt;</vt:lpstr>
      <vt:lpstr>Searching &amp; replacing in str</vt:lpstr>
      <vt:lpstr>str operations</vt:lpstr>
      <vt:lpstr>str &amp; list are sequences</vt:lpstr>
      <vt:lpstr>str &amp;  list length revisited</vt:lpstr>
      <vt:lpstr>Type conversion</vt:lpstr>
      <vt:lpstr>if statement</vt:lpstr>
      <vt:lpstr>Conditionals</vt:lpstr>
      <vt:lpstr>Which dimension numbers?</vt:lpstr>
      <vt:lpstr>Yuck, what's that?!?</vt:lpstr>
      <vt:lpstr>More modularity</vt:lpstr>
      <vt:lpstr>Functions</vt:lpstr>
      <vt:lpstr>Anatomy of function definition</vt:lpstr>
      <vt:lpstr>Adding flexibility</vt:lpstr>
      <vt:lpstr>Tuples (YADS )</vt:lpstr>
      <vt:lpstr>Returning to dimension numbers…</vt:lpstr>
      <vt:lpstr>Sets</vt:lpstr>
      <vt:lpstr>Counting dimension numbers</vt:lpstr>
      <vt:lpstr>Dictionaries</vt:lpstr>
      <vt:lpstr>Using dictionaries</vt:lpstr>
      <vt:lpstr>Iterating over dictionaries</vt:lpstr>
      <vt:lpstr>Summary: data types</vt:lpstr>
      <vt:lpstr>Summary: control structures</vt:lpstr>
      <vt:lpstr>Summary: mathematics</vt:lpstr>
      <vt:lpstr>Code organization</vt:lpstr>
      <vt:lpstr>Python modules &amp; packages</vt:lpstr>
      <vt:lpstr>Example module &amp; use</vt:lpstr>
      <vt:lpstr>Importing functions directly</vt:lpstr>
      <vt:lpstr>Package layout &amp; use example</vt:lpstr>
      <vt:lpstr>Interactive Python</vt:lpstr>
      <vt:lpstr>Using Python interactively</vt:lpstr>
      <vt:lpstr>Interactive Python: iPython</vt:lpstr>
      <vt:lpstr>Python help</vt:lpstr>
      <vt:lpstr>Writing documentation &amp; testing</vt:lpstr>
      <vt:lpstr>Writing documentation</vt:lpstr>
      <vt:lpstr>What to document and how?</vt:lpstr>
      <vt:lpstr>Testing: meeting expectations</vt:lpstr>
      <vt:lpstr>Failing tests</vt:lpstr>
      <vt:lpstr>Object-oriented Python</vt:lpstr>
      <vt:lpstr>Object-orientation</vt:lpstr>
      <vt:lpstr>Value versus object identity</vt:lpstr>
      <vt:lpstr>Defining your own classes</vt:lpstr>
      <vt:lpstr>More to the point…</vt:lpstr>
      <vt:lpstr>Making a point… or two</vt:lpstr>
      <vt:lpstr>Object attributes</vt:lpstr>
      <vt:lpstr>Object attributes: control</vt:lpstr>
      <vt:lpstr>Object attribute: setter</vt:lpstr>
      <vt:lpstr>More object methods I</vt:lpstr>
      <vt:lpstr>More object methods II</vt:lpstr>
      <vt:lpstr>Object methods</vt:lpstr>
      <vt:lpstr>Static methods</vt:lpstr>
      <vt:lpstr>Variable length argument lists</vt:lpstr>
      <vt:lpstr>More elegant solution</vt:lpstr>
      <vt:lpstr>Quick interlude</vt:lpstr>
      <vt:lpstr>Inheritance</vt:lpstr>
      <vt:lpstr>Points with mass</vt:lpstr>
      <vt:lpstr>Base classes &amp; derivation</vt:lpstr>
      <vt:lpstr>Point with mass is still Point</vt:lpstr>
      <vt:lpstr>Class attributes</vt:lpstr>
      <vt:lpstr>All those methods</vt:lpstr>
      <vt:lpstr>Files: I/O and data formats</vt:lpstr>
      <vt:lpstr>Reading from files</vt:lpstr>
      <vt:lpstr>Libraries &amp; data formats</vt:lpstr>
      <vt:lpstr>Data formats: CSV</vt:lpstr>
      <vt:lpstr>Writing to files</vt:lpstr>
      <vt:lpstr>Data formats: XML output</vt:lpstr>
      <vt:lpstr>Data formats: creating XML</vt:lpstr>
      <vt:lpstr>Errors: dealing with exceptions</vt:lpstr>
      <vt:lpstr>Errors</vt:lpstr>
      <vt:lpstr>Playing catch</vt:lpstr>
      <vt:lpstr>More trouble</vt:lpstr>
      <vt:lpstr>Catching more</vt:lpstr>
      <vt:lpstr>All handled!</vt:lpstr>
      <vt:lpstr>Icing on application: Python's argparse, ConfigParser</vt:lpstr>
      <vt:lpstr>Handling command line arguments</vt:lpstr>
      <vt:lpstr>Defining command line arguments</vt:lpstr>
      <vt:lpstr>Using command line arguments</vt:lpstr>
      <vt:lpstr>ConfigParser configuration files</vt:lpstr>
      <vt:lpstr>Reading &amp; using configurations</vt:lpstr>
      <vt:lpstr>Further reading: argparse</vt:lpstr>
      <vt:lpstr>Debugging Python</vt:lpstr>
      <vt:lpstr>Errors &amp; warnings: pylint</vt:lpstr>
      <vt:lpstr>Use debugger</vt:lpstr>
      <vt:lpstr>Okay, what's this?!?</vt:lpstr>
      <vt:lpstr>Starting &amp; viewing source</vt:lpstr>
      <vt:lpstr>Stepping</vt:lpstr>
      <vt:lpstr>Printing values: variables</vt:lpstr>
      <vt:lpstr>Using external functions</vt:lpstr>
      <vt:lpstr>And now it gets weird…</vt:lpstr>
      <vt:lpstr>Let's see…</vt:lpstr>
      <vt:lpstr>Try a fix</vt:lpstr>
      <vt:lpstr>Let's check</vt:lpstr>
      <vt:lpstr>Managing breakpoints</vt:lpstr>
      <vt:lpstr>In practice</vt:lpstr>
      <vt:lpstr>Last, but not least: call traces</vt:lpstr>
      <vt:lpstr>In closing…</vt:lpstr>
      <vt:lpstr>Fixed program</vt:lpstr>
      <vt:lpstr>Logging</vt:lpstr>
      <vt:lpstr>Logging: motivation</vt:lpstr>
      <vt:lpstr>Initialize &amp; configure logging</vt:lpstr>
      <vt:lpstr>Log levels</vt:lpstr>
      <vt:lpstr>Selecting log level</vt:lpstr>
      <vt:lpstr>Log messages</vt:lpstr>
      <vt:lpstr>Logging destinations</vt:lpstr>
      <vt:lpstr>Further reading: logging</vt:lpstr>
      <vt:lpstr>File system operations: Handling files and directories</vt:lpstr>
      <vt:lpstr>Working with files in directories</vt:lpstr>
      <vt:lpstr>Using glob</vt:lpstr>
      <vt:lpstr>Path operations</vt:lpstr>
      <vt:lpstr>File system tests</vt:lpstr>
      <vt:lpstr>Copying, moving, deleting</vt:lpstr>
      <vt:lpstr>Temporary files</vt:lpstr>
      <vt:lpstr>Manipulating strings: Python regular expressions</vt:lpstr>
      <vt:lpstr>Regular expressions: definition</vt:lpstr>
      <vt:lpstr>Regular expressions: expressive power</vt:lpstr>
      <vt:lpstr>Regular expressions: examples I</vt:lpstr>
      <vt:lpstr>Regular expressions: examples II</vt:lpstr>
      <vt:lpstr>Regular expressions: characters</vt:lpstr>
      <vt:lpstr>Regular expressions: character classes</vt:lpstr>
      <vt:lpstr>Regular expressions: operators</vt:lpstr>
      <vt:lpstr>Greedy vs. non-greedy operators</vt:lpstr>
      <vt:lpstr>Why not parse XML with REs?</vt:lpstr>
      <vt:lpstr>Regular expressions: matching</vt:lpstr>
      <vt:lpstr>Raw strings</vt:lpstr>
      <vt:lpstr>Ignoring case</vt:lpstr>
      <vt:lpstr>More readable regular expressions</vt:lpstr>
      <vt:lpstr>Regular expression performance</vt:lpstr>
      <vt:lpstr>Regular expressions: extracting I</vt:lpstr>
      <vt:lpstr>Capturing vs. grouping</vt:lpstr>
      <vt:lpstr>Finding repetitions</vt:lpstr>
      <vt:lpstr>Regular expressions: extracting II</vt:lpstr>
      <vt:lpstr>Regular expressions: extracting III</vt:lpstr>
      <vt:lpstr>Regular expressions: substitution</vt:lpstr>
      <vt:lpstr>Further reading: regular expressions</vt:lpstr>
      <vt:lpstr>Formatting data: revisiting string formatting</vt:lpstr>
      <vt:lpstr>Formatting: templates</vt:lpstr>
      <vt:lpstr>Formatting: format specifiers</vt:lpstr>
      <vt:lpstr>Formatting: types</vt:lpstr>
      <vt:lpstr>Joining list elements</vt:lpstr>
      <vt:lpstr>Relational databases: Python DB API</vt:lpstr>
      <vt:lpstr>Accessing relational databases</vt:lpstr>
      <vt:lpstr>SQL</vt:lpstr>
      <vt:lpstr>Python DB access: inserting data</vt:lpstr>
      <vt:lpstr>Python DB access: querying</vt:lpstr>
      <vt:lpstr>Transforming list data: Python sorting &amp; list comprehensions</vt:lpstr>
      <vt:lpstr>Sorting a simple list</vt:lpstr>
      <vt:lpstr>Sorting a complex list: key function</vt:lpstr>
      <vt:lpstr>Reversing a list</vt:lpstr>
      <vt:lpstr>Going functional: mapping</vt:lpstr>
      <vt:lpstr>Going functional: filtering</vt:lpstr>
      <vt:lpstr>Going functional: aggregating</vt:lpstr>
      <vt:lpstr>Going functional: zip it</vt:lpstr>
      <vt:lpstr>Further reading: functional style</vt:lpstr>
      <vt:lpstr>Facing infinity: iterators</vt:lpstr>
      <vt:lpstr>Large data (structures)</vt:lpstr>
      <vt:lpstr>Primes version 0.1: naive</vt:lpstr>
      <vt:lpstr>Primes version 1.0: iterator</vt:lpstr>
      <vt:lpstr>Primes version 2.0: yield</vt:lpstr>
      <vt:lpstr>yield statement</vt:lpstr>
      <vt:lpstr>Primes version 3.0: itertools</vt:lpstr>
      <vt:lpstr>Further reading: functional style</vt:lpstr>
      <vt:lpstr>Data representation: Python classes case study</vt:lpstr>
      <vt:lpstr>Going OO: data abstraction</vt:lpstr>
      <vt:lpstr>Class Block: attributes</vt:lpstr>
      <vt:lpstr>Class Block: methods</vt:lpstr>
      <vt:lpstr>Class Block: method implementations</vt:lpstr>
      <vt:lpstr>Parsing an (almost) regular language: finite state automata</vt:lpstr>
      <vt:lpstr>Task: convert data</vt:lpstr>
      <vt:lpstr>Model the data</vt:lpstr>
      <vt:lpstr>Annotated data</vt:lpstr>
      <vt:lpstr>Improved model</vt:lpstr>
      <vt:lpstr>Computable model</vt:lpstr>
      <vt:lpstr>Class BlockParser</vt:lpstr>
      <vt:lpstr>From model to code</vt:lpstr>
      <vt:lpstr>Parsing a context-free language: pyparsing</vt:lpstr>
      <vt:lpstr>Task: computing branch lengths</vt:lpstr>
      <vt:lpstr>Model Newick data: nodes</vt:lpstr>
      <vt:lpstr>Attributes: Python decorators</vt:lpstr>
      <vt:lpstr>Model Newick data format</vt:lpstr>
      <vt:lpstr>pyparsing: parser generator</vt:lpstr>
      <vt:lpstr>pyparsing: how to use?</vt:lpstr>
      <vt:lpstr>pyparsing: Newick grammar</vt:lpstr>
      <vt:lpstr>pyparsing: some details</vt:lpstr>
      <vt:lpstr>pyparsing: actions</vt:lpstr>
      <vt:lpstr>pyparsing: actual parsing</vt:lpstr>
      <vt:lpstr>Task solved</vt:lpstr>
      <vt:lpstr>Using shell commands: Python exec</vt:lpstr>
      <vt:lpstr>Counting words in a file</vt:lpstr>
      <vt:lpstr>Counting words in a string</vt:lpstr>
      <vt:lpstr>Python for scientific computing… or not</vt:lpstr>
      <vt:lpstr>Out of the box</vt:lpstr>
      <vt:lpstr>Python performance</vt:lpstr>
      <vt:lpstr>Libraries for numeric computation</vt:lpstr>
      <vt:lpstr>Python using numpy</vt:lpstr>
      <vt:lpstr>Creating array I</vt:lpstr>
      <vt:lpstr>Creating arrays II</vt:lpstr>
      <vt:lpstr>Creating arrays III</vt:lpstr>
      <vt:lpstr>Numpy data types</vt:lpstr>
      <vt:lpstr>Accessing array elements</vt:lpstr>
      <vt:lpstr>Accessing subarrays: slicing</vt:lpstr>
      <vt:lpstr>Operations on arrays</vt:lpstr>
      <vt:lpstr>Functions operating on arrays</vt:lpstr>
      <vt:lpstr>Matrices</vt:lpstr>
      <vt:lpstr>A little scipy</vt:lpstr>
      <vt:lpstr>Singular Value Decomposition</vt:lpstr>
      <vt:lpstr>Linear regression</vt:lpstr>
      <vt:lpstr>Optimization: function definitions</vt:lpstr>
      <vt:lpstr>Optimization</vt:lpstr>
      <vt:lpstr>And some matplotlib…</vt:lpstr>
      <vt:lpstr>Simple line plot</vt:lpstr>
      <vt:lpstr>Axis labels, annotation</vt:lpstr>
      <vt:lpstr>Multiple functions on line plot</vt:lpstr>
      <vt:lpstr>Complete line plot</vt:lpstr>
      <vt:lpstr>Heat map data</vt:lpstr>
      <vt:lpstr>Heat map plot</vt:lpstr>
      <vt:lpstr>3D surface plot I</vt:lpstr>
      <vt:lpstr>3D surface plot II</vt:lpstr>
      <vt:lpstr>Histogram</vt:lpstr>
      <vt:lpstr>Line plot on histogram</vt:lpstr>
      <vt:lpstr>HDF5: PyTables</vt:lpstr>
      <vt:lpstr>HDF5: what is it?</vt:lpstr>
      <vt:lpstr>HDF5 data</vt:lpstr>
      <vt:lpstr>HDF5 storage</vt:lpstr>
      <vt:lpstr>HDF5: how to use it?</vt:lpstr>
      <vt:lpstr>Importing modules</vt:lpstr>
      <vt:lpstr>Open &amp; close HDF5 file</vt:lpstr>
      <vt:lpstr>Creating a group</vt:lpstr>
      <vt:lpstr>Adding an array</vt:lpstr>
      <vt:lpstr>Annotations</vt:lpstr>
      <vt:lpstr>HDF5 command line utilities</vt:lpstr>
      <vt:lpstr>Conclusions</vt:lpstr>
      <vt:lpstr>Conclusions</vt:lpstr>
      <vt:lpstr>New in Python 3</vt:lpstr>
      <vt:lpstr>References</vt:lpstr>
      <vt:lpstr>Some useful learning references</vt:lpstr>
      <vt:lpstr>Python software</vt:lpstr>
      <vt:lpstr>Useful non-standard Python libraries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for data processing &amp; integration</dc:title>
  <dc:creator>Geert Jan Bex</dc:creator>
  <cp:lastModifiedBy>Geert Jan Bex</cp:lastModifiedBy>
  <cp:revision>372</cp:revision>
  <cp:lastPrinted>2013-05-30T07:55:36Z</cp:lastPrinted>
  <dcterms:created xsi:type="dcterms:W3CDTF">2013-02-08T06:04:20Z</dcterms:created>
  <dcterms:modified xsi:type="dcterms:W3CDTF">2015-02-25T10:15:41Z</dcterms:modified>
</cp:coreProperties>
</file>