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7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4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4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2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3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3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4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7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407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CA1FC-CEDF-4916-92BE-EEA26108C0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Shared memory programming in C++ with Threading Building </a:t>
            </a:r>
            <a:r>
              <a:rPr lang="en-BE" dirty="0" smtClean="0"/>
              <a:t>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2800" dirty="0" smtClean="0"/>
              <a:t>Geert Jan Bex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8149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Why for shared memory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49" y="1775291"/>
            <a:ext cx="10515600" cy="4351338"/>
          </a:xfrm>
        </p:spPr>
        <p:txBody>
          <a:bodyPr/>
          <a:lstStyle/>
          <a:p>
            <a:r>
              <a:rPr lang="en-BE" dirty="0" smtClean="0"/>
              <a:t>All CPUs have multiple cores</a:t>
            </a:r>
          </a:p>
          <a:p>
            <a:r>
              <a:rPr lang="en-BE" dirty="0" smtClean="0"/>
              <a:t>Cores have vector registers</a:t>
            </a:r>
          </a:p>
          <a:p>
            <a:r>
              <a:rPr lang="en-BE" dirty="0" smtClean="0"/>
              <a:t>Accelerators</a:t>
            </a:r>
          </a:p>
          <a:p>
            <a:pPr lvl="1"/>
            <a:r>
              <a:rPr lang="en-BE" dirty="0" smtClean="0"/>
              <a:t>GPGPUs</a:t>
            </a:r>
          </a:p>
          <a:p>
            <a:pPr lvl="1"/>
            <a:r>
              <a:rPr lang="en-BE" dirty="0" smtClean="0"/>
              <a:t>FPGAs</a:t>
            </a:r>
          </a:p>
          <a:p>
            <a:pPr lvl="1"/>
            <a:r>
              <a:rPr lang="en-BE" dirty="0" smtClean="0"/>
              <a:t>...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79347" y="1775290"/>
            <a:ext cx="4760106" cy="2662485"/>
            <a:chOff x="5679347" y="1775290"/>
            <a:chExt cx="4760106" cy="2662485"/>
          </a:xfrm>
        </p:grpSpPr>
        <p:sp>
          <p:nvSpPr>
            <p:cNvPr id="4" name="TextBox 3"/>
            <p:cNvSpPr txBox="1"/>
            <p:nvPr/>
          </p:nvSpPr>
          <p:spPr>
            <a:xfrm>
              <a:off x="6230224" y="2835479"/>
              <a:ext cx="4209229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800" dirty="0" smtClean="0"/>
                <a:t>Various levels of parallelism</a:t>
              </a:r>
              <a:endParaRPr lang="en-US" sz="2800" dirty="0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679347" y="1775290"/>
              <a:ext cx="218114" cy="2662485"/>
            </a:xfrm>
            <a:prstGeom prst="righ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Options for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pthreads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C++ threads</a:t>
            </a:r>
            <a:endParaRPr lang="en-BE" dirty="0" smtClean="0"/>
          </a:p>
          <a:p>
            <a:pPr lvl="1"/>
            <a:r>
              <a:rPr lang="en-BE" dirty="0" smtClean="0"/>
              <a:t>advantages: part of C++ standard</a:t>
            </a:r>
          </a:p>
          <a:p>
            <a:pPr lvl="1"/>
            <a:r>
              <a:rPr lang="en-BE" dirty="0" smtClean="0"/>
              <a:t>disadvantages: </a:t>
            </a:r>
            <a:r>
              <a:rPr lang="en-BE" dirty="0" smtClean="0"/>
              <a:t>programming model not really suited for scientic programming</a:t>
            </a:r>
            <a:endParaRPr lang="en-BE" dirty="0"/>
          </a:p>
          <a:p>
            <a:r>
              <a:rPr lang="en-BE" dirty="0" smtClean="0"/>
              <a:t>OpenMP</a:t>
            </a:r>
          </a:p>
          <a:p>
            <a:pPr lvl="1"/>
            <a:r>
              <a:rPr lang="en-BE" dirty="0" smtClean="0"/>
              <a:t>advantages: de facto standard in scientific computing; standard supported by "all" compilers; standard for C and Fortran</a:t>
            </a:r>
          </a:p>
          <a:p>
            <a:pPr lvl="1"/>
            <a:r>
              <a:rPr lang="en-BE" dirty="0" smtClean="0"/>
              <a:t>disadvantages: multilevel parallelization is tricky</a:t>
            </a:r>
            <a:endParaRPr lang="en-BE" dirty="0"/>
          </a:p>
          <a:p>
            <a:r>
              <a:rPr lang="en-BE" dirty="0" smtClean="0"/>
              <a:t>Threading Building Blocks (TBB)</a:t>
            </a:r>
          </a:p>
          <a:p>
            <a:pPr lvl="1"/>
            <a:r>
              <a:rPr lang="en-BE" dirty="0" smtClean="0"/>
              <a:t>advantages: multilevel parallelism is easier; integrates well with modern C++</a:t>
            </a:r>
          </a:p>
          <a:p>
            <a:pPr lvl="1"/>
            <a:r>
              <a:rPr lang="en-BE" dirty="0" smtClean="0"/>
              <a:t>disadvantages: no standard, C++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Whence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History</a:t>
            </a:r>
          </a:p>
          <a:p>
            <a:pPr lvl="1"/>
            <a:r>
              <a:rPr lang="en-BE" dirty="0" smtClean="0"/>
              <a:t>1990s-2006: MIT Cilk</a:t>
            </a:r>
          </a:p>
          <a:p>
            <a:pPr lvl="1"/>
            <a:r>
              <a:rPr lang="en-BE" dirty="0" smtClean="0"/>
              <a:t>2006-2009: Cilk++</a:t>
            </a:r>
          </a:p>
          <a:p>
            <a:pPr lvl="1"/>
            <a:r>
              <a:rPr lang="en-BE" dirty="0" smtClean="0"/>
              <a:t>2009-...: Intel Cilk Plus</a:t>
            </a:r>
          </a:p>
          <a:p>
            <a:pPr lvl="1"/>
            <a:r>
              <a:rPr lang="en-BE" dirty="0" smtClean="0"/>
              <a:t>2006-...: Intel Threading Building Blocks</a:t>
            </a:r>
          </a:p>
          <a:p>
            <a:pPr lvl="2"/>
            <a:r>
              <a:rPr lang="en-BE" dirty="0" smtClean="0"/>
              <a:t>optimized for Intel hardware</a:t>
            </a:r>
          </a:p>
          <a:p>
            <a:pPr lvl="1"/>
            <a:r>
              <a:rPr lang="en-BE" dirty="0" smtClean="0"/>
              <a:t>2016-...: Threading building blocks open source</a:t>
            </a:r>
          </a:p>
          <a:p>
            <a:pPr lvl="2"/>
            <a:r>
              <a:rPr lang="en-US" dirty="0" smtClean="0">
                <a:hlinkClick r:id="rId2"/>
              </a:rPr>
              <a:t>https://www.threadingbuildingblocks.org/</a:t>
            </a:r>
            <a:endParaRPr lang="en-BE" dirty="0" smtClean="0"/>
          </a:p>
        </p:txBody>
      </p:sp>
    </p:spTree>
    <p:extLst>
      <p:ext uri="{BB962C8B-B14F-4D97-AF65-F5344CB8AC3E}">
        <p14:creationId xmlns:p14="http://schemas.microsoft.com/office/powerpoint/2010/main" val="3814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FlandersArtSans-Bold</vt:lpstr>
      <vt:lpstr>FlandersArtSans-Medium</vt:lpstr>
      <vt:lpstr>FlandersArtSans-Regular</vt:lpstr>
      <vt:lpstr>Office Theme</vt:lpstr>
      <vt:lpstr>1_Office Theme</vt:lpstr>
      <vt:lpstr>Shared memory programming in C++ with Threading Building Blocks</vt:lpstr>
      <vt:lpstr>Why for shared memory programming?</vt:lpstr>
      <vt:lpstr>Options for C++?</vt:lpstr>
      <vt:lpstr>Whence TBB?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programming in C++ with Threading Building Blocks (TBB)</dc:title>
  <dc:creator>Geert Jan Bex</dc:creator>
  <cp:lastModifiedBy>Geert Jan Bex</cp:lastModifiedBy>
  <cp:revision>7</cp:revision>
  <dcterms:created xsi:type="dcterms:W3CDTF">2019-05-21T08:01:34Z</dcterms:created>
  <dcterms:modified xsi:type="dcterms:W3CDTF">2019-05-21T09:21:03Z</dcterms:modified>
</cp:coreProperties>
</file>