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74" r:id="rId9"/>
    <p:sldId id="263" r:id="rId10"/>
    <p:sldId id="290" r:id="rId11"/>
    <p:sldId id="295" r:id="rId12"/>
    <p:sldId id="264" r:id="rId13"/>
    <p:sldId id="265" r:id="rId14"/>
    <p:sldId id="294" r:id="rId15"/>
    <p:sldId id="266" r:id="rId16"/>
    <p:sldId id="267" r:id="rId17"/>
    <p:sldId id="293" r:id="rId18"/>
    <p:sldId id="268" r:id="rId19"/>
    <p:sldId id="292" r:id="rId20"/>
    <p:sldId id="275" r:id="rId21"/>
    <p:sldId id="269" r:id="rId22"/>
    <p:sldId id="278" r:id="rId23"/>
    <p:sldId id="271" r:id="rId24"/>
    <p:sldId id="289" r:id="rId25"/>
    <p:sldId id="282" r:id="rId26"/>
    <p:sldId id="283" r:id="rId27"/>
    <p:sldId id="284" r:id="rId28"/>
    <p:sldId id="279" r:id="rId29"/>
    <p:sldId id="280" r:id="rId30"/>
    <p:sldId id="281" r:id="rId31"/>
    <p:sldId id="296" r:id="rId32"/>
    <p:sldId id="297" r:id="rId33"/>
    <p:sldId id="298" r:id="rId34"/>
    <p:sldId id="299" r:id="rId35"/>
    <p:sldId id="300" r:id="rId36"/>
    <p:sldId id="285" r:id="rId37"/>
    <p:sldId id="286" r:id="rId38"/>
    <p:sldId id="287" r:id="rId39"/>
    <p:sldId id="272" r:id="rId40"/>
    <p:sldId id="276" r:id="rId41"/>
    <p:sldId id="270" r:id="rId42"/>
    <p:sldId id="277" r:id="rId43"/>
    <p:sldId id="291" r:id="rId4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262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268"/>
            <p14:sldId id="292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3" d="100"/>
          <a:sy n="93" d="100"/>
        </p:scale>
        <p:origin x="3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14/08/2018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14/08/2018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14/08/2018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14/08/2018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14/08/2018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14/08/2018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14/08/2018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14/08/2018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14/08/2018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14/08/2018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14/08/2018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14/08/2018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14/08/2018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ularityware/singularity" TargetMode="External"/><Relationship Id="rId2" Type="http://schemas.openxmlformats.org/officeDocument/2006/relationships/hyperlink" Target="https://www.sylab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from 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</a:t>
            </a:r>
            <a:r>
              <a:rPr lang="en-US" dirty="0" err="1" smtClean="0"/>
              <a:t>Debian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public Docker container can be used</a:t>
            </a:r>
          </a:p>
          <a:p>
            <a:r>
              <a:rPr lang="en-US" dirty="0" smtClean="0"/>
              <a:t>Docker containers in private repositories can be used</a:t>
            </a:r>
          </a:p>
          <a:p>
            <a:pPr lvl="1"/>
            <a:r>
              <a:rPr lang="en-US" dirty="0" smtClean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preparing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 smtClean="0">
                <a:cs typeface="Courier New" panose="02070309020205020404" pitchFamily="49" charset="0"/>
              </a:rPr>
              <a:t>: commands executed on 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 smtClean="0"/>
              <a:t>: copy files into image when base OS is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Semantics of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 smtClean="0"/>
              <a:t> command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 smtClean="0"/>
              <a:t>: environment variables in image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/>
              <a:t>: action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application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 smtClean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DATA_DIR=/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tests &amp; meta-info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 smtClean="0"/>
              <a:t>: </a:t>
            </a:r>
            <a:r>
              <a:rPr lang="en-US" dirty="0"/>
              <a:t>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 smtClean="0"/>
              <a:t>, meta-info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help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grace.simg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–version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image</a:t>
            </a:r>
          </a:p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Build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77885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default: </a:t>
            </a:r>
            <a:r>
              <a:rPr lang="en-US" dirty="0" err="1" smtClean="0"/>
              <a:t>squashfs</a:t>
            </a:r>
            <a:endParaRPr lang="en-US" dirty="0" smtClean="0"/>
          </a:p>
          <a:p>
            <a:pPr lvl="2"/>
            <a:r>
              <a:rPr lang="en-US" dirty="0" smtClean="0"/>
              <a:t>compressed</a:t>
            </a:r>
          </a:p>
          <a:p>
            <a:pPr lvl="2"/>
            <a:r>
              <a:rPr lang="en-US" dirty="0" smtClean="0"/>
              <a:t>read-only</a:t>
            </a:r>
          </a:p>
          <a:p>
            <a:pPr lvl="1"/>
            <a:r>
              <a:rPr lang="en-US" dirty="0" smtClean="0"/>
              <a:t>writable: ext3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sandbox: directory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read-only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: read-write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</a:t>
            </a:r>
            <a:r>
              <a:rPr lang="en-US" sz="2000" dirty="0"/>
              <a:t>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285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4778735" y="3518807"/>
            <a:ext cx="2649514" cy="400110"/>
            <a:chOff x="4778735" y="3518807"/>
            <a:chExt cx="2649514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5151664" y="3518807"/>
              <a:ext cx="22765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on RHEL 6.x, 7.x</a:t>
              </a:r>
              <a:endParaRPr lang="nl-BE" sz="2000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778735" y="3718862"/>
              <a:ext cx="372929" cy="1375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/>
              <a:t>where image is executed</a:t>
            </a:r>
          </a:p>
          <a:p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bound to user's host home directory</a:t>
            </a:r>
          </a:p>
          <a:p>
            <a:r>
              <a:rPr lang="en-US" dirty="0" smtClean="0"/>
              <a:t>Additional bindings</a:t>
            </a:r>
          </a:p>
          <a:p>
            <a:pPr lvl="1"/>
            <a:r>
              <a:rPr lang="en-US" dirty="0" smtClean="0"/>
              <a:t>command line option: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 smtClean="0"/>
              <a:t>Note: mount point </a:t>
            </a:r>
            <a:r>
              <a:rPr lang="en-US" b="1" i="1" dirty="0" smtClean="0"/>
              <a:t>must</a:t>
            </a:r>
            <a:r>
              <a:rPr lang="en-US" dirty="0" smtClean="0"/>
              <a:t> exist, unless overlays work,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 smtClean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770784" y="1984206"/>
            <a:ext cx="2649514" cy="400110"/>
            <a:chOff x="4778735" y="3518807"/>
            <a:chExt cx="2649514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5151664" y="3518807"/>
              <a:ext cx="22765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on RHEL 6.x, 7.x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4778735" y="3718862"/>
              <a:ext cx="372929" cy="1375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OpenMP</a:t>
            </a:r>
            <a:r>
              <a:rPr lang="en-US" dirty="0" smtClean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nodes=1:ppn=28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PBS_O_WORKDIR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 1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2 4 8 16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24 28;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 OMP_NUM_THREADS=$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pi_openmp.exe 100000000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571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runs service, e.g.,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RDBMS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service</a:t>
            </a:r>
          </a:p>
          <a:p>
            <a:pPr lvl="1"/>
            <a:r>
              <a:rPr lang="en-US" dirty="0" smtClean="0"/>
              <a:t>client(s) interaction</a:t>
            </a:r>
          </a:p>
          <a:p>
            <a:pPr lvl="1"/>
            <a:r>
              <a:rPr lang="en-US" dirty="0" smtClean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need to be cleaned up!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Singularity instances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DESC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start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=parse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&gt;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dev/null 2&gt; /dev/null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/dev/null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;;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stop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echo “stopping ${NAME} service…”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alpino.sh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service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Set permissions,</a:t>
              </a:r>
              <a:br>
                <a:rPr lang="nl-BE" dirty="0" smtClean="0"/>
              </a:br>
              <a:r>
                <a:rPr lang="nl-BE" dirty="0" smtClean="0"/>
                <a:t>create mount point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Start service in</a:t>
              </a:r>
              <a:br>
                <a:rPr lang="nl-BE" dirty="0" smtClean="0"/>
              </a:br>
              <a:r>
                <a:rPr lang="nl-BE" dirty="0" smtClean="0"/>
                <a:t>instance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instance(s)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instance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Interact with instance…</a:t>
            </a:r>
          </a:p>
          <a:p>
            <a:r>
              <a:rPr lang="en-US" dirty="0" smtClean="0"/>
              <a:t>List running instances</a:t>
            </a:r>
          </a:p>
          <a:p>
            <a:endParaRPr lang="en-US" dirty="0" smtClean="0"/>
          </a:p>
          <a:p>
            <a:r>
              <a:rPr lang="en-US" dirty="0" smtClean="0"/>
              <a:t>Stop instance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-B conf_01:/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nstance name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</a:t>
            </a:r>
            <a:r>
              <a:rPr lang="en-US" dirty="0" smtClean="0">
                <a:sym typeface="Symbol" panose="05050102010706020507" pitchFamily="18" charset="2"/>
              </a:rPr>
              <a:t>0.4</a:t>
            </a:r>
            <a:r>
              <a:rPr lang="en-US" dirty="0" smtClean="0"/>
              <a:t> 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Serial code/</a:t>
            </a:r>
            <a:r>
              <a:rPr lang="en-US" dirty="0" err="1" smtClean="0"/>
              <a:t>OpenMP</a:t>
            </a:r>
            <a:r>
              <a:rPr lang="en-US" dirty="0" smtClean="0"/>
              <a:t> (computing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Overhead for </a:t>
            </a:r>
            <a:r>
              <a:rPr lang="en-US" dirty="0" err="1" smtClean="0"/>
              <a:t>walltime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20 seconds: &lt; 0.85 %</a:t>
            </a:r>
          </a:p>
          <a:p>
            <a:pPr lvl="1"/>
            <a:r>
              <a:rPr lang="en-US" dirty="0" smtClean="0"/>
              <a:t>Overhead </a:t>
            </a:r>
            <a:r>
              <a:rPr lang="en-US" dirty="0"/>
              <a:t>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3 minutes:   &lt; 0.70 </a:t>
            </a:r>
            <a:r>
              <a:rPr lang="en-US" dirty="0"/>
              <a:t>%</a:t>
            </a:r>
          </a:p>
          <a:p>
            <a:pPr lvl="1"/>
            <a:r>
              <a:rPr lang="en-US" dirty="0" smtClean="0"/>
              <a:t>(Almost) independent of number of threads</a:t>
            </a:r>
          </a:p>
          <a:p>
            <a:r>
              <a:rPr lang="en-US" dirty="0" smtClean="0"/>
              <a:t>MPI (computing SVD, matrix product)</a:t>
            </a:r>
          </a:p>
          <a:p>
            <a:pPr lvl="1"/>
            <a:r>
              <a:rPr lang="en-US" dirty="0" smtClean="0"/>
              <a:t>PDGESVD: 7 % for 16 processes, 24 % for 64 processes</a:t>
            </a:r>
          </a:p>
          <a:p>
            <a:pPr lvl="1"/>
            <a:r>
              <a:rPr lang="en-US" dirty="0" smtClean="0"/>
              <a:t>PDGEMM: &lt; 1 % for 16 processes, 10 % for 64 processes</a:t>
            </a:r>
          </a:p>
          <a:p>
            <a:pPr lvl="1"/>
            <a:r>
              <a:rPr lang="en-US" dirty="0" smtClean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>
                <a:sym typeface="Symbol" panose="05050102010706020507" pitchFamily="18" charset="2"/>
              </a:rPr>
              <a:t>w</a:t>
            </a:r>
            <a:r>
              <a:rPr lang="en-US" sz="2400" dirty="0" smtClean="0"/>
              <a:t>orkflow with many short runtimes:</a:t>
            </a:r>
            <a:br>
              <a:rPr lang="en-US" sz="2400" dirty="0" smtClean="0"/>
            </a:br>
            <a:r>
              <a:rPr lang="en-US" sz="2400" dirty="0" smtClean="0"/>
              <a:t>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non-optimized libraries/applications</a:t>
            </a:r>
          </a:p>
          <a:p>
            <a:pPr lvl="1"/>
            <a:r>
              <a:rPr lang="en-US" dirty="0" smtClean="0"/>
              <a:t>Compilation can/should target specific hardware,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Performance loss up to 10-40 %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 smtClean="0">
                <a:sym typeface="Symbol" panose="05050102010706020507" pitchFamily="18" charset="2"/>
              </a:rPr>
              <a:t>PETSc</a:t>
            </a:r>
            <a:r>
              <a:rPr lang="en-US" dirty="0" smtClean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Reproducibility: recipes under version control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user, no </a:t>
            </a:r>
            <a:r>
              <a:rPr lang="en-US" dirty="0" err="1" smtClean="0"/>
              <a:t>sudo</a:t>
            </a:r>
            <a:r>
              <a:rPr lang="en-US" dirty="0" smtClean="0"/>
              <a:t> possible</a:t>
            </a:r>
          </a:p>
          <a:p>
            <a:pPr lvl="1"/>
            <a:r>
              <a:rPr lang="en-US" dirty="0" smtClean="0"/>
              <a:t>Quite reasonable performance/overhead</a:t>
            </a:r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recipe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</a:t>
            </a:r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https://www.sylabs.io/docs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/>
              <a:t>User </a:t>
            </a:r>
            <a:r>
              <a:rPr lang="en-US" dirty="0" smtClean="0"/>
              <a:t>guide</a:t>
            </a:r>
            <a:endParaRPr lang="en-US" dirty="0" smtClean="0"/>
          </a:p>
          <a:p>
            <a:pPr lvl="1"/>
            <a:r>
              <a:rPr lang="en-US" dirty="0"/>
              <a:t>Admin </a:t>
            </a:r>
            <a:r>
              <a:rPr lang="en-US" dirty="0" smtClean="0"/>
              <a:t>guide</a:t>
            </a:r>
            <a:endParaRPr lang="en-US" dirty="0" smtClean="0"/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4"/>
              </a:rPr>
              <a:t>HPCWired</a:t>
            </a:r>
            <a:r>
              <a:rPr lang="en-US" dirty="0" smtClean="0">
                <a:hlinkClick r:id="rId4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empty image</a:t>
            </a:r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1940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Clone GitHub repository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/>
              <a:t>autogen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Configure</a:t>
            </a:r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Install</a:t>
            </a:r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 smtClean="0"/>
              <a:t> if installed in non-standard location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4008665" y="4694817"/>
            <a:ext cx="228857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Must</a:t>
            </a:r>
            <a:r>
              <a:rPr lang="en-US" sz="2800" dirty="0" smtClean="0">
                <a:solidFill>
                  <a:srgbClr val="C00000"/>
                </a:solidFill>
              </a:rPr>
              <a:t> be </a:t>
            </a:r>
            <a:r>
              <a:rPr lang="en-US" sz="2800" dirty="0" err="1" smtClean="0">
                <a:solidFill>
                  <a:srgbClr val="C00000"/>
                </a:solidFill>
              </a:rPr>
              <a:t>sudo</a:t>
            </a:r>
            <a:r>
              <a:rPr lang="en-US" sz="2800" dirty="0" smtClean="0">
                <a:solidFill>
                  <a:srgbClr val="C00000"/>
                </a:solidFill>
              </a:rPr>
              <a:t>!</a:t>
            </a:r>
            <a:endParaRPr lang="nl-BE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08665" y="3204882"/>
            <a:ext cx="3044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 other appropriate directory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150" y="2147200"/>
            <a:ext cx="87318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https://github.com/singularityware/singularity.git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229" y="2838107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./autogen.sh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6936" y="3596379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./configure --prefix=/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6936" y="4325485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229" y="5012697"/>
            <a:ext cx="28039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install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9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1543</Words>
  <Application>Microsoft Office PowerPoint</Application>
  <PresentationFormat>On-screen Show (4:3)</PresentationFormat>
  <Paragraphs>476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Symbol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Mount image</vt:lpstr>
      <vt:lpstr>Other options</vt:lpstr>
      <vt:lpstr>Using images</vt:lpstr>
      <vt:lpstr>Run image/execute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95</cp:revision>
  <dcterms:created xsi:type="dcterms:W3CDTF">2016-10-25T08:52:29Z</dcterms:created>
  <dcterms:modified xsi:type="dcterms:W3CDTF">2018-08-14T06:29:08Z</dcterms:modified>
</cp:coreProperties>
</file>