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3"/>
  </p:notesMasterIdLst>
  <p:sldIdLst>
    <p:sldId id="256" r:id="rId2"/>
    <p:sldId id="276" r:id="rId3"/>
    <p:sldId id="264" r:id="rId4"/>
    <p:sldId id="265" r:id="rId5"/>
    <p:sldId id="322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321" r:id="rId18"/>
    <p:sldId id="257" r:id="rId19"/>
    <p:sldId id="259" r:id="rId20"/>
    <p:sldId id="261" r:id="rId21"/>
    <p:sldId id="280" r:id="rId22"/>
    <p:sldId id="258" r:id="rId23"/>
    <p:sldId id="319" r:id="rId24"/>
    <p:sldId id="325" r:id="rId25"/>
    <p:sldId id="318" r:id="rId26"/>
    <p:sldId id="317" r:id="rId27"/>
    <p:sldId id="281" r:id="rId28"/>
    <p:sldId id="324" r:id="rId29"/>
    <p:sldId id="302" r:id="rId30"/>
    <p:sldId id="306" r:id="rId31"/>
    <p:sldId id="262" r:id="rId32"/>
    <p:sldId id="260" r:id="rId33"/>
    <p:sldId id="278" r:id="rId34"/>
    <p:sldId id="279" r:id="rId35"/>
    <p:sldId id="303" r:id="rId36"/>
    <p:sldId id="323" r:id="rId37"/>
    <p:sldId id="308" r:id="rId38"/>
    <p:sldId id="282" r:id="rId39"/>
    <p:sldId id="296" r:id="rId40"/>
    <p:sldId id="283" r:id="rId41"/>
    <p:sldId id="295" r:id="rId42"/>
    <p:sldId id="285" r:id="rId43"/>
    <p:sldId id="284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311" r:id="rId52"/>
    <p:sldId id="294" r:id="rId53"/>
    <p:sldId id="297" r:id="rId54"/>
    <p:sldId id="304" r:id="rId55"/>
    <p:sldId id="326" r:id="rId56"/>
    <p:sldId id="327" r:id="rId57"/>
    <p:sldId id="328" r:id="rId58"/>
    <p:sldId id="329" r:id="rId59"/>
    <p:sldId id="305" r:id="rId60"/>
    <p:sldId id="312" r:id="rId61"/>
    <p:sldId id="307" r:id="rId62"/>
    <p:sldId id="309" r:id="rId63"/>
    <p:sldId id="314" r:id="rId64"/>
    <p:sldId id="315" r:id="rId65"/>
    <p:sldId id="320" r:id="rId66"/>
    <p:sldId id="316" r:id="rId67"/>
    <p:sldId id="300" r:id="rId68"/>
    <p:sldId id="301" r:id="rId69"/>
    <p:sldId id="299" r:id="rId70"/>
    <p:sldId id="310" r:id="rId71"/>
    <p:sldId id="313" r:id="rId7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29"/>
            <p14:sldId id="305"/>
            <p14:sldId id="312"/>
            <p14:sldId id="307"/>
            <p14:sldId id="309"/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10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7/02/2019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7/02/2019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7/02/2019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7/02/2019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7/02/2019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7/02/2019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7/02/2019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7/02/2019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7/02/2019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7/02/2019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7/02/2019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7/02/2019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7/02/2019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icts.kuleuven.be/sc/samenwerking/versiebeheersyste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setup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(only once)</a:t>
            </a:r>
          </a:p>
          <a:p>
            <a:pPr lvl="1"/>
            <a:r>
              <a:rPr lang="en-US" dirty="0" smtClean="0"/>
              <a:t>your name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email address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editor (defaults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user.name='Geert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user.email='geertjan.bex@uhasselt.be'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GUI clients: set application options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include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will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 committed)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TODO.md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</a:t>
            </a:r>
            <a:r>
              <a:rPr lang="en-US" sz="2400" dirty="0" smtClean="0"/>
              <a:t>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 for commit messages</a:t>
            </a:r>
            <a:br>
              <a:rPr lang="en-US" dirty="0" smtClean="0"/>
            </a:br>
            <a:r>
              <a:rPr lang="en-US" sz="2000" dirty="0">
                <a:hlinkClick r:id="rId2"/>
              </a:rPr>
              <a:t>https://chris.beams.io/posts/git-commit</a:t>
            </a:r>
            <a:r>
              <a:rPr lang="en-US" sz="2000" dirty="0" smtClean="0">
                <a:hlinkClick r:id="rId2"/>
              </a:rPr>
              <a:t>/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body to explain </a:t>
            </a:r>
            <a:r>
              <a:rPr lang="en-US" i="1" dirty="0" smtClean="0"/>
              <a:t>what</a:t>
            </a:r>
            <a:r>
              <a:rPr lang="en-US" dirty="0" smtClean="0"/>
              <a:t> &amp; </a:t>
            </a:r>
            <a:r>
              <a:rPr lang="en-US" i="1" dirty="0" smtClean="0"/>
              <a:t>why</a:t>
            </a:r>
            <a:r>
              <a:rPr lang="en-US" dirty="0" smtClean="0"/>
              <a:t> rather than </a:t>
            </a:r>
            <a:r>
              <a:rPr lang="en-US" i="1" dirty="0" smtClean="0"/>
              <a:t>how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 general or repo-specific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Configure at repo top-level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message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log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options to view logs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 smtClean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 smtClean="0"/>
              <a:t>: add branch info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 smtClean="0"/>
              <a:t>: asci graph representation of branches/merges</a:t>
            </a:r>
          </a:p>
          <a:p>
            <a:r>
              <a:rPr lang="en-US" dirty="0" smtClean="0"/>
              <a:t>Works for directories or whole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master)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Filter by author, revision range, date range,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For specific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Compare current file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to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 smtClean="0"/>
              <a:t>Diffs are not easy to read: use visual diff/merge tool</a:t>
            </a:r>
          </a:p>
          <a:p>
            <a:pPr lvl="1"/>
            <a:r>
              <a:rPr lang="en-BE" dirty="0" smtClean="0"/>
              <a:t>e.g., Meld for Windows, MacOS, Linux</a:t>
            </a:r>
            <a:br>
              <a:rPr lang="en-BE" dirty="0" smtClean="0"/>
            </a:br>
            <a:r>
              <a:rPr lang="en-BE" dirty="0" smtClean="0"/>
              <a:t>(</a:t>
            </a:r>
            <a:r>
              <a:rPr lang="en-US" dirty="0">
                <a:hlinkClick r:id="rId2"/>
              </a:rPr>
              <a:t>http://meldmerge.org</a:t>
            </a:r>
            <a:r>
              <a:rPr lang="en-US" dirty="0" smtClean="0">
                <a:hlinkClick r:id="rId2"/>
              </a:rPr>
              <a:t>/</a:t>
            </a:r>
            <a:r>
              <a:rPr lang="en-BE" dirty="0" smtClean="0"/>
              <a:t>)</a:t>
            </a:r>
          </a:p>
          <a:p>
            <a:pPr lvl="1"/>
            <a:r>
              <a:rPr lang="en-BE" dirty="0" smtClean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 smtClean="0"/>
          </a:p>
          <a:p>
            <a:pPr lvl="1"/>
            <a:r>
              <a:rPr lang="en-BE" dirty="0" smtClean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merge.tool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ID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/>
          </a:p>
          <a:p>
            <a:r>
              <a:rPr lang="en-US" dirty="0" smtClean="0"/>
              <a:t>Adding a file to previous commit</a:t>
            </a:r>
          </a:p>
          <a:p>
            <a:endParaRPr lang="en-US" dirty="0" smtClean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9" y="6075144"/>
            <a:ext cx="39604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Undoing commit of unwanted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Undoing an entire </a:t>
            </a:r>
            <a:r>
              <a:rPr lang="en-US" dirty="0"/>
              <a:t>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39604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appl.exe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 smtClean="0"/>
              <a:t> 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merge  --no-commit  --no-ff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feature/gradient_descent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Tags, e.g., releases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 smtClean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merges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has multiple commits</a:t>
            </a:r>
          </a:p>
          <a:p>
            <a:pPr lvl="1"/>
            <a:r>
              <a:rPr lang="en-US" dirty="0" smtClean="0"/>
              <a:t>upon merge, history merged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clone$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master)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code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320285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128326"/>
            <a:ext cx="2997778" cy="747554"/>
            <a:chOff x="6012160" y="4653135"/>
            <a:chExt cx="2997778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781754" cy="461665"/>
              <a:chOff x="5290202" y="2132856"/>
              <a:chExt cx="2781754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987788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master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287149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Problem:</a:t>
            </a:r>
          </a:p>
          <a:p>
            <a:r>
              <a:rPr lang="en-US" sz="2800" dirty="0" smtClean="0"/>
              <a:t>may be confusing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multiple commits into one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Rewrite history = rebase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(master)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application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3 relevant commits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0801b92 Add command line argument to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da0fff7 Add command line argument to bye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Rebase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889d71a..c35ec97 onto 889d71a (3 commands)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Commands: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p, pick &lt;commit&gt; = use commit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s, squash &lt;commit&gt; = use commit, but meld into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pick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0801b92 Add command line argument to 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lang="en-GB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quash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da0fff7 Add command line argument to bye</a:t>
              </a:r>
            </a:p>
            <a:p>
              <a:r>
                <a:rPr lang="en-GB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889d71a..c35ec97 onto 889d71a (3 commands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combination of 3 commits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1st commit message: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command line argument to hello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commit message #2: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command line argument to bye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commit message #3: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is a combination of 3 commits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 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is the 1st commit message:</a:t>
              </a: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Add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command line argument to hello</a:t>
              </a: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Now merge or cherry-pick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branch contains modified, tracked files: can't checkout other branch</a:t>
            </a:r>
          </a:p>
          <a:p>
            <a:r>
              <a:rPr lang="en-US" dirty="0" smtClean="0"/>
              <a:t>Solution: stash</a:t>
            </a:r>
          </a:p>
          <a:p>
            <a:pPr lvl="1"/>
            <a:r>
              <a:rPr lang="en-US" dirty="0" smtClean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work</a:t>
            </a:r>
          </a:p>
          <a:p>
            <a:pPr lvl="1"/>
            <a:r>
              <a:rPr lang="en-US" dirty="0" smtClean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Searching for revision that introduced line of code</a:t>
            </a:r>
          </a:p>
          <a:p>
            <a:endParaRPr lang="en-US" dirty="0" smtClean="0"/>
          </a:p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Micro-managing commits/merges</a:t>
            </a:r>
          </a:p>
          <a:p>
            <a:endParaRPr lang="en-US" dirty="0"/>
          </a:p>
          <a:p>
            <a:r>
              <a:rPr lang="en-US" dirty="0" smtClean="0"/>
              <a:t>Adding description to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36450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597" y="4725144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4360005" y="4725144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  <p:sp>
        <p:nvSpPr>
          <p:cNvPr id="12" name="TextBox 11"/>
          <p:cNvSpPr txBox="1"/>
          <p:nvPr/>
        </p:nvSpPr>
        <p:spPr>
          <a:xfrm>
            <a:off x="683568" y="2616613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Contribute to someone else's project, e.g.,</a:t>
            </a:r>
          </a:p>
          <a:p>
            <a:pPr lvl="1"/>
            <a:r>
              <a:rPr lang="en-US" dirty="0" smtClean="0"/>
              <a:t>Open source project</a:t>
            </a:r>
          </a:p>
          <a:p>
            <a:pPr lvl="1"/>
            <a:r>
              <a:rPr lang="en-US" dirty="0" smtClean="0"/>
              <a:t>Research project you're involved in</a:t>
            </a:r>
          </a:p>
          <a:p>
            <a:r>
              <a:rPr lang="en-US" dirty="0" smtClean="0"/>
              <a:t>Can be done without write access to project</a:t>
            </a:r>
          </a:p>
          <a:p>
            <a:pPr lvl="1"/>
            <a:r>
              <a:rPr lang="en-US" dirty="0" smtClean="0"/>
              <a:t>Create your own copy by forking</a:t>
            </a:r>
          </a:p>
          <a:p>
            <a:pPr lvl="1"/>
            <a:r>
              <a:rPr lang="en-US" dirty="0" smtClean="0"/>
              <a:t>Create a branch for implementation</a:t>
            </a:r>
          </a:p>
          <a:p>
            <a:pPr lvl="1"/>
            <a:r>
              <a:rPr lang="en-US" dirty="0" smtClean="0"/>
              <a:t>Implement, test</a:t>
            </a:r>
          </a:p>
          <a:p>
            <a:pPr lvl="1"/>
            <a:r>
              <a:rPr lang="en-US" dirty="0" smtClean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6036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repository should be hosted by service, e.g., GitHub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repositories have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 smtClean="0"/>
              <a:t>Good pull requests</a:t>
            </a:r>
          </a:p>
          <a:p>
            <a:pPr lvl="1"/>
            <a:r>
              <a:rPr lang="en-US" dirty="0" smtClean="0"/>
              <a:t>informative subject</a:t>
            </a:r>
          </a:p>
          <a:p>
            <a:pPr lvl="1"/>
            <a:r>
              <a:rPr lang="en-US" dirty="0" smtClean="0"/>
              <a:t>motivation for change</a:t>
            </a:r>
          </a:p>
          <a:p>
            <a:pPr lvl="1"/>
            <a:r>
              <a:rPr lang="en-US" dirty="0" smtClean="0"/>
              <a:t>atomic commits, with informative messages</a:t>
            </a:r>
          </a:p>
          <a:p>
            <a:pPr lvl="1"/>
            <a:r>
              <a:rPr lang="en-US" dirty="0" smtClean="0"/>
              <a:t>typically based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 smtClean="0"/>
              <a:t> branch, </a:t>
            </a:r>
            <a:r>
              <a:rPr lang="en-US" i="1" dirty="0" smtClean="0"/>
              <a:t>not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forked your repository to contribute</a:t>
            </a:r>
          </a:p>
          <a:p>
            <a:r>
              <a:rPr lang="en-US" dirty="0" smtClean="0"/>
              <a:t>You receive pull request</a:t>
            </a:r>
          </a:p>
          <a:p>
            <a:pPr lvl="1"/>
            <a:r>
              <a:rPr lang="en-US" dirty="0" smtClean="0"/>
              <a:t>Evaluate contribution</a:t>
            </a:r>
          </a:p>
          <a:p>
            <a:pPr lvl="2"/>
            <a:r>
              <a:rPr lang="en-US" dirty="0" smtClean="0"/>
              <a:t>Code review</a:t>
            </a:r>
          </a:p>
          <a:p>
            <a:pPr lvl="2"/>
            <a:r>
              <a:rPr lang="en-US" dirty="0" smtClean="0"/>
              <a:t>Extensive tests</a:t>
            </a:r>
          </a:p>
          <a:p>
            <a:pPr lvl="1"/>
            <a:r>
              <a:rPr lang="en-US" dirty="0" smtClean="0"/>
              <a:t>If okay, merge remote branch into, e.g., master or development</a:t>
            </a:r>
          </a:p>
          <a:p>
            <a:pPr lvl="1"/>
            <a:r>
              <a:rPr lang="en-US" dirty="0" smtClean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Online documentation (including movies)</a:t>
            </a:r>
            <a:br>
              <a:rPr lang="en-US" dirty="0" smtClean="0"/>
            </a:br>
            <a:r>
              <a:rPr lang="nl-BE" sz="2300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  <a:br>
              <a:rPr lang="en-US" dirty="0" smtClean="0"/>
            </a:br>
            <a:r>
              <a:rPr lang="nl-BE" sz="2400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nl-BE" dirty="0" smtClean="0"/>
              <a:t>Pro git </a:t>
            </a:r>
            <a:r>
              <a:rPr lang="nl-BE" dirty="0"/>
              <a:t>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</a:t>
            </a:r>
            <a:r>
              <a:rPr lang="nl-BE" sz="2100" dirty="0" smtClean="0">
                <a:hlinkClick r:id="rId4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nl-BE" sz="2300" dirty="0" smtClean="0">
                <a:hlinkClick r:id="rId5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Overview of frequently used git workflows</a:t>
            </a:r>
            <a:br>
              <a:rPr lang="nl-BE" dirty="0" smtClean="0"/>
            </a:br>
            <a:r>
              <a:rPr lang="en-US" sz="2100" dirty="0" smtClean="0">
                <a:hlinkClick r:id="rId6"/>
              </a:rPr>
              <a:t>https</a:t>
            </a:r>
            <a:r>
              <a:rPr lang="en-US" sz="2100" dirty="0">
                <a:hlinkClick r:id="rId6"/>
              </a:rPr>
              <a:t>://</a:t>
            </a:r>
            <a:r>
              <a:rPr lang="en-US" sz="2100" dirty="0" smtClean="0">
                <a:hlinkClick r:id="rId6"/>
              </a:rPr>
              <a:t>www.atlassian.com/git/workflows</a:t>
            </a:r>
            <a:endParaRPr lang="en-US" dirty="0" smtClean="0"/>
          </a:p>
          <a:p>
            <a:r>
              <a:rPr lang="nl-BE" dirty="0" smtClean="0"/>
              <a:t>Blog posts on "good" commit messages</a:t>
            </a:r>
            <a:br>
              <a:rPr lang="nl-BE" dirty="0" smtClean="0"/>
            </a:br>
            <a:r>
              <a:rPr lang="nl-BE" sz="2100" dirty="0" smtClean="0">
                <a:hlinkClick r:id="rId7"/>
              </a:rPr>
              <a:t>https</a:t>
            </a:r>
            <a:r>
              <a:rPr lang="nl-BE" sz="2100" dirty="0">
                <a:hlinkClick r:id="rId7"/>
              </a:rPr>
              <a:t>://chris.beams.io/posts/git-commit</a:t>
            </a:r>
            <a:r>
              <a:rPr lang="nl-BE" sz="2100" dirty="0" smtClean="0">
                <a:hlinkClick r:id="rId7"/>
              </a:rPr>
              <a:t>/</a:t>
            </a:r>
            <a:r>
              <a:rPr lang="nl-BE" sz="2100" dirty="0" smtClean="0"/>
              <a:t> </a:t>
            </a:r>
            <a:r>
              <a:rPr lang="nl-BE" sz="2100" dirty="0"/>
              <a:t/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</a:t>
            </a:r>
            <a:r>
              <a:rPr lang="nl-BE" sz="2100" dirty="0" smtClean="0">
                <a:hlinkClick r:id="rId8"/>
              </a:rPr>
              <a:t>thoughtbot.com/blog/5-useful-tips-for-a-better-commit-message</a:t>
            </a:r>
            <a:r>
              <a:rPr lang="nl-BE" sz="2100" dirty="0" smtClean="0"/>
              <a:t> </a:t>
            </a:r>
            <a:endParaRPr lang="en-BE" sz="2100" dirty="0" smtClean="0"/>
          </a:p>
          <a:p>
            <a:r>
              <a:rPr lang="en-BE" dirty="0" smtClean="0"/>
              <a:t>Nice article on some git features &amp; techniques</a:t>
            </a:r>
            <a:br>
              <a:rPr lang="en-BE" dirty="0" smtClean="0"/>
            </a:br>
            <a:r>
              <a:rPr lang="en-US" sz="2100" dirty="0">
                <a:hlinkClick r:id="rId9"/>
              </a:rPr>
              <a:t>https://</a:t>
            </a:r>
            <a:r>
              <a:rPr lang="en-US" sz="2100" dirty="0" smtClean="0">
                <a:hlinkClick r:id="rId9"/>
              </a:rPr>
              <a:t>realpython.com/advanced-git-for-pythonistas/</a:t>
            </a:r>
            <a:r>
              <a:rPr lang="en-BE" sz="2100" dirty="0" smtClean="0"/>
              <a:t> 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with most 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</a:t>
            </a:r>
            <a:r>
              <a:rPr lang="en-US" dirty="0" smtClean="0"/>
              <a:t>files: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KU Leuven: </a:t>
            </a:r>
            <a:r>
              <a:rPr lang="en-US" dirty="0">
                <a:hlinkClick r:id="rId2"/>
              </a:rPr>
              <a:t>SVS </a:t>
            </a:r>
            <a:r>
              <a:rPr lang="en-US" dirty="0" smtClean="0">
                <a:hlinkClick r:id="rId2"/>
              </a:rPr>
              <a:t>service</a:t>
            </a:r>
            <a:endParaRPr lang="en-US" dirty="0" smtClean="0"/>
          </a:p>
          <a:p>
            <a:pPr lvl="1"/>
            <a:r>
              <a:rPr lang="en-US" dirty="0" smtClean="0"/>
              <a:t>Issue tracking, wiki, hosted on premise</a:t>
            </a:r>
            <a:endParaRPr lang="en-US" sz="1600" dirty="0" smtClean="0"/>
          </a:p>
          <a:p>
            <a:r>
              <a:rPr lang="en-US" dirty="0" smtClean="0">
                <a:hlinkClick r:id="rId3"/>
              </a:rPr>
              <a:t>GitHub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code reviews, wiki, release management, forking, private repositories</a:t>
            </a:r>
          </a:p>
          <a:p>
            <a:r>
              <a:rPr lang="en-US" dirty="0" err="1" smtClean="0">
                <a:hlinkClick r:id="rId4"/>
              </a:rPr>
              <a:t>GitLab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fine grained access control, wiki, release management, forking, private repositories</a:t>
            </a:r>
          </a:p>
          <a:p>
            <a:r>
              <a:rPr lang="en-US" dirty="0" err="1" smtClean="0">
                <a:hlinkClick r:id="rId5"/>
              </a:rPr>
              <a:t>BitBucket</a:t>
            </a:r>
            <a:endParaRPr lang="en-US" dirty="0" smtClean="0"/>
          </a:p>
          <a:p>
            <a:pPr lvl="1"/>
            <a:r>
              <a:rPr lang="en-US" dirty="0"/>
              <a:t>Issue tracking, pull requests, fine grained access control, wiki, release management, </a:t>
            </a:r>
            <a:r>
              <a:rPr lang="en-US" dirty="0" smtClean="0"/>
              <a:t>forking, private repositories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3449</Words>
  <Application>Microsoft Office PowerPoint</Application>
  <PresentationFormat>On-screen Show (4:3)</PresentationFormat>
  <Paragraphs>848</Paragraphs>
  <Slides>71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Arial</vt:lpstr>
      <vt:lpstr>Calibri</vt:lpstr>
      <vt:lpstr>Courier New</vt:lpstr>
      <vt:lpstr>Office Theme</vt:lpstr>
      <vt:lpstr>Version control with git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History of merges</vt:lpstr>
      <vt:lpstr>Squashing commits</vt:lpstr>
      <vt:lpstr>Editing history</vt:lpstr>
      <vt:lpstr>Commit message</vt:lpstr>
      <vt:lpstr>A few shortcuts</vt:lpstr>
      <vt:lpstr>Stashing</vt:lpstr>
      <vt:lpstr>And even more…</vt:lpstr>
      <vt:lpstr>Creating archives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154</cp:revision>
  <dcterms:created xsi:type="dcterms:W3CDTF">2014-11-10T15:16:11Z</dcterms:created>
  <dcterms:modified xsi:type="dcterms:W3CDTF">2019-02-07T17:02:55Z</dcterms:modified>
</cp:coreProperties>
</file>