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7" r:id="rId2"/>
    <p:sldId id="33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267" r:id="rId13"/>
    <p:sldId id="268" r:id="rId14"/>
    <p:sldId id="307" r:id="rId15"/>
    <p:sldId id="269" r:id="rId16"/>
    <p:sldId id="270" r:id="rId17"/>
    <p:sldId id="271" r:id="rId18"/>
    <p:sldId id="272" r:id="rId19"/>
    <p:sldId id="273" r:id="rId20"/>
    <p:sldId id="300" r:id="rId21"/>
    <p:sldId id="301" r:id="rId22"/>
    <p:sldId id="302" r:id="rId23"/>
    <p:sldId id="303" r:id="rId24"/>
    <p:sldId id="275" r:id="rId25"/>
    <p:sldId id="346" r:id="rId26"/>
    <p:sldId id="347" r:id="rId27"/>
    <p:sldId id="348" r:id="rId28"/>
    <p:sldId id="349" r:id="rId29"/>
    <p:sldId id="350" r:id="rId30"/>
    <p:sldId id="351" r:id="rId31"/>
    <p:sldId id="308" r:id="rId32"/>
    <p:sldId id="281" r:id="rId33"/>
    <p:sldId id="332" r:id="rId34"/>
    <p:sldId id="284" r:id="rId35"/>
    <p:sldId id="286" r:id="rId36"/>
    <p:sldId id="294" r:id="rId37"/>
    <p:sldId id="295" r:id="rId38"/>
    <p:sldId id="296" r:id="rId39"/>
    <p:sldId id="297" r:id="rId40"/>
    <p:sldId id="298" r:id="rId41"/>
    <p:sldId id="285" r:id="rId42"/>
    <p:sldId id="299" r:id="rId43"/>
    <p:sldId id="312" r:id="rId44"/>
    <p:sldId id="313" r:id="rId45"/>
    <p:sldId id="314" r:id="rId46"/>
    <p:sldId id="315" r:id="rId47"/>
    <p:sldId id="316" r:id="rId48"/>
    <p:sldId id="317" r:id="rId49"/>
    <p:sldId id="340" r:id="rId50"/>
    <p:sldId id="341" r:id="rId51"/>
    <p:sldId id="318" r:id="rId52"/>
    <p:sldId id="319" r:id="rId53"/>
    <p:sldId id="320" r:id="rId54"/>
    <p:sldId id="322" r:id="rId55"/>
    <p:sldId id="323" r:id="rId56"/>
    <p:sldId id="321" r:id="rId57"/>
    <p:sldId id="325" r:id="rId58"/>
    <p:sldId id="326" r:id="rId59"/>
    <p:sldId id="328" r:id="rId60"/>
    <p:sldId id="339" r:id="rId61"/>
    <p:sldId id="333" r:id="rId62"/>
    <p:sldId id="338" r:id="rId63"/>
    <p:sldId id="310" r:id="rId64"/>
    <p:sldId id="280" r:id="rId65"/>
    <p:sldId id="335" r:id="rId66"/>
    <p:sldId id="336" r:id="rId67"/>
    <p:sldId id="343" r:id="rId68"/>
    <p:sldId id="344" r:id="rId69"/>
    <p:sldId id="342" r:id="rId70"/>
    <p:sldId id="345" r:id="rId71"/>
    <p:sldId id="304" r:id="rId72"/>
    <p:sldId id="309" r:id="rId73"/>
    <p:sldId id="311" r:id="rId74"/>
    <p:sldId id="276" r:id="rId75"/>
    <p:sldId id="277" r:id="rId76"/>
    <p:sldId id="278" r:id="rId77"/>
    <p:sldId id="329" r:id="rId78"/>
    <p:sldId id="330" r:id="rId79"/>
    <p:sldId id="331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211648"/>
        <c:axId val="326256160"/>
      </c:scatterChart>
      <c:valAx>
        <c:axId val="32621164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26256160"/>
        <c:crosses val="autoZero"/>
        <c:crossBetween val="midCat"/>
        <c:majorUnit val="4"/>
        <c:minorUnit val="4"/>
      </c:valAx>
      <c:valAx>
        <c:axId val="32625616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621164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672800"/>
        <c:axId val="325673184"/>
      </c:scatterChart>
      <c:valAx>
        <c:axId val="325672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25673184"/>
        <c:crosses val="autoZero"/>
        <c:crossBetween val="midCat"/>
        <c:majorUnit val="4"/>
        <c:minorUnit val="4"/>
      </c:valAx>
      <c:valAx>
        <c:axId val="32567318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5672800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709888"/>
        <c:axId val="325709104"/>
      </c:scatterChart>
      <c:valAx>
        <c:axId val="3257098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25709104"/>
        <c:crosses val="autoZero"/>
        <c:crossBetween val="midCat"/>
        <c:minorUnit val="4"/>
      </c:valAx>
      <c:valAx>
        <c:axId val="32570910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5709888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709496"/>
        <c:axId val="325710672"/>
      </c:scatterChart>
      <c:valAx>
        <c:axId val="3257094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25710672"/>
        <c:crosses val="autoZero"/>
        <c:crossBetween val="midCat"/>
        <c:majorUnit val="4"/>
      </c:valAx>
      <c:valAx>
        <c:axId val="325710672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570949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707144"/>
        <c:axId val="325707536"/>
      </c:scatterChart>
      <c:valAx>
        <c:axId val="3257071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25707536"/>
        <c:crosses val="autoZero"/>
        <c:crossBetween val="midCat"/>
        <c:majorUnit val="4"/>
        <c:minorUnit val="4"/>
      </c:valAx>
      <c:valAx>
        <c:axId val="32570753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57071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/>
              <a:t>Hold your horses, my C/C++/Fortran/R</a:t>
            </a:r>
          </a:p>
          <a:p>
            <a:r>
              <a:rPr lang="en-US" sz="3600" dirty="0" smtClean="0"/>
              <a:t>program doesn't do command line</a:t>
            </a:r>
          </a:p>
          <a:p>
            <a:r>
              <a:rPr lang="en-US" sz="3600" dirty="0" smtClean="0"/>
              <a:t>arguments, and I hate programming that!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worries, there's an app</a:t>
            </a:r>
          </a:p>
          <a:p>
            <a:r>
              <a:rPr lang="en-US" sz="4400" dirty="0" smtClean="0"/>
              <a:t>for that: </a:t>
            </a:r>
            <a:r>
              <a:rPr lang="en-US" sz="4400" i="1" dirty="0" smtClean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parameter-weaver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Dealing with command line arguments, configuration files is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fragile</a:t>
            </a:r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takes parameter description file (CSV)</a:t>
            </a:r>
          </a:p>
          <a:p>
            <a:pPr lvl="2"/>
            <a:r>
              <a:rPr lang="en-US" dirty="0" smtClean="0"/>
              <a:t>parameter type/name/default value</a:t>
            </a:r>
          </a:p>
          <a:p>
            <a:pPr lvl="1"/>
            <a:r>
              <a:rPr lang="en-US" dirty="0" smtClean="0"/>
              <a:t>generates data structure/functions to easily access</a:t>
            </a:r>
          </a:p>
          <a:p>
            <a:pPr lvl="2"/>
            <a:r>
              <a:rPr lang="en-US" dirty="0" smtClean="0"/>
              <a:t>command line arguments</a:t>
            </a:r>
          </a:p>
          <a:p>
            <a:pPr lvl="2"/>
            <a:r>
              <a:rPr lang="en-US" dirty="0" smtClean="0"/>
              <a:t>parameters in configuration files</a:t>
            </a:r>
          </a:p>
          <a:p>
            <a:r>
              <a:rPr lang="en-US" dirty="0" smtClean="0"/>
              <a:t>Works for C/C++/Fortran/R</a:t>
            </a:r>
          </a:p>
          <a:p>
            <a:pPr lvl="1"/>
            <a:r>
              <a:rPr lang="en-US" dirty="0" smtClean="0"/>
              <a:t>for Python,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 smtClean="0"/>
              <a:t> in standard library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dependencies, no libraries!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description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all basic types</a:t>
            </a:r>
          </a:p>
          <a:p>
            <a:pPr lvl="1"/>
            <a:r>
              <a:rPr lang="en-US" dirty="0" smtClean="0"/>
              <a:t>C/C++: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have default values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5050943" y="435018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>
                <a:solidFill>
                  <a:srgbClr val="00B050"/>
                </a:solidFill>
              </a:rPr>
              <a:t>atools</a:t>
            </a:r>
            <a:r>
              <a:rPr lang="en-US" sz="4400" i="1" dirty="0" smtClean="0">
                <a:solidFill>
                  <a:srgbClr val="00B050"/>
                </a:solidFill>
              </a:rPr>
              <a:t> </a:t>
            </a:r>
            <a:r>
              <a:rPr lang="en-US" sz="4400" i="1" dirty="0" smtClean="0"/>
              <a:t>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/>
              <a:t>aenv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limits to number of jobs in queue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I/O on many small files</a:t>
            </a:r>
          </a:p>
          <a:p>
            <a:r>
              <a:rPr lang="en-US" dirty="0" smtClean="0"/>
              <a:t>Many small read/write operations</a:t>
            </a:r>
          </a:p>
          <a:p>
            <a:r>
              <a:rPr lang="en-US" dirty="0" smtClean="0"/>
              <a:t>Sophisticated workflows with files as intermediate artefacts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Take I/O into account</a:t>
            </a:r>
            <a:r>
              <a:rPr lang="en-US" dirty="0" smtClean="0"/>
              <a:t> when planning jobs!</a:t>
            </a:r>
          </a:p>
          <a:p>
            <a:r>
              <a:rPr lang="en-US" dirty="0" smtClean="0"/>
              <a:t>Often implemented via I/O redirection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 smtClean="0">
                <a:solidFill>
                  <a:srgbClr val="C00000"/>
                </a:solidFill>
              </a:rPr>
              <a:t>atools</a:t>
            </a:r>
            <a:r>
              <a:rPr lang="en-US" sz="3200" dirty="0" smtClean="0">
                <a:solidFill>
                  <a:srgbClr val="C00000"/>
                </a:solidFill>
              </a:rPr>
              <a:t>!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Meta-data</a:t>
            </a:r>
            <a:br>
              <a:rPr lang="en-US" sz="2000" dirty="0" smtClean="0"/>
            </a:br>
            <a:r>
              <a:rPr lang="en-US" sz="2000" dirty="0" smtClean="0"/>
              <a:t>IOPS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output1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requires parallel file system</a:t>
            </a:r>
          </a:p>
          <a:p>
            <a:pPr lvl="1"/>
            <a:r>
              <a:rPr lang="en-US" dirty="0" smtClean="0"/>
              <a:t>quite fast</a:t>
            </a:r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reasonably easy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redis</a:t>
            </a:r>
            <a:r>
              <a:rPr lang="en-US" dirty="0" smtClean="0"/>
              <a:t> in-memory database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Pretty new: </a:t>
            </a:r>
            <a:r>
              <a:rPr lang="en-US" sz="2400" i="1" dirty="0" smtClean="0"/>
              <a:t>contact support!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 of tools to support your workflow</a:t>
            </a:r>
          </a:p>
          <a:p>
            <a:r>
              <a:rPr lang="en-US" dirty="0" smtClean="0"/>
              <a:t>Designed to make</a:t>
            </a:r>
          </a:p>
          <a:p>
            <a:pPr lvl="1"/>
            <a:r>
              <a:rPr lang="en-US" dirty="0" smtClean="0"/>
              <a:t>simple tasks trivial</a:t>
            </a:r>
          </a:p>
          <a:p>
            <a:pPr lvl="1"/>
            <a:r>
              <a:rPr lang="en-US" dirty="0" smtClean="0"/>
              <a:t>somewhat tricky things easy</a:t>
            </a:r>
          </a:p>
          <a:p>
            <a:pPr lvl="1"/>
            <a:r>
              <a:rPr lang="en-US" dirty="0" smtClean="0"/>
              <a:t>hard stuff doable</a:t>
            </a:r>
          </a:p>
          <a:p>
            <a:r>
              <a:rPr lang="en-US" dirty="0" smtClean="0"/>
              <a:t>Actively supported</a:t>
            </a:r>
          </a:p>
          <a:p>
            <a:r>
              <a:rPr lang="en-US" dirty="0" smtClean="0"/>
              <a:t>Reasonable attempt at documentation</a:t>
            </a:r>
          </a:p>
          <a:p>
            <a:r>
              <a:rPr lang="en-US" dirty="0" smtClean="0"/>
              <a:t>Suggestions &amp; feature requests welcome!</a:t>
            </a:r>
          </a:p>
          <a:p>
            <a:pPr lvl="1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://worker.readthedocs.io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://atools.readthedocs.io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github.com/gjbex/datasink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://datasink.readthedocs.io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github.com/gjbex/mem_io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://mem_io.readthedocs.io</a:t>
            </a:r>
            <a:r>
              <a:rPr lang="en-US" dirty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github.com/gjbex/parameter-weaver/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parameter-weaver.readthedocs.org/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3113</Words>
  <Application>Microsoft Office PowerPoint</Application>
  <PresentationFormat>On-screen Show (4:3)</PresentationFormat>
  <Paragraphs>1034</Paragraphs>
  <Slides>79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Cambria Math</vt:lpstr>
      <vt:lpstr>Courier New</vt:lpstr>
      <vt:lpstr>Script MT Bold</vt:lpstr>
      <vt:lpstr>Symbol</vt:lpstr>
      <vt:lpstr>Wingdings</vt:lpstr>
      <vt:lpstr>Office Theme</vt:lpstr>
      <vt:lpstr>Vergelijking</vt:lpstr>
      <vt:lpstr>Equation</vt:lpstr>
      <vt:lpstr>worker &amp; atools training session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96</cp:revision>
  <dcterms:created xsi:type="dcterms:W3CDTF">2013-02-20T15:39:10Z</dcterms:created>
  <dcterms:modified xsi:type="dcterms:W3CDTF">2017-10-16T15:35:15Z</dcterms:modified>
</cp:coreProperties>
</file>