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5" r:id="rId28"/>
    <p:sldId id="284" r:id="rId29"/>
    <p:sldId id="271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MPI: a gentle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geertjan.bex@uhasselt.be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 sends message to process 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4543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smtClean="0"/>
              <a:t>int </a:t>
            </a:r>
            <a:r>
              <a:rPr lang="nl-BE" dirty="0" err="1" smtClean="0"/>
              <a:t>main</a:t>
            </a:r>
            <a:r>
              <a:rPr lang="nl-BE" dirty="0" smtClean="0"/>
              <a:t>(int </a:t>
            </a:r>
            <a:r>
              <a:rPr lang="nl-BE" dirty="0" err="1" smtClean="0"/>
              <a:t>argc</a:t>
            </a:r>
            <a:r>
              <a:rPr lang="nl-BE" dirty="0" smtClean="0"/>
              <a:t>, </a:t>
            </a:r>
            <a:r>
              <a:rPr lang="nl-BE" dirty="0" err="1" smtClean="0"/>
              <a:t>char</a:t>
            </a:r>
            <a:r>
              <a:rPr lang="nl-BE" dirty="0" smtClean="0"/>
              <a:t> *</a:t>
            </a:r>
            <a:r>
              <a:rPr lang="nl-BE" dirty="0" err="1" smtClean="0"/>
              <a:t>argv</a:t>
            </a:r>
            <a:r>
              <a:rPr lang="nl-BE" dirty="0" smtClean="0"/>
              <a:t>[]) {</a:t>
            </a:r>
          </a:p>
          <a:p>
            <a:r>
              <a:rPr lang="nl-BE" dirty="0" smtClean="0"/>
              <a:t>    int rank, </a:t>
            </a:r>
            <a:r>
              <a:rPr lang="nl-BE" dirty="0" err="1" smtClean="0"/>
              <a:t>size</a:t>
            </a:r>
            <a:r>
              <a:rPr lang="nl-BE" dirty="0" smtClean="0"/>
              <a:t>, tag = 11;</a:t>
            </a:r>
          </a:p>
          <a:p>
            <a:r>
              <a:rPr lang="nl-BE" dirty="0" smtClean="0"/>
              <a:t>    int </a:t>
            </a:r>
            <a:r>
              <a:rPr lang="nl-BE" dirty="0" err="1" smtClean="0"/>
              <a:t>send_buff</a:t>
            </a:r>
            <a:r>
              <a:rPr lang="nl-BE" dirty="0" smtClean="0"/>
              <a:t> = 101, </a:t>
            </a:r>
            <a:r>
              <a:rPr lang="nl-BE" dirty="0" err="1" smtClean="0"/>
              <a:t>recv_buff</a:t>
            </a:r>
            <a:r>
              <a:rPr lang="nl-BE" dirty="0" smtClean="0"/>
              <a:t> = 0;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MPI_Status</a:t>
            </a:r>
            <a:r>
              <a:rPr lang="nl-BE" dirty="0" smtClean="0"/>
              <a:t> status;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1)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MPI_Ssend</a:t>
            </a:r>
            <a:r>
              <a:rPr lang="nl-BE" dirty="0" smtClean="0"/>
              <a:t>(&amp;</a:t>
            </a:r>
            <a:r>
              <a:rPr lang="nl-BE" dirty="0" err="1" smtClean="0"/>
              <a:t>send_buff</a:t>
            </a:r>
            <a:r>
              <a:rPr lang="nl-BE" dirty="0" smtClean="0"/>
              <a:t>, 1, MPI_INT, 2, tag, MPI_COMM_WORLD);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2)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MPI_Recv</a:t>
            </a:r>
            <a:r>
              <a:rPr lang="nl-BE" dirty="0" smtClean="0"/>
              <a:t>(&amp;</a:t>
            </a:r>
            <a:r>
              <a:rPr lang="nl-BE" dirty="0" err="1" smtClean="0"/>
              <a:t>recv_buff</a:t>
            </a:r>
            <a:r>
              <a:rPr lang="nl-BE" dirty="0" smtClean="0"/>
              <a:t>, 1, MPI_INT, 1, tag, MPI_COMM_WORLD, &amp;status);</a:t>
            </a:r>
          </a:p>
          <a:p>
            <a:r>
              <a:rPr lang="nl-BE" dirty="0" smtClean="0"/>
              <a:t>        …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42900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to be send/received</a:t>
            </a:r>
          </a:p>
          <a:p>
            <a:pPr lvl="1"/>
            <a:r>
              <a:rPr lang="en-US" dirty="0" smtClean="0"/>
              <a:t>address of buffer</a:t>
            </a:r>
          </a:p>
          <a:p>
            <a:pPr lvl="1"/>
            <a:r>
              <a:rPr lang="en-US" dirty="0" smtClean="0"/>
              <a:t>message length</a:t>
            </a:r>
          </a:p>
          <a:p>
            <a:pPr lvl="1"/>
            <a:r>
              <a:rPr lang="en-US" dirty="0" smtClean="0"/>
              <a:t>message data type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</a:t>
            </a:r>
          </a:p>
          <a:p>
            <a:r>
              <a:rPr lang="en-US" dirty="0" smtClean="0"/>
              <a:t>Communicator</a:t>
            </a:r>
          </a:p>
          <a:p>
            <a:r>
              <a:rPr lang="en-US" dirty="0" smtClean="0"/>
              <a:t>Status info, only in 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706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MPI_Ssend</a:t>
            </a:r>
            <a:r>
              <a:rPr lang="nl-BE" sz="2000" dirty="0" smtClean="0"/>
              <a:t>(&amp;</a:t>
            </a:r>
            <a:r>
              <a:rPr lang="nl-BE" sz="2000" dirty="0" err="1" smtClean="0"/>
              <a:t>send_buff</a:t>
            </a:r>
            <a:r>
              <a:rPr lang="nl-BE" sz="2000" dirty="0" smtClean="0"/>
              <a:t>, 1, MPI_INT, 2, tag, MPI_COMM_WORLD);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779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MPI_Recv</a:t>
            </a:r>
            <a:r>
              <a:rPr lang="nl-BE" sz="2000" dirty="0" smtClean="0"/>
              <a:t>(&amp;</a:t>
            </a:r>
            <a:r>
              <a:rPr lang="nl-BE" sz="2000" dirty="0" err="1" smtClean="0"/>
              <a:t>recv_buff</a:t>
            </a:r>
            <a:r>
              <a:rPr lang="nl-BE" sz="2000" dirty="0" smtClean="0"/>
              <a:t>, 1, MPI_INT, 1, tag, MPI_COMM_WORLD, &amp;status);</a:t>
            </a:r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</a:t>
            </a:r>
          </a:p>
          <a:p>
            <a:r>
              <a:rPr lang="en-US" dirty="0" smtClean="0"/>
              <a:t>Tags can be used to distinguish message types</a:t>
            </a:r>
          </a:p>
          <a:p>
            <a:pPr lvl="1"/>
            <a:r>
              <a:rPr lang="en-US" dirty="0" smtClean="0"/>
              <a:t>can be wildcard for receiver</a:t>
            </a:r>
          </a:p>
          <a:p>
            <a:r>
              <a:rPr lang="en-US" dirty="0" smtClean="0"/>
              <a:t>Status contains message envelope</a:t>
            </a:r>
          </a:p>
          <a:p>
            <a:pPr lvl="1"/>
            <a:r>
              <a:rPr lang="en-US" dirty="0" smtClean="0"/>
              <a:t>rank of source, tag</a:t>
            </a:r>
          </a:p>
          <a:p>
            <a:pPr lvl="1"/>
            <a:r>
              <a:rPr lang="en-US" dirty="0" smtClean="0"/>
              <a:t>length of message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49280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2093947"/>
            <a:ext cx="20762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potential</a:t>
            </a:r>
            <a:br>
              <a:rPr lang="en-US" sz="2400" dirty="0" smtClean="0"/>
            </a:br>
            <a:r>
              <a:rPr lang="en-US" sz="2400" dirty="0" smtClean="0"/>
              <a:t>for deadlocks!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Correspond to C/Fortran types, e.g. for C</a:t>
            </a:r>
          </a:p>
          <a:p>
            <a:pPr lvl="1"/>
            <a:r>
              <a:rPr lang="en-US" dirty="0" smtClean="0"/>
              <a:t>MPI_INT ↔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MPI_DOUBLE </a:t>
            </a:r>
            <a:r>
              <a:rPr lang="en-US" dirty="0"/>
              <a:t>↔ </a:t>
            </a:r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MPI_CHAR </a:t>
            </a:r>
            <a:r>
              <a:rPr lang="en-US" dirty="0"/>
              <a:t>↔ </a:t>
            </a:r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Can be user defined</a:t>
            </a:r>
          </a:p>
          <a:p>
            <a:pPr lvl="1"/>
            <a:r>
              <a:rPr lang="en-US" dirty="0" smtClean="0"/>
              <a:t>contiguous, non-contiguous</a:t>
            </a:r>
          </a:p>
          <a:p>
            <a:pPr lvl="1"/>
            <a:r>
              <a:rPr lang="en-US" dirty="0" smtClean="0"/>
              <a:t>records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/>
              <a:t>structs</a:t>
            </a:r>
            <a:r>
              <a:rPr lang="en-US" dirty="0" smtClean="0"/>
              <a:t> in C)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types, e.g., </a:t>
            </a:r>
            <a:r>
              <a:rPr lang="en-US" dirty="0" err="1" smtClean="0"/>
              <a:t>submatrix</a:t>
            </a:r>
            <a:endParaRPr lang="nl-BE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64088" y="1700808"/>
            <a:ext cx="3312368" cy="2016224"/>
            <a:chOff x="5436096" y="1700808"/>
            <a:chExt cx="3312368" cy="2016224"/>
          </a:xfrm>
        </p:grpSpPr>
        <p:grpSp>
          <p:nvGrpSpPr>
            <p:cNvPr id="27" name="Group 26"/>
            <p:cNvGrpSpPr/>
            <p:nvPr/>
          </p:nvGrpSpPr>
          <p:grpSpPr>
            <a:xfrm>
              <a:off x="5436096" y="1700808"/>
              <a:ext cx="3312368" cy="2016224"/>
              <a:chOff x="1763688" y="2564904"/>
              <a:chExt cx="3312368" cy="201622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156176" y="2276872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528" y="2409850"/>
            <a:ext cx="77027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Q = 3, M = 4, N = 5;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MPI_Type_commit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(rank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(&amp;(matrix[N + 1]), 1, submatrix, 1, TAG, MPI_COMM_WORLD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(rank == 1)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(matrix, P*Q, MPI_INT, 0, TAG, MPI_COMM_WORLD, &amp;status);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944" y="170080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0: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4067944" y="566124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1:</a:t>
            </a:r>
            <a:endParaRPr lang="nl-BE" dirty="0"/>
          </a:p>
        </p:txBody>
      </p:sp>
      <p:grpSp>
        <p:nvGrpSpPr>
          <p:cNvPr id="59" name="Group 58"/>
          <p:cNvGrpSpPr/>
          <p:nvPr/>
        </p:nvGrpSpPr>
        <p:grpSpPr>
          <a:xfrm>
            <a:off x="5353928" y="5679056"/>
            <a:ext cx="1882368" cy="918296"/>
            <a:chOff x="6151096" y="5589240"/>
            <a:chExt cx="1882368" cy="918296"/>
          </a:xfrm>
        </p:grpSpPr>
        <p:sp>
          <p:nvSpPr>
            <p:cNvPr id="49" name="TextBox 48"/>
            <p:cNvSpPr txBox="1"/>
            <p:nvPr/>
          </p:nvSpPr>
          <p:spPr>
            <a:xfrm>
              <a:off x="615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6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2</a:t>
              </a:r>
              <a:endParaRPr lang="nl-BE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3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66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22</a:t>
              </a:r>
              <a:endParaRPr lang="nl-BE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23</a:t>
              </a:r>
              <a:endParaRPr lang="nl-B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MPI_Type_vector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4245"/>
            <a:ext cx="6146264" cy="22651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blocks: rows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block length: columns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stride: distance between blocks</a:t>
            </a:r>
          </a:p>
          <a:p>
            <a:r>
              <a:rPr lang="en-US" dirty="0" smtClean="0"/>
              <a:t>old type: vector element type</a:t>
            </a:r>
          </a:p>
          <a:p>
            <a:r>
              <a:rPr lang="en-US" dirty="0" smtClean="0"/>
              <a:t>new: type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8072" y="1700808"/>
            <a:ext cx="61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P = 3, N = 5;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24128" y="2276872"/>
            <a:ext cx="3312368" cy="2016224"/>
            <a:chOff x="5580112" y="2276872"/>
            <a:chExt cx="3312368" cy="2016224"/>
          </a:xfrm>
        </p:grpSpPr>
        <p:grpSp>
          <p:nvGrpSpPr>
            <p:cNvPr id="5" name="Group 4"/>
            <p:cNvGrpSpPr/>
            <p:nvPr/>
          </p:nvGrpSpPr>
          <p:grpSpPr>
            <a:xfrm>
              <a:off x="5580112" y="2276872"/>
              <a:ext cx="3312368" cy="2016224"/>
              <a:chOff x="1763688" y="2564904"/>
              <a:chExt cx="3312368" cy="2016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300192" y="2852936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1680" y="2388950"/>
            <a:ext cx="1023870" cy="864096"/>
            <a:chOff x="4932040" y="1624737"/>
            <a:chExt cx="1023870" cy="864096"/>
          </a:xfrm>
        </p:grpSpPr>
        <p:sp>
          <p:nvSpPr>
            <p:cNvPr id="32" name="TextBox 31"/>
            <p:cNvSpPr txBox="1"/>
            <p:nvPr/>
          </p:nvSpPr>
          <p:spPr>
            <a:xfrm>
              <a:off x="4932040" y="2088723"/>
              <a:ext cx="102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# blocks</a:t>
              </a:r>
              <a:endParaRPr lang="nl-BE" sz="2000" dirty="0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5443975" y="1624737"/>
              <a:ext cx="424169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74672" y="2420888"/>
            <a:ext cx="781304" cy="864096"/>
            <a:chOff x="4932040" y="1624737"/>
            <a:chExt cx="781304" cy="864096"/>
          </a:xfrm>
        </p:grpSpPr>
        <p:sp>
          <p:nvSpPr>
            <p:cNvPr id="39" name="TextBox 38"/>
            <p:cNvSpPr txBox="1"/>
            <p:nvPr/>
          </p:nvSpPr>
          <p:spPr>
            <a:xfrm>
              <a:off x="4932040" y="2088723"/>
              <a:ext cx="78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stride</a:t>
              </a:r>
              <a:endParaRPr lang="nl-BE" sz="2000" dirty="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H="1" flipV="1">
              <a:off x="4932040" y="1624737"/>
              <a:ext cx="390652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11199" y="2388950"/>
            <a:ext cx="1456745" cy="1328082"/>
            <a:chOff x="4644008" y="1376775"/>
            <a:chExt cx="1456745" cy="1328082"/>
          </a:xfrm>
        </p:grpSpPr>
        <p:sp>
          <p:nvSpPr>
            <p:cNvPr id="43" name="TextBox 42"/>
            <p:cNvSpPr txBox="1"/>
            <p:nvPr/>
          </p:nvSpPr>
          <p:spPr>
            <a:xfrm>
              <a:off x="4644008" y="2304747"/>
              <a:ext cx="1456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block length</a:t>
              </a:r>
              <a:endParaRPr lang="nl-BE" sz="2000" dirty="0"/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H="1" flipV="1">
              <a:off x="5220072" y="1376775"/>
              <a:ext cx="152309" cy="927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68187" y="2420888"/>
            <a:ext cx="1035861" cy="1512168"/>
            <a:chOff x="4644008" y="1192689"/>
            <a:chExt cx="1035861" cy="1512168"/>
          </a:xfrm>
        </p:grpSpPr>
        <p:sp>
          <p:nvSpPr>
            <p:cNvPr id="47" name="TextBox 46"/>
            <p:cNvSpPr txBox="1"/>
            <p:nvPr/>
          </p:nvSpPr>
          <p:spPr>
            <a:xfrm>
              <a:off x="4644008" y="2304747"/>
              <a:ext cx="103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old type</a:t>
              </a:r>
              <a:endParaRPr lang="nl-BE" sz="2000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4876617" y="1192689"/>
              <a:ext cx="285322" cy="1112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4539" y="2461538"/>
            <a:ext cx="1151597" cy="823446"/>
            <a:chOff x="4932040" y="1665387"/>
            <a:chExt cx="1151597" cy="823446"/>
          </a:xfrm>
        </p:grpSpPr>
        <p:sp>
          <p:nvSpPr>
            <p:cNvPr id="51" name="TextBox 50"/>
            <p:cNvSpPr txBox="1"/>
            <p:nvPr/>
          </p:nvSpPr>
          <p:spPr>
            <a:xfrm>
              <a:off x="4932040" y="2088723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new type</a:t>
              </a:r>
              <a:endParaRPr lang="nl-BE" sz="2000" dirty="0"/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H="1" flipV="1">
              <a:off x="5507838" y="1665387"/>
              <a:ext cx="1" cy="423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20072" y="4890646"/>
            <a:ext cx="3754576" cy="1418674"/>
            <a:chOff x="5281920" y="4725144"/>
            <a:chExt cx="3754576" cy="1418674"/>
          </a:xfrm>
        </p:grpSpPr>
        <p:sp>
          <p:nvSpPr>
            <p:cNvPr id="56" name="TextBox 55"/>
            <p:cNvSpPr txBox="1"/>
            <p:nvPr/>
          </p:nvSpPr>
          <p:spPr>
            <a:xfrm>
              <a:off x="6307403" y="4725144"/>
              <a:ext cx="193700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Don't forget</a:t>
              </a:r>
              <a:br>
                <a:rPr lang="en-US" sz="2800" dirty="0" smtClean="0"/>
              </a:br>
              <a:r>
                <a:rPr lang="en-US" sz="2800" dirty="0" smtClean="0"/>
                <a:t>to commit!</a:t>
              </a:r>
              <a:endParaRPr lang="nl-BE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81920" y="5805264"/>
              <a:ext cx="37545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(&amp;submatrix);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6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Involve all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/>
              <a:t>MPI_Scatter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/>
              <a:t>MPI_Gather</a:t>
            </a:r>
            <a:r>
              <a:rPr lang="en-US" dirty="0" smtClean="0"/>
              <a:t>: root retrieve unique messages from all members</a:t>
            </a:r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</a:t>
            </a:r>
            <a:r>
              <a:rPr lang="en-US" dirty="0" err="1" smtClean="0"/>
              <a:t>implemntors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(&amp;buffer,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941168"/>
            <a:ext cx="1913794" cy="1524952"/>
            <a:chOff x="-678089" y="1790819"/>
            <a:chExt cx="1913794" cy="1524952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7864" y="4043635"/>
            <a:ext cx="4931041" cy="923330"/>
            <a:chOff x="2700972" y="2023928"/>
            <a:chExt cx="493104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718219" y="2023928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2700972" y="2485593"/>
              <a:ext cx="3017247" cy="324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273615"/>
            <a:ext cx="2201821" cy="1035705"/>
            <a:chOff x="-678090" y="2095400"/>
            <a:chExt cx="2201821" cy="103570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22821" y="2095400"/>
              <a:ext cx="707371" cy="6663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operator,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992280"/>
            <a:ext cx="4104456" cy="837971"/>
            <a:chOff x="3815584" y="2129373"/>
            <a:chExt cx="4104456" cy="837971"/>
          </a:xfrm>
        </p:grpSpPr>
        <p:sp>
          <p:nvSpPr>
            <p:cNvPr id="34" name="TextBox 3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3815584" y="2314039"/>
              <a:ext cx="1902635" cy="653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0727" y="5144408"/>
            <a:ext cx="1913794" cy="1524952"/>
            <a:chOff x="-678089" y="1790819"/>
            <a:chExt cx="1913794" cy="1524952"/>
          </a:xfrm>
        </p:grpSpPr>
        <p:sp>
          <p:nvSpPr>
            <p:cNvPr id="38" name="TextBox 37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MPI_SUM, MPI_PROD</a:t>
            </a:r>
          </a:p>
          <a:p>
            <a:pPr lvl="1"/>
            <a:r>
              <a:rPr lang="en-US" dirty="0" smtClean="0"/>
              <a:t>MPI_MIN, MPI_MAX, MPI_MINLOC, MPI_MAXLOC</a:t>
            </a:r>
            <a:endParaRPr lang="nl-BE" dirty="0" smtClean="0"/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MPI_LAND, MPI_LOR, MPI_LXOR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MPI_BAND, MPI_BOR, MPI_BXOR</a:t>
            </a:r>
          </a:p>
          <a:p>
            <a:r>
              <a:rPr lang="en-US" dirty="0" smtClean="0"/>
              <a:t>User defined (must be associative!)</a:t>
            </a:r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 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dirty="0" smtClean="0"/>
              <a:t>n (from </a:t>
            </a:r>
            <a:r>
              <a:rPr lang="en-US" dirty="0" err="1" smtClean="0"/>
              <a:t>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</a:t>
            </a:r>
            <a:r>
              <a:rPr lang="en-US" dirty="0" err="1" smtClean="0"/>
              <a:t>carthesian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pPr lvl="1"/>
            <a:r>
              <a:rPr lang="en-US" dirty="0" smtClean="0"/>
              <a:t>MPI shared memory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hello  -O2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./hello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14958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world!\n");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7214963" y="5301208"/>
            <a:ext cx="13174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923928" y="2348880"/>
            <a:ext cx="3784194" cy="644589"/>
            <a:chOff x="3923928" y="2348880"/>
            <a:chExt cx="378419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70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MPI_Init</a:t>
              </a:r>
              <a:r>
                <a:rPr lang="en-US" dirty="0" smtClean="0"/>
                <a:t> spawns processes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19872" y="3707740"/>
            <a:ext cx="4428929" cy="369332"/>
            <a:chOff x="3419872" y="3707740"/>
            <a:chExt cx="442892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3707740"/>
              <a:ext cx="284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MPI_Finalize</a:t>
              </a:r>
              <a:r>
                <a:rPr lang="en-US" dirty="0" smtClean="0"/>
                <a:t> ends processes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419872" y="3707740"/>
              <a:ext cx="1584176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&amp;size);</a:t>
            </a:r>
          </a:p>
          <a:p>
            <a:r>
              <a:rPr lang="en-US" dirty="0" smtClean="0"/>
              <a:t>Rank of a process in </a:t>
            </a:r>
            <a:r>
              <a:rPr lang="en-US" dirty="0" err="1" smtClean="0"/>
              <a:t>commuinicator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49555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rank, size;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MPI_Comm_size</a:t>
            </a:r>
            <a:r>
              <a:rPr lang="en-US" dirty="0" smtClean="0"/>
              <a:t>(MPI_COMM_WORLD , &amp;size);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MPI_Comm_rank</a:t>
            </a:r>
            <a:r>
              <a:rPr lang="en-US" dirty="0" smtClean="0"/>
              <a:t>(MPI_COMM_WORLD , &amp;rank);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from %d out of %d!\n", rank, 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2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</a:t>
            </a:r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1412</Words>
  <Application>Microsoft Office PowerPoint</Application>
  <PresentationFormat>On-screen Show (4:3)</PresentationFormat>
  <Paragraphs>395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Office Theme</vt:lpstr>
      <vt:lpstr>Distributed programming using MPI: a gentle introduction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</vt:lpstr>
      <vt:lpstr>Anatomy of MPI_Ssend/MPI_Recv</vt:lpstr>
      <vt:lpstr>Semantics of MPI_Ssend/MPI_Recv</vt:lpstr>
      <vt:lpstr>Data types</vt:lpstr>
      <vt:lpstr>User defined types, e.g., submatrix</vt:lpstr>
      <vt:lpstr>Anatomy of MPI_Type_vector</vt:lpstr>
      <vt:lpstr>Collective operations</vt:lpstr>
      <vt:lpstr>MPI_Bcast</vt:lpstr>
      <vt:lpstr>MPI_Scatter</vt:lpstr>
      <vt:lpstr>MPI_Gather</vt:lpstr>
      <vt:lpstr>MPI_Reduce</vt:lpstr>
      <vt:lpstr>MPI_Reduce operators</vt:lpstr>
      <vt:lpstr>Example: calculate </vt:lpstr>
      <vt:lpstr>Topology</vt:lpstr>
      <vt:lpstr>MPI I/O</vt:lpstr>
      <vt:lpstr>Much more…</vt:lpstr>
      <vt:lpstr>Pitfalls</vt:lpstr>
      <vt:lpstr>Conclusions</vt:lpstr>
      <vt:lpstr>Latencies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54</cp:revision>
  <dcterms:created xsi:type="dcterms:W3CDTF">2013-11-27T17:13:26Z</dcterms:created>
  <dcterms:modified xsi:type="dcterms:W3CDTF">2016-01-08T08:49:36Z</dcterms:modified>
</cp:coreProperties>
</file>