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62" r:id="rId5"/>
    <p:sldId id="257" r:id="rId6"/>
    <p:sldId id="258" r:id="rId7"/>
    <p:sldId id="266" r:id="rId8"/>
    <p:sldId id="267" r:id="rId9"/>
    <p:sldId id="270" r:id="rId10"/>
    <p:sldId id="260" r:id="rId11"/>
    <p:sldId id="271" r:id="rId12"/>
    <p:sldId id="259" r:id="rId13"/>
    <p:sldId id="263" r:id="rId14"/>
    <p:sldId id="264" r:id="rId15"/>
    <p:sldId id="269" r:id="rId16"/>
    <p:sldId id="265" r:id="rId17"/>
    <p:sldId id="272" r:id="rId18"/>
    <p:sldId id="273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601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09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95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17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74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026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8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1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97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37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95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162B6-616C-4E28-8107-95FF99C88112}" type="datetimeFigureOut">
              <a:rPr lang="nl-BE" smtClean="0"/>
              <a:t>12/09/2019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868B2-942B-452F-90C6-2950D7C29BB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6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exercises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3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files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Reimplement the example that illustrates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glob</a:t>
            </a:r>
            <a:r>
              <a:rPr lang="en-US" dirty="0" smtClean="0"/>
              <a:t> function using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fileinput</a:t>
            </a:r>
            <a:r>
              <a:rPr lang="en-US" dirty="0" smtClean="0"/>
              <a:t> module (first read the documentation)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47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crambling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takes any text as input, and scrambles it, i.e., swaps characters in words. Note that punctuation and whitespace should remain unchanged. The number of swaps per word is a parameter.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5913" y="5940569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This is a text with a few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laxmpees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long words,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for instance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lexpcograihic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and also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ibochemistry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913" y="5076473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hTis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tetx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with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efw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exapmles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long words, like for instance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lexicographic,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also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biochemitsry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913" y="4140369"/>
            <a:ext cx="845455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This is a text with a few examples of long words, like for instance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lexicographic, and also  biochemistry.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797152"/>
            <a:ext cx="37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neighboring characters swapped: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5651956"/>
            <a:ext cx="29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Arbitrary characters swapped: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07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sizes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is a file that represents a square lattice of binary values (0/1) encoded as characters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that computes the size of each of the domains and that outputs the number of domains with that size: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&lt;size&gt;,&lt;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nr_domains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77963" y="2636912"/>
            <a:ext cx="883489" cy="1477328"/>
            <a:chOff x="2977963" y="2636912"/>
            <a:chExt cx="883489" cy="1477328"/>
          </a:xfrm>
        </p:grpSpPr>
        <p:sp>
          <p:nvSpPr>
            <p:cNvPr id="4" name="TextBox 3"/>
            <p:cNvSpPr txBox="1"/>
            <p:nvPr/>
          </p:nvSpPr>
          <p:spPr>
            <a:xfrm>
              <a:off x="2977963" y="2636912"/>
              <a:ext cx="87395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00000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10001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10001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10000</a:t>
              </a:r>
            </a:p>
            <a:p>
              <a:r>
                <a:rPr lang="nl-BE" dirty="0" smtClean="0">
                  <a:latin typeface="Courier New" pitchFamily="49" charset="0"/>
                  <a:cs typeface="Courier New" pitchFamily="49" charset="0"/>
                </a:rPr>
                <a:t>00110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059832" y="2636912"/>
              <a:ext cx="792089" cy="1477328"/>
              <a:chOff x="3059832" y="3140968"/>
              <a:chExt cx="792089" cy="1477328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059832" y="3140968"/>
                <a:ext cx="792088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851920" y="3140968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635896" y="3429000"/>
                <a:ext cx="2160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27429" y="3429000"/>
                <a:ext cx="0" cy="57606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27429" y="4005064"/>
                <a:ext cx="224491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51920" y="4005064"/>
                <a:ext cx="0" cy="576064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610495" y="4606529"/>
                <a:ext cx="241426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610495" y="4293096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355672" y="4293096"/>
                <a:ext cx="254823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355672" y="4293096"/>
                <a:ext cx="1" cy="3252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3059832" y="4618296"/>
                <a:ext cx="304966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059832" y="4293096"/>
                <a:ext cx="0" cy="32520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059832" y="4293096"/>
                <a:ext cx="14368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203519" y="3429000"/>
                <a:ext cx="0" cy="864096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059832" y="3429000"/>
                <a:ext cx="14368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3059832" y="3140968"/>
                <a:ext cx="0" cy="288032"/>
              </a:xfrm>
              <a:prstGeom prst="line">
                <a:avLst/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3059831" y="2958812"/>
              <a:ext cx="126753" cy="79208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635896" y="2941878"/>
              <a:ext cx="225556" cy="5591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64798" y="3805974"/>
              <a:ext cx="225556" cy="3082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283968" y="2780928"/>
            <a:ext cx="1519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domains: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of size 18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 of size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of size 2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1676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write a regular expression to match any palindrome?</a:t>
            </a:r>
          </a:p>
          <a:p>
            <a:pPr lvl="1"/>
            <a:r>
              <a:rPr lang="en-US" dirty="0" smtClean="0"/>
              <a:t>Give the expression, or argue why not!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 list of start and end times for events: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program that computes the duration of each event (hint: look at the documentation for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 smtClean="0"/>
              <a:t> package in the standard library)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71519" y="2204864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870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tree structure is encoded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Write a program that checks whether the tree is syntactically correct</a:t>
            </a:r>
          </a:p>
          <a:p>
            <a:r>
              <a:rPr lang="en-US" dirty="0" smtClean="0"/>
              <a:t>Extend the program to emit useful error messages with position information, use exceptions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492896"/>
            <a:ext cx="882485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((leaf 1) (((leaf 2) ((leaf 3) (leaf 4) (leaf 5)) (leaf 6)) (leaf 7)))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00192" y="3900906"/>
            <a:ext cx="504056" cy="504056"/>
            <a:chOff x="1763688" y="4725144"/>
            <a:chExt cx="504056" cy="504056"/>
          </a:xfrm>
        </p:grpSpPr>
        <p:sp>
          <p:nvSpPr>
            <p:cNvPr id="5" name="Oval 4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20379" y="5445224"/>
            <a:ext cx="504056" cy="504056"/>
            <a:chOff x="1763688" y="4725144"/>
            <a:chExt cx="504056" cy="504056"/>
          </a:xfrm>
        </p:grpSpPr>
        <p:sp>
          <p:nvSpPr>
            <p:cNvPr id="12" name="Oval 11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5416" y="6165304"/>
            <a:ext cx="504056" cy="504056"/>
            <a:chOff x="1763688" y="4725144"/>
            <a:chExt cx="504056" cy="504056"/>
          </a:xfrm>
        </p:grpSpPr>
        <p:sp>
          <p:nvSpPr>
            <p:cNvPr id="15" name="Oval 14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7641" y="6165304"/>
            <a:ext cx="504056" cy="504056"/>
            <a:chOff x="1763688" y="4725144"/>
            <a:chExt cx="504056" cy="504056"/>
          </a:xfrm>
        </p:grpSpPr>
        <p:sp>
          <p:nvSpPr>
            <p:cNvPr id="18" name="Oval 17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69865" y="6165304"/>
            <a:ext cx="504056" cy="504056"/>
            <a:chOff x="1763688" y="4725144"/>
            <a:chExt cx="504056" cy="504056"/>
          </a:xfrm>
        </p:grpSpPr>
        <p:sp>
          <p:nvSpPr>
            <p:cNvPr id="21" name="Oval 20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5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14180" y="5445224"/>
            <a:ext cx="504056" cy="504056"/>
            <a:chOff x="1763688" y="4725144"/>
            <a:chExt cx="504056" cy="504056"/>
          </a:xfrm>
        </p:grpSpPr>
        <p:sp>
          <p:nvSpPr>
            <p:cNvPr id="24" name="Oval 23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6</a:t>
              </a:r>
              <a:endParaRPr lang="en-US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60432" y="4653136"/>
            <a:ext cx="504056" cy="504056"/>
            <a:chOff x="1763688" y="4725144"/>
            <a:chExt cx="504056" cy="504056"/>
          </a:xfrm>
        </p:grpSpPr>
        <p:sp>
          <p:nvSpPr>
            <p:cNvPr id="27" name="Oval 26"/>
            <p:cNvSpPr/>
            <p:nvPr/>
          </p:nvSpPr>
          <p:spPr>
            <a:xfrm>
              <a:off x="1763688" y="4725144"/>
              <a:ext cx="504056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70532" y="47971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7</a:t>
              </a:r>
              <a:endParaRPr lang="en-US" b="1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7047641" y="5445224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0" idx="5"/>
            <a:endCxn id="21" idx="1"/>
          </p:cNvCxnSpPr>
          <p:nvPr/>
        </p:nvCxnSpPr>
        <p:spPr>
          <a:xfrm>
            <a:off x="7477880" y="5875463"/>
            <a:ext cx="365802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0" idx="4"/>
            <a:endCxn id="18" idx="0"/>
          </p:cNvCxnSpPr>
          <p:nvPr/>
        </p:nvCxnSpPr>
        <p:spPr>
          <a:xfrm>
            <a:off x="7299669" y="5949280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  <a:endCxn id="15" idx="7"/>
          </p:cNvCxnSpPr>
          <p:nvPr/>
        </p:nvCxnSpPr>
        <p:spPr>
          <a:xfrm flipH="1">
            <a:off x="6755655" y="5875463"/>
            <a:ext cx="365803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42803" y="465313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3"/>
            <a:endCxn id="12" idx="7"/>
          </p:cNvCxnSpPr>
          <p:nvPr/>
        </p:nvCxnSpPr>
        <p:spPr>
          <a:xfrm flipH="1">
            <a:off x="6150618" y="5083375"/>
            <a:ext cx="966002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4"/>
            <a:endCxn id="30" idx="0"/>
          </p:cNvCxnSpPr>
          <p:nvPr/>
        </p:nvCxnSpPr>
        <p:spPr>
          <a:xfrm>
            <a:off x="7294831" y="5157192"/>
            <a:ext cx="4838" cy="288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674339" y="3933056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0" idx="5"/>
            <a:endCxn id="24" idx="1"/>
          </p:cNvCxnSpPr>
          <p:nvPr/>
        </p:nvCxnSpPr>
        <p:spPr>
          <a:xfrm>
            <a:off x="7473042" y="5083375"/>
            <a:ext cx="1014955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8" idx="5"/>
            <a:endCxn id="27" idx="1"/>
          </p:cNvCxnSpPr>
          <p:nvPr/>
        </p:nvCxnSpPr>
        <p:spPr>
          <a:xfrm>
            <a:off x="8104578" y="4363295"/>
            <a:ext cx="429671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3"/>
            <a:endCxn id="40" idx="7"/>
          </p:cNvCxnSpPr>
          <p:nvPr/>
        </p:nvCxnSpPr>
        <p:spPr>
          <a:xfrm flipH="1">
            <a:off x="7473042" y="4363295"/>
            <a:ext cx="275114" cy="36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020272" y="3140968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5"/>
            <a:endCxn id="48" idx="1"/>
          </p:cNvCxnSpPr>
          <p:nvPr/>
        </p:nvCxnSpPr>
        <p:spPr>
          <a:xfrm>
            <a:off x="7450511" y="3571207"/>
            <a:ext cx="297645" cy="435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3"/>
            <a:endCxn id="5" idx="7"/>
          </p:cNvCxnSpPr>
          <p:nvPr/>
        </p:nvCxnSpPr>
        <p:spPr>
          <a:xfrm flipH="1">
            <a:off x="6730431" y="3571207"/>
            <a:ext cx="363658" cy="403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produces the sequence of Fibonacci numbers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 smtClean="0"/>
              <a:t>, definition</a:t>
            </a:r>
          </a:p>
          <a:p>
            <a:pPr lvl="1"/>
            <a:r>
              <a:rPr lang="en-US" dirty="0" smtClean="0"/>
              <a:t>fib(1) = 1</a:t>
            </a:r>
          </a:p>
          <a:p>
            <a:pPr lvl="1"/>
            <a:r>
              <a:rPr lang="en-US" dirty="0" smtClean="0"/>
              <a:t>fib(2) = 1</a:t>
            </a:r>
          </a:p>
          <a:p>
            <a:pPr lvl="1"/>
            <a:r>
              <a:rPr lang="en-US" dirty="0" smtClean="0"/>
              <a:t>fib(</a:t>
            </a:r>
            <a:r>
              <a:rPr lang="en-US" i="1" dirty="0" smtClean="0"/>
              <a:t>n</a:t>
            </a:r>
            <a:r>
              <a:rPr lang="en-US" dirty="0" smtClean="0"/>
              <a:t>) = fib(</a:t>
            </a:r>
            <a:r>
              <a:rPr lang="en-US" i="1" dirty="0" smtClean="0"/>
              <a:t>n</a:t>
            </a:r>
            <a:r>
              <a:rPr lang="en-US" dirty="0" smtClean="0"/>
              <a:t> - 1) + fib(</a:t>
            </a:r>
            <a:r>
              <a:rPr lang="en-US" i="1" dirty="0" smtClean="0"/>
              <a:t>n</a:t>
            </a:r>
            <a:r>
              <a:rPr lang="en-US" dirty="0" smtClean="0"/>
              <a:t> - 2)</a:t>
            </a:r>
          </a:p>
          <a:p>
            <a:r>
              <a:rPr lang="en-US" dirty="0" smtClean="0"/>
              <a:t>Avoid recursion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1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converts a floating point value to a "human-readable" format.</a:t>
            </a:r>
            <a:br>
              <a:rPr lang="en-US" dirty="0" smtClean="0"/>
            </a:br>
            <a:r>
              <a:rPr lang="en-US" dirty="0" smtClean="0"/>
              <a:t>For example, the floating point value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1234.5</a:t>
            </a:r>
            <a:r>
              <a:rPr lang="en-US" dirty="0" smtClean="0"/>
              <a:t> would be converted to the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'1.23 K'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Colored or styled output in terminals that support it is a matter of writing the correct control sequences to standard output or standard error. Write a function that takes a string and a style, and converts the string so that it would be displayed appropriately if the terminal supports color output.</a:t>
            </a:r>
            <a:br>
              <a:rPr lang="en-US" dirty="0" smtClean="0"/>
            </a:br>
            <a:r>
              <a:rPr lang="en-US" dirty="0" smtClean="0"/>
              <a:t>E.g., to print the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'test'</a:t>
            </a:r>
            <a:r>
              <a:rPr lang="en-US" dirty="0" smtClean="0"/>
              <a:t> in red, characters, you have </a:t>
            </a:r>
            <a:r>
              <a:rPr lang="en-US" dirty="0"/>
              <a:t>to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033[91mtest\033[0m'</a:t>
            </a:r>
            <a:r>
              <a:rPr lang="en-US" dirty="0" smtClean="0"/>
              <a:t>. Terminals that support color output are, e.g., </a:t>
            </a:r>
            <a:r>
              <a:rPr lang="en-US" dirty="0" err="1" smtClean="0"/>
              <a:t>xterm</a:t>
            </a:r>
            <a:r>
              <a:rPr lang="en-US" dirty="0" smtClean="0"/>
              <a:t> and </a:t>
            </a:r>
            <a:r>
              <a:rPr lang="en-US" dirty="0" err="1" smtClean="0"/>
              <a:t>rxvt</a:t>
            </a:r>
            <a:r>
              <a:rPr lang="en-US" dirty="0" smtClean="0"/>
              <a:t>, and the terminal information is stored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n-US" dirty="0" smtClean="0"/>
              <a:t> environment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Linux</a:t>
            </a:r>
          </a:p>
          <a:p>
            <a:pPr lvl="1"/>
            <a:r>
              <a:rPr lang="en-US" dirty="0" smtClean="0"/>
              <a:t>Use your favorite editor (vim, </a:t>
            </a:r>
            <a:r>
              <a:rPr lang="en-US" dirty="0" err="1" smtClean="0"/>
              <a:t>k</a:t>
            </a:r>
            <a:r>
              <a:rPr lang="en-US" dirty="0" err="1" smtClean="0"/>
              <a:t>edit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Run from the command line</a:t>
            </a:r>
          </a:p>
          <a:p>
            <a:r>
              <a:rPr lang="en-US" dirty="0" smtClean="0"/>
              <a:t>On </a:t>
            </a:r>
            <a:r>
              <a:rPr lang="en-US" dirty="0" smtClean="0"/>
              <a:t>VSC clusters</a:t>
            </a:r>
            <a:endParaRPr lang="en-US" dirty="0" smtClean="0"/>
          </a:p>
          <a:p>
            <a:pPr lvl="1"/>
            <a:r>
              <a:rPr lang="en-US" dirty="0" smtClean="0"/>
              <a:t>Use your favorite editor (vim,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gedit</a:t>
            </a:r>
            <a:r>
              <a:rPr lang="en-US" dirty="0" smtClean="0"/>
              <a:t>,…)</a:t>
            </a:r>
          </a:p>
          <a:p>
            <a:pPr lvl="1"/>
            <a:r>
              <a:rPr lang="en-US" dirty="0" smtClean="0"/>
              <a:t>Load appropriate </a:t>
            </a:r>
            <a:r>
              <a:rPr lang="en-US" dirty="0" smtClean="0"/>
              <a:t>module, e.g.,</a:t>
            </a:r>
            <a:endParaRPr lang="en-US" dirty="0" smtClean="0"/>
          </a:p>
          <a:p>
            <a:pPr lvl="2"/>
            <a:r>
              <a:rPr lang="en-US" dirty="0"/>
              <a:t>Python/3.6.4-foss-2018a</a:t>
            </a:r>
            <a:endParaRPr lang="en-US" dirty="0" smtClean="0"/>
          </a:p>
          <a:p>
            <a:r>
              <a:rPr lang="en-US" dirty="0" smtClean="0"/>
              <a:t>Online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https://colab.research.google.com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number of seconds, write it out in hours, minutes, seconds in the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HH:MM:SS</a:t>
            </a:r>
          </a:p>
          <a:p>
            <a:r>
              <a:rPr lang="en-US" dirty="0" smtClean="0"/>
              <a:t>Given a time duration specified in the format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dirty="0" smtClean="0"/>
              <a:t>, convert it to the total number of seconds</a:t>
            </a:r>
          </a:p>
          <a:p>
            <a:pPr lvl="1"/>
            <a:r>
              <a:rPr lang="en-US" dirty="0" smtClean="0"/>
              <a:t>Take into account that hours and minutes are optional,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[[HH:]MM:]SS</a:t>
            </a:r>
            <a:r>
              <a:rPr lang="en-US" dirty="0" smtClean="0"/>
              <a:t>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05:11</a:t>
            </a:r>
            <a:r>
              <a:rPr lang="en-US" dirty="0" smtClean="0"/>
              <a:t> is valid, as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3369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Given a duration in human readable format,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hours, 11 minutes, 12 seconds</a:t>
            </a:r>
            <a:r>
              <a:rPr lang="en-US" dirty="0" smtClean="0"/>
              <a:t>, convert it to the total number of seconds.</a:t>
            </a:r>
          </a:p>
          <a:p>
            <a:pPr lvl="1"/>
            <a:r>
              <a:rPr lang="en-US" dirty="0" smtClean="0"/>
              <a:t>Do not assume that all of hours, minutes and seconds are given,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hours, 45 seconds</a:t>
            </a:r>
            <a:r>
              <a:rPr lang="en-US" dirty="0" smtClean="0"/>
              <a:t> is valid, as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13 minutes</a:t>
            </a:r>
          </a:p>
          <a:p>
            <a:pPr lvl="1"/>
            <a:r>
              <a:rPr lang="en-US" dirty="0" smtClean="0"/>
              <a:t>Abbreviations may be used,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minutes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seconds</a:t>
            </a:r>
            <a:r>
              <a:rPr lang="en-US" dirty="0" smtClean="0"/>
              <a:t>, and they can be mixed with long version,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 hours, 3 m, 5 seconds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statistics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Consider a data file of the  following format</a:t>
            </a:r>
          </a:p>
          <a:p>
            <a:pPr lvl="1"/>
            <a:r>
              <a:rPr lang="en-US" dirty="0" smtClean="0"/>
              <a:t>each column has its name (string) as the first row</a:t>
            </a:r>
          </a:p>
          <a:p>
            <a:pPr lvl="1"/>
            <a:r>
              <a:rPr lang="en-US" dirty="0" smtClean="0"/>
              <a:t>all other rows of a column are data, i.e., floating point numbers</a:t>
            </a:r>
          </a:p>
          <a:p>
            <a:pPr lvl="1"/>
            <a:r>
              <a:rPr lang="en-US" dirty="0" smtClean="0"/>
              <a:t>columns are separated by commas</a:t>
            </a:r>
          </a:p>
          <a:p>
            <a:pPr lvl="1"/>
            <a:r>
              <a:rPr lang="en-US" dirty="0" smtClean="0"/>
              <a:t>the number of columns is unknown, but constant (i.e., each row has the same number of comma-separated items)</a:t>
            </a:r>
          </a:p>
          <a:p>
            <a:r>
              <a:rPr lang="en-US" dirty="0" smtClean="0"/>
              <a:t>Write a program that computes the mean and standard deviation of the data in each column, and prints it out in the format: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&lt;name&gt;: &lt;mean&gt;,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characters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text file as input (any file).</a:t>
            </a:r>
          </a:p>
          <a:p>
            <a:r>
              <a:rPr lang="en-US" dirty="0" smtClean="0"/>
              <a:t>Write a program that counts the number of times characters occur in the given file, output in the format: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&lt;c&gt;: &lt;count&gt;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 file consists of one or more sections, each starting  with a size specifier.  Comments (starting with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 smtClean="0"/>
              <a:t>') and empty lines can be present.  Write a program that splits that into files for each section, ignoring comments and blank lines.  Data is read from </a:t>
            </a:r>
            <a:r>
              <a:rPr lang="en-US" sz="2400" dirty="0" err="1" smtClean="0"/>
              <a:t>stdin</a:t>
            </a:r>
            <a:r>
              <a:rPr lang="en-US" sz="2400" dirty="0" smtClean="0"/>
              <a:t>, file name prefix is given on command line (here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dirty="0" smtClean="0"/>
              <a:t>').</a:t>
            </a:r>
            <a:endParaRPr lang="nl-BE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855248" y="4837387"/>
            <a:ext cx="1172688" cy="1111893"/>
            <a:chOff x="466972" y="2772382"/>
            <a:chExt cx="1172688" cy="1111893"/>
          </a:xfrm>
        </p:grpSpPr>
        <p:sp>
          <p:nvSpPr>
            <p:cNvPr id="5" name="TextBox 4"/>
            <p:cNvSpPr txBox="1"/>
            <p:nvPr/>
          </p:nvSpPr>
          <p:spPr>
            <a:xfrm>
              <a:off x="467544" y="3053278"/>
              <a:ext cx="117211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0214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72200" y="4874468"/>
            <a:ext cx="1172116" cy="1111893"/>
            <a:chOff x="2627784" y="2772382"/>
            <a:chExt cx="1172116" cy="1111893"/>
          </a:xfrm>
        </p:grpSpPr>
        <p:sp>
          <p:nvSpPr>
            <p:cNvPr id="8" name="TextBox 7"/>
            <p:cNvSpPr txBox="1"/>
            <p:nvPr/>
          </p:nvSpPr>
          <p:spPr>
            <a:xfrm>
              <a:off x="2627784" y="3053278"/>
              <a:ext cx="1172116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2772382"/>
              <a:ext cx="102143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984146" y="519958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827584" y="3905927"/>
            <a:ext cx="2653290" cy="2835441"/>
            <a:chOff x="2627784" y="2772382"/>
            <a:chExt cx="2653290" cy="2835441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2653290" cy="25545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 sections for sizes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size = 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size = 2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3851920" y="5517232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points to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OO-example,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 class contains methods such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/>
              <a:t>.  Create a class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/>
              <a:t> that implements an equivalent to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 smtClean="0"/>
              <a:t> method, and use it to </a:t>
            </a:r>
            <a:r>
              <a:rPr lang="en-US" dirty="0" err="1" smtClean="0"/>
              <a:t>reimplement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phone number can be converted into a word using the following translation:</a:t>
            </a:r>
          </a:p>
          <a:p>
            <a:pPr lvl="1"/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A, B, C</a:t>
            </a:r>
          </a:p>
          <a:p>
            <a:pPr lvl="1"/>
            <a:r>
              <a:rPr lang="en-US" dirty="0" smtClean="0"/>
              <a:t>3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D, E, F</a:t>
            </a:r>
          </a:p>
          <a:p>
            <a:pPr lvl="1"/>
            <a:r>
              <a:rPr lang="en-US" dirty="0" smtClean="0"/>
              <a:t>4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G, H, I</a:t>
            </a:r>
          </a:p>
          <a:p>
            <a:pPr lvl="1"/>
            <a:r>
              <a:rPr lang="en-US" dirty="0" smtClean="0"/>
              <a:t>5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J, K, L</a:t>
            </a:r>
          </a:p>
          <a:p>
            <a:pPr lvl="1"/>
            <a:r>
              <a:rPr lang="en-US" dirty="0" smtClean="0"/>
              <a:t>6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M, N, O,</a:t>
            </a:r>
          </a:p>
          <a:p>
            <a:pPr lvl="1"/>
            <a:r>
              <a:rPr lang="en-US" dirty="0" smtClean="0"/>
              <a:t>7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P, Q, R, S</a:t>
            </a:r>
          </a:p>
          <a:p>
            <a:pPr lvl="1"/>
            <a:r>
              <a:rPr lang="en-US" dirty="0" smtClean="0"/>
              <a:t>8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T, U, V</a:t>
            </a:r>
          </a:p>
          <a:p>
            <a:pPr lvl="1"/>
            <a:r>
              <a:rPr lang="en-US" dirty="0" smtClean="0"/>
              <a:t>9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W, X, Y, Z</a:t>
            </a:r>
          </a:p>
          <a:p>
            <a:r>
              <a:rPr lang="en-US" dirty="0" smtClean="0"/>
              <a:t>Write a program that attempts to convert a phone number based on a given dictionary of words, assume the phone number doesn't contain 0 and 1, assume </a:t>
            </a:r>
            <a:r>
              <a:rPr lang="en-US" dirty="0" err="1" smtClean="0"/>
              <a:t>overdialing</a:t>
            </a:r>
            <a:r>
              <a:rPr lang="en-US" dirty="0" smtClean="0"/>
              <a:t> is allowed.</a:t>
            </a:r>
          </a:p>
          <a:p>
            <a:r>
              <a:rPr lang="en-US" dirty="0" smtClean="0"/>
              <a:t>Note that a phone number may map to multiple words, if so, return all.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3140968"/>
            <a:ext cx="262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43556 </a:t>
            </a:r>
            <a:r>
              <a:rPr lang="en-US" sz="2400" dirty="0" smtClean="0">
                <a:sym typeface="Symbol"/>
              </a:rPr>
              <a:t>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Symbol</vt:lpstr>
      <vt:lpstr>Office Theme</vt:lpstr>
      <vt:lpstr>Python exercises</vt:lpstr>
      <vt:lpstr>What to use?</vt:lpstr>
      <vt:lpstr>Converting time</vt:lpstr>
      <vt:lpstr>Human time</vt:lpstr>
      <vt:lpstr>Computing statistics</vt:lpstr>
      <vt:lpstr>Counting characters</vt:lpstr>
      <vt:lpstr>Splitting a file</vt:lpstr>
      <vt:lpstr>From points to lines</vt:lpstr>
      <vt:lpstr>Phone numbers</vt:lpstr>
      <vt:lpstr>Concatenate files revisited</vt:lpstr>
      <vt:lpstr>Scrambling</vt:lpstr>
      <vt:lpstr>Domain sizes</vt:lpstr>
      <vt:lpstr>Palindromes</vt:lpstr>
      <vt:lpstr>Durations</vt:lpstr>
      <vt:lpstr>Tree checker</vt:lpstr>
      <vt:lpstr>Fibonacci numbers</vt:lpstr>
      <vt:lpstr>Human numbers</vt:lpstr>
      <vt:lpstr>Colorize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exercises</dc:title>
  <dc:creator>Geert Jan Bex</dc:creator>
  <cp:lastModifiedBy>Geert Jan Bex</cp:lastModifiedBy>
  <cp:revision>49</cp:revision>
  <dcterms:created xsi:type="dcterms:W3CDTF">2013-05-03T11:03:40Z</dcterms:created>
  <dcterms:modified xsi:type="dcterms:W3CDTF">2019-09-12T14:20:48Z</dcterms:modified>
</cp:coreProperties>
</file>