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73" r:id="rId15"/>
    <p:sldId id="274" r:id="rId16"/>
    <p:sldId id="275" r:id="rId17"/>
    <p:sldId id="276" r:id="rId18"/>
    <p:sldId id="277" r:id="rId19"/>
    <p:sldId id="278" r:id="rId20"/>
    <p:sldId id="286" r:id="rId21"/>
    <p:sldId id="283" r:id="rId22"/>
    <p:sldId id="287" r:id="rId23"/>
    <p:sldId id="269" r:id="rId24"/>
    <p:sldId id="279" r:id="rId25"/>
    <p:sldId id="280" r:id="rId26"/>
    <p:sldId id="281" r:id="rId27"/>
    <p:sldId id="285" r:id="rId28"/>
    <p:sldId id="284" r:id="rId29"/>
    <p:sldId id="271" r:id="rId3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AD5E1-49E6-4F9C-A5A5-080C0327EF97}" type="datetimeFigureOut">
              <a:rPr lang="nl-BE" smtClean="0"/>
              <a:t>25/01/2016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F6640-6A8B-4E4C-860C-E724AA2A19B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774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4D12-B140-44AB-9BCF-686E9A36E7F9}" type="datetime1">
              <a:rPr lang="nl-BE" smtClean="0"/>
              <a:t>25/01/2016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880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C3DB-1A6D-4461-88CE-FB0E7E817B15}" type="datetime1">
              <a:rPr lang="nl-BE" smtClean="0"/>
              <a:t>25/01/2016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293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6C2B-1238-4D64-BADA-0E62E31EEE18}" type="datetime1">
              <a:rPr lang="nl-BE" smtClean="0"/>
              <a:t>25/01/2016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225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3778-8850-499F-8CAE-C6A61D7DCD25}" type="datetime1">
              <a:rPr lang="nl-BE" smtClean="0"/>
              <a:t>25/01/2016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507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149D-19D8-464B-8509-5F539F015159}" type="datetime1">
              <a:rPr lang="nl-BE" smtClean="0"/>
              <a:t>25/01/2016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79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17C4-C8F0-4324-895B-538911164891}" type="datetime1">
              <a:rPr lang="nl-BE" smtClean="0"/>
              <a:t>25/01/2016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61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59B6-31E6-4EC6-908F-79B85B46BD45}" type="datetime1">
              <a:rPr lang="nl-BE" smtClean="0"/>
              <a:t>25/01/2016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237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671F-8E18-4A6A-AE74-9F000FA89897}" type="datetime1">
              <a:rPr lang="nl-BE" smtClean="0"/>
              <a:t>25/01/2016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203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6E19-83F9-4651-995F-50C32BCDCDDE}" type="datetime1">
              <a:rPr lang="nl-BE" smtClean="0"/>
              <a:t>25/01/2016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816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4514-C96D-40C9-88EF-E5781A6BBFD9}" type="datetime1">
              <a:rPr lang="nl-BE" smtClean="0"/>
              <a:t>25/01/2016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7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A7F-289F-433D-9B0D-8A66C236C826}" type="datetime1">
              <a:rPr lang="nl-BE" smtClean="0"/>
              <a:t>25/01/2016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485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874DC-FBBE-45D7-90CB-BE603CB98C8B}" type="datetime1">
              <a:rPr lang="nl-BE" smtClean="0"/>
              <a:t>25/01/2016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3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programming</a:t>
            </a:r>
            <a:br>
              <a:rPr lang="en-US" dirty="0" smtClean="0"/>
            </a:br>
            <a:r>
              <a:rPr lang="en-US" dirty="0" smtClean="0"/>
              <a:t>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9020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communicator,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peer to peer</a:t>
            </a:r>
          </a:p>
          <a:p>
            <a:pPr lvl="1"/>
            <a:r>
              <a:rPr lang="en-US" dirty="0" smtClean="0"/>
              <a:t>collective</a:t>
            </a:r>
          </a:p>
          <a:p>
            <a:pPr lvl="1"/>
            <a:r>
              <a:rPr lang="en-US" dirty="0" smtClean="0"/>
              <a:t>one-sided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r>
              <a:rPr lang="en-US" dirty="0" smtClean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556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r>
              <a:rPr lang="en-US" i="1" dirty="0" smtClean="0"/>
              <a:t>s</a:t>
            </a:r>
            <a:r>
              <a:rPr lang="en-US" dirty="0" smtClean="0"/>
              <a:t> sends message to process </a:t>
            </a:r>
            <a:r>
              <a:rPr lang="en-US" i="1" dirty="0" smtClean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132856"/>
            <a:ext cx="426257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…</a:t>
            </a:r>
          </a:p>
          <a:p>
            <a:r>
              <a:rPr lang="nl-BE" dirty="0" err="1" smtClean="0"/>
              <a:t>comm</a:t>
            </a:r>
            <a:r>
              <a:rPr lang="nl-BE" dirty="0" smtClean="0"/>
              <a:t> = MPI.COMM_WORLD</a:t>
            </a:r>
          </a:p>
          <a:p>
            <a:r>
              <a:rPr lang="en-US" dirty="0" smtClean="0"/>
              <a:t>rank = </a:t>
            </a:r>
            <a:r>
              <a:rPr lang="en-US" dirty="0" err="1" smtClean="0"/>
              <a:t>comm.Get_rank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sender = 1</a:t>
            </a:r>
          </a:p>
          <a:p>
            <a:r>
              <a:rPr lang="en-US" dirty="0" smtClean="0"/>
              <a:t>receiver = 2</a:t>
            </a:r>
          </a:p>
          <a:p>
            <a:r>
              <a:rPr lang="en-US" dirty="0" smtClean="0"/>
              <a:t>…</a:t>
            </a:r>
            <a:endParaRPr lang="en-US" dirty="0"/>
          </a:p>
          <a:p>
            <a:r>
              <a:rPr lang="en-US" dirty="0" smtClean="0"/>
              <a:t>if rank == sender: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send_buffer</a:t>
            </a:r>
            <a:r>
              <a:rPr lang="en-US" dirty="0" smtClean="0"/>
              <a:t> = 101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comm.send</a:t>
            </a:r>
            <a:r>
              <a:rPr lang="en-US" dirty="0" smtClean="0"/>
              <a:t>(</a:t>
            </a:r>
            <a:r>
              <a:rPr lang="en-US" dirty="0" err="1" smtClean="0"/>
              <a:t>send_buffer</a:t>
            </a:r>
            <a:r>
              <a:rPr lang="en-US" dirty="0" smtClean="0"/>
              <a:t>, </a:t>
            </a:r>
            <a:r>
              <a:rPr lang="en-US" dirty="0" err="1" smtClean="0"/>
              <a:t>dest</a:t>
            </a:r>
            <a:r>
              <a:rPr lang="en-US" dirty="0" smtClean="0"/>
              <a:t>=</a:t>
            </a:r>
            <a:r>
              <a:rPr lang="en-US" dirty="0" err="1" smtClean="0"/>
              <a:t>reciever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elif</a:t>
            </a:r>
            <a:r>
              <a:rPr lang="en-US" dirty="0" smtClean="0"/>
              <a:t> rank == receiver: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recv_buffer</a:t>
            </a:r>
            <a:r>
              <a:rPr lang="en-US" dirty="0" smtClean="0"/>
              <a:t> = </a:t>
            </a:r>
            <a:r>
              <a:rPr lang="en-US" dirty="0" err="1" smtClean="0"/>
              <a:t>comm.recv</a:t>
            </a:r>
            <a:r>
              <a:rPr lang="en-US" dirty="0" smtClean="0"/>
              <a:t>(source=sender)</a:t>
            </a:r>
            <a:endParaRPr lang="nl-BE" dirty="0"/>
          </a:p>
          <a:p>
            <a:r>
              <a:rPr lang="nl-BE" dirty="0" smtClean="0"/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3645024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1 sends to process 2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445224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2 receives from process 2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978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Anatomy of </a:t>
            </a:r>
            <a:r>
              <a:rPr lang="en-US" dirty="0" err="1" smtClean="0"/>
              <a:t>comm.send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Message to be send/received can be any Python type that can be pickled</a:t>
            </a:r>
          </a:p>
          <a:p>
            <a:pPr lvl="1"/>
            <a:r>
              <a:rPr lang="en-US" dirty="0" smtClean="0"/>
              <a:t>Overhead: memory &amp; processing!</a:t>
            </a:r>
          </a:p>
          <a:p>
            <a:r>
              <a:rPr lang="en-US" dirty="0" smtClean="0"/>
              <a:t>Destination/source: rank to send to/receive from</a:t>
            </a:r>
          </a:p>
          <a:p>
            <a:r>
              <a:rPr lang="en-US" dirty="0" smtClean="0"/>
              <a:t>Tag: used to filter messages, must match (optional)</a:t>
            </a:r>
          </a:p>
          <a:p>
            <a:r>
              <a:rPr lang="en-US" dirty="0" smtClean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032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113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Semantics of </a:t>
            </a:r>
            <a:r>
              <a:rPr lang="en-US" dirty="0" err="1" smtClean="0"/>
              <a:t>comm.send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Blocking, i.e., will not return before buffer can be (re)used safely</a:t>
            </a:r>
          </a:p>
          <a:p>
            <a:r>
              <a:rPr lang="en-US" dirty="0" smtClean="0"/>
              <a:t>Destination/source of message</a:t>
            </a:r>
          </a:p>
          <a:p>
            <a:pPr lvl="1"/>
            <a:r>
              <a:rPr lang="en-US" dirty="0" smtClean="0"/>
              <a:t>can be wildcard for source in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Tags can optionally be used to distinguish message types</a:t>
            </a:r>
          </a:p>
          <a:p>
            <a:pPr lvl="1"/>
            <a:r>
              <a:rPr lang="en-US" dirty="0" smtClean="0"/>
              <a:t>can be wildcard for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80526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messages that are send must be received!!!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461880" y="2165955"/>
            <a:ext cx="25026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potential for</a:t>
            </a:r>
            <a:br>
              <a:rPr lang="en-US" sz="2400" dirty="0" smtClean="0"/>
            </a:br>
            <a:r>
              <a:rPr lang="en-US" sz="2400" dirty="0" smtClean="0"/>
              <a:t>           deadlocks!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61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Involve </a:t>
            </a:r>
            <a:r>
              <a:rPr lang="en-US" b="1" i="1" dirty="0" smtClean="0"/>
              <a:t>all</a:t>
            </a:r>
            <a:r>
              <a:rPr lang="en-US" dirty="0" smtClean="0"/>
              <a:t> members of a communicator</a:t>
            </a:r>
          </a:p>
          <a:p>
            <a:r>
              <a:rPr lang="en-US" dirty="0" smtClean="0"/>
              <a:t>Various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 smtClean="0"/>
              <a:t>: send message from root to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 smtClean="0"/>
              <a:t>: send a possibly unique message from root to all members 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 smtClean="0"/>
              <a:t>: root retrieves unique messages from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/>
              <a:t>: perform reduction on data of all members, resulting in an aggregate value in root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 smtClean="0"/>
              <a:t>: all processes communicate values to one another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Synchronizes processes (MPI-2.2)</a:t>
            </a:r>
          </a:p>
          <a:p>
            <a:r>
              <a:rPr lang="en-US" dirty="0" smtClean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390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970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963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32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630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r>
              <a:rPr lang="en-US" dirty="0" smtClean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 smtClean="0"/>
              <a:t>Bitwise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434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distributed programming?</a:t>
            </a:r>
          </a:p>
          <a:p>
            <a:pPr lvl="1"/>
            <a:r>
              <a:rPr lang="en-US" dirty="0" smtClean="0"/>
              <a:t>very large data structures (typically multidimensional arrays)</a:t>
            </a:r>
          </a:p>
          <a:p>
            <a:pPr lvl="1"/>
            <a:r>
              <a:rPr lang="en-US" dirty="0" smtClean="0"/>
              <a:t>large computational load</a:t>
            </a:r>
          </a:p>
          <a:p>
            <a:r>
              <a:rPr lang="en-US" dirty="0" smtClean="0"/>
              <a:t>Many problems require (non-trivial) efficient communication between processes</a:t>
            </a:r>
          </a:p>
          <a:p>
            <a:pPr lvl="1"/>
            <a:r>
              <a:rPr lang="en-US" dirty="0" smtClean="0"/>
              <a:t>exchange of data, state</a:t>
            </a:r>
          </a:p>
          <a:p>
            <a:r>
              <a:rPr lang="en-US" dirty="0" smtClean="0"/>
              <a:t>Need for standardization: </a:t>
            </a:r>
            <a:r>
              <a:rPr lang="en-US" dirty="0" err="1" smtClean="0"/>
              <a:t>Messsage</a:t>
            </a:r>
            <a:r>
              <a:rPr lang="en-US" dirty="0" smtClean="0"/>
              <a:t>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12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644008" y="5805264"/>
            <a:ext cx="3980807" cy="923330"/>
            <a:chOff x="3356739" y="1923572"/>
            <a:chExt cx="3980807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does not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          </a:t>
            </a:r>
            <a:r>
              <a:rPr lang="nl-BE" dirty="0" err="1" smtClean="0"/>
              <a:t>scale</a:t>
            </a:r>
            <a:r>
              <a:rPr lang="nl-BE" dirty="0" smtClean="0"/>
              <a:t>!</a:t>
            </a:r>
            <a:endParaRPr lang="en-US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6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smtClean="0"/>
              <a:t>calculate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Process 0 determines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(from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 smtClean="0"/>
              <a:t> </a:t>
            </a:r>
            <a:r>
              <a:rPr lang="en-US" dirty="0" smtClean="0"/>
              <a:t>if applicable)</a:t>
            </a:r>
          </a:p>
          <a:p>
            <a:pPr lvl="1"/>
            <a:r>
              <a:rPr lang="en-US" dirty="0" smtClean="0"/>
              <a:t>start and end index for each process' loop</a:t>
            </a:r>
          </a:p>
          <a:p>
            <a:r>
              <a:rPr lang="en-US" dirty="0" smtClean="0"/>
              <a:t>Process 0</a:t>
            </a:r>
          </a:p>
          <a:p>
            <a:pPr lvl="1"/>
            <a:r>
              <a:rPr lang="en-US" dirty="0" smtClean="0"/>
              <a:t>broadcasts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scatters start and end index</a:t>
            </a:r>
          </a:p>
          <a:p>
            <a:r>
              <a:rPr lang="en-US" dirty="0" smtClean="0"/>
              <a:t>All processes compute partial sum</a:t>
            </a:r>
          </a:p>
          <a:p>
            <a:r>
              <a:rPr lang="en-US" dirty="0" smtClean="0"/>
              <a:t>Reduction of partial sums to global sum at process 0</a:t>
            </a:r>
          </a:p>
          <a:p>
            <a:r>
              <a:rPr lang="en-US" dirty="0" smtClean="0"/>
              <a:t>Process 0 computes and prints </a:t>
            </a:r>
            <a:r>
              <a:rPr lang="en-US" dirty="0" smtClean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24944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346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for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7837402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0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options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arg_parser.parse_args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[]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[]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0)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print('pi = {0:.12f}'.format(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9041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python object that can be pickled</a:t>
            </a:r>
          </a:p>
          <a:p>
            <a:pPr lvl="1"/>
            <a:r>
              <a:rPr lang="en-US" dirty="0" smtClean="0"/>
              <a:t>pros: versatile, simple</a:t>
            </a:r>
          </a:p>
          <a:p>
            <a:pPr lvl="1"/>
            <a:r>
              <a:rPr lang="en-US" dirty="0" smtClean="0"/>
              <a:t>cons: slow, memory overhead</a:t>
            </a:r>
          </a:p>
          <a:p>
            <a:r>
              <a:rPr lang="en-US" dirty="0" smtClean="0"/>
              <a:t>Any python object exporting single segment buffer interface, e.g., </a:t>
            </a:r>
            <a:r>
              <a:rPr lang="en-US" dirty="0" err="1" smtClean="0"/>
              <a:t>str</a:t>
            </a:r>
            <a:r>
              <a:rPr lang="en-US" dirty="0" smtClean="0"/>
              <a:t>, Python array,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pros: much faster, more efficient</a:t>
            </a:r>
          </a:p>
          <a:p>
            <a:pPr lvl="1"/>
            <a:r>
              <a:rPr lang="en-US" dirty="0" smtClean="0"/>
              <a:t>cons: somewhat more involved API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04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Domain decomposition: often in 2D or 3D, e.g.,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many other applications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MPI allows to "arrange" processes in 1D, 2D, 3D, … grids, i.e., </a:t>
            </a:r>
            <a:r>
              <a:rPr lang="en-US" dirty="0" err="1" smtClean="0"/>
              <a:t>cartesian</a:t>
            </a:r>
            <a:r>
              <a:rPr lang="en-US" dirty="0" smtClean="0"/>
              <a:t> topology</a:t>
            </a:r>
          </a:p>
          <a:p>
            <a:pPr lvl="1"/>
            <a:r>
              <a:rPr lang="en-US" dirty="0" smtClean="0"/>
              <a:t>easy to determine neighbors</a:t>
            </a:r>
          </a:p>
          <a:p>
            <a:pPr lvl="1"/>
            <a:r>
              <a:rPr lang="en-US" dirty="0" smtClean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688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File I/O</a:t>
            </a:r>
          </a:p>
          <a:p>
            <a:pPr lvl="1"/>
            <a:r>
              <a:rPr lang="en-US" dirty="0" smtClean="0"/>
              <a:t>one process reads, distributes data</a:t>
            </a:r>
            <a:br>
              <a:rPr lang="en-US" dirty="0" smtClean="0"/>
            </a:br>
            <a:r>
              <a:rPr lang="en-US" dirty="0" smtClean="0"/>
              <a:t>one process collects data, writes</a:t>
            </a:r>
          </a:p>
          <a:p>
            <a:pPr lvl="1"/>
            <a:r>
              <a:rPr lang="en-US" dirty="0" smtClean="0"/>
              <a:t>all processes read their data</a:t>
            </a:r>
            <a:br>
              <a:rPr lang="en-US" dirty="0" smtClean="0"/>
            </a:br>
            <a:r>
              <a:rPr lang="en-US" dirty="0" smtClean="0"/>
              <a:t>all processes write their data</a:t>
            </a:r>
          </a:p>
          <a:p>
            <a:r>
              <a:rPr lang="en-US" dirty="0" smtClean="0"/>
              <a:t>Parallel </a:t>
            </a:r>
            <a:r>
              <a:rPr lang="en-US" dirty="0" err="1" smtClean="0"/>
              <a:t>filesystem</a:t>
            </a:r>
            <a:r>
              <a:rPr lang="en-US" dirty="0" smtClean="0"/>
              <a:t>, e.g., GPFS, </a:t>
            </a:r>
            <a:r>
              <a:rPr lang="en-US" dirty="0" err="1" smtClean="0"/>
              <a:t>lustre</a:t>
            </a:r>
            <a:r>
              <a:rPr lang="en-US" dirty="0" smtClean="0"/>
              <a:t>, PNFS</a:t>
            </a:r>
          </a:p>
          <a:p>
            <a:r>
              <a:rPr lang="en-US" dirty="0" smtClean="0"/>
              <a:t>Similar to communication</a:t>
            </a:r>
          </a:p>
          <a:p>
            <a:pPr lvl="1"/>
            <a:r>
              <a:rPr lang="en-US" dirty="0" smtClean="0"/>
              <a:t>receive message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read data</a:t>
            </a:r>
          </a:p>
          <a:p>
            <a:pPr lvl="1"/>
            <a:r>
              <a:rPr lang="en-US" dirty="0" smtClean="0"/>
              <a:t>send message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write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69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created communicators</a:t>
            </a:r>
          </a:p>
          <a:p>
            <a:r>
              <a:rPr lang="en-US" dirty="0" smtClean="0"/>
              <a:t>Many more collectives (why?)</a:t>
            </a:r>
          </a:p>
          <a:p>
            <a:r>
              <a:rPr lang="en-US" dirty="0"/>
              <a:t>Non-blocking </a:t>
            </a:r>
            <a:r>
              <a:rPr lang="en-US" dirty="0" smtClean="0"/>
              <a:t>communication</a:t>
            </a:r>
          </a:p>
          <a:p>
            <a:r>
              <a:rPr lang="en-US" dirty="0" smtClean="0"/>
              <a:t>MPI I/O</a:t>
            </a:r>
            <a:endParaRPr lang="en-US" dirty="0"/>
          </a:p>
          <a:p>
            <a:r>
              <a:rPr lang="en-US" dirty="0" smtClean="0"/>
              <a:t>One sided communication</a:t>
            </a:r>
          </a:p>
          <a:p>
            <a:r>
              <a:rPr lang="en-US" dirty="0" smtClean="0"/>
              <a:t>Hybrid </a:t>
            </a:r>
            <a:r>
              <a:rPr lang="en-US" dirty="0" err="1" smtClean="0"/>
              <a:t>OpenMP</a:t>
            </a:r>
            <a:r>
              <a:rPr lang="en-US" dirty="0" smtClean="0"/>
              <a:t>/MPI, MPI shared memory</a:t>
            </a:r>
          </a:p>
          <a:p>
            <a:r>
              <a:rPr lang="en-US" dirty="0" smtClean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280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Blocking communication</a:t>
            </a:r>
          </a:p>
          <a:p>
            <a:r>
              <a:rPr lang="en-US" dirty="0" smtClean="0"/>
              <a:t>Race conditions</a:t>
            </a:r>
          </a:p>
          <a:p>
            <a:pPr lvl="1"/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One-sided communication</a:t>
            </a:r>
          </a:p>
          <a:p>
            <a:pPr lvl="1"/>
            <a:r>
              <a:rPr lang="en-US" dirty="0" smtClean="0"/>
              <a:t>MPI shared memory</a:t>
            </a:r>
          </a:p>
          <a:p>
            <a:r>
              <a:rPr lang="en-US" dirty="0" smtClean="0"/>
              <a:t>Bad performance</a:t>
            </a:r>
          </a:p>
          <a:p>
            <a:pPr lvl="1"/>
            <a:r>
              <a:rPr lang="en-US" dirty="0" smtClean="0"/>
              <a:t>Load imbalance</a:t>
            </a:r>
          </a:p>
          <a:p>
            <a:pPr lvl="1"/>
            <a:r>
              <a:rPr lang="en-US" dirty="0" smtClean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Follow the specs</a:t>
            </a:r>
            <a:br>
              <a:rPr lang="en-US" sz="2800" dirty="0" smtClean="0"/>
            </a:br>
            <a:r>
              <a:rPr lang="en-US" sz="2800" dirty="0" smtClean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39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Nice, versatile programming model </a:t>
            </a:r>
            <a:endParaRPr lang="en-US" dirty="0" smtClean="0"/>
          </a:p>
          <a:p>
            <a:r>
              <a:rPr lang="en-US" dirty="0" smtClean="0"/>
              <a:t>MPI has very extensive specification</a:t>
            </a:r>
          </a:p>
          <a:p>
            <a:pPr lvl="1"/>
            <a:r>
              <a:rPr lang="en-US" dirty="0" smtClean="0"/>
              <a:t>Freely available as PDF</a:t>
            </a:r>
          </a:p>
          <a:p>
            <a:pPr lvl="1"/>
            <a:r>
              <a:rPr lang="en-US" dirty="0" smtClean="0"/>
              <a:t>Easy to read, many examples</a:t>
            </a:r>
          </a:p>
          <a:p>
            <a:r>
              <a:rPr lang="en-US" dirty="0" smtClean="0"/>
              <a:t>Many nitty-gritty details</a:t>
            </a:r>
          </a:p>
          <a:p>
            <a:pPr lvl="1"/>
            <a:r>
              <a:rPr lang="en-US" dirty="0" smtClean="0"/>
              <a:t>Important for efficiency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262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Latencies</a:t>
            </a:r>
            <a:endParaRPr lang="nl-B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4448"/>
              </p:ext>
            </p:extLst>
          </p:nvPr>
        </p:nvGraphicFramePr>
        <p:xfrm>
          <a:off x="1524000" y="1397000"/>
          <a:ext cx="6096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Latency (cycles)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Pipelined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arithmetic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 cache hit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L2 cache hit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64-bit </a:t>
                      </a:r>
                      <a:r>
                        <a:rPr lang="en-US" dirty="0" err="1" smtClean="0"/>
                        <a:t>sqrt</a:t>
                      </a:r>
                      <a:r>
                        <a:rPr lang="en-US" dirty="0" smtClean="0"/>
                        <a:t>, division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 20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L3 cache hit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cache miss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100-300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OpenMP</a:t>
                      </a:r>
                      <a:r>
                        <a:rPr lang="en-US" dirty="0" smtClean="0"/>
                        <a:t> barrier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300-30,000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infiniband</a:t>
                      </a:r>
                      <a:r>
                        <a:rPr lang="en-US" baseline="0" dirty="0" smtClean="0"/>
                        <a:t> 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2,500-5,000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60,000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 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600,000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HDD 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10,000,000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547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Library (API) defining communication functions</a:t>
            </a:r>
          </a:p>
          <a:p>
            <a:pPr lvl="1"/>
            <a:r>
              <a:rPr lang="en-US" dirty="0" smtClean="0"/>
              <a:t>standardized, currently MPI-3.1,</a:t>
            </a:r>
            <a:br>
              <a:rPr lang="en-US" dirty="0" smtClean="0"/>
            </a:br>
            <a:r>
              <a:rPr lang="en-US" dirty="0" smtClean="0"/>
              <a:t>implemented: most of MPI-3</a:t>
            </a:r>
          </a:p>
          <a:p>
            <a:pPr lvl="1"/>
            <a:r>
              <a:rPr lang="en-US" dirty="0" smtClean="0"/>
              <a:t>available for C and Fortran</a:t>
            </a:r>
          </a:p>
          <a:p>
            <a:pPr lvl="1"/>
            <a:r>
              <a:rPr lang="en-US" dirty="0" smtClean="0"/>
              <a:t>many implementations</a:t>
            </a:r>
          </a:p>
          <a:p>
            <a:pPr lvl="2"/>
            <a:r>
              <a:rPr lang="en-US" dirty="0" err="1" smtClean="0"/>
              <a:t>OpenMPI</a:t>
            </a:r>
            <a:r>
              <a:rPr lang="en-US" dirty="0" smtClean="0"/>
              <a:t>: open source</a:t>
            </a:r>
          </a:p>
          <a:p>
            <a:pPr lvl="2"/>
            <a:r>
              <a:rPr lang="en-US" dirty="0" smtClean="0"/>
              <a:t>mpich2, mvapich2: open source</a:t>
            </a:r>
          </a:p>
          <a:p>
            <a:pPr lvl="2"/>
            <a:r>
              <a:rPr lang="en-US" dirty="0" smtClean="0"/>
              <a:t>Intel MPI</a:t>
            </a:r>
          </a:p>
          <a:p>
            <a:pPr lvl="2"/>
            <a:r>
              <a:rPr lang="en-US" dirty="0" smtClean="0"/>
              <a:t>MPT (SGI)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184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Basis for much scientific software in many domains, e.g.,</a:t>
            </a:r>
          </a:p>
          <a:p>
            <a:pPr lvl="1"/>
            <a:r>
              <a:rPr lang="en-US" dirty="0" smtClean="0"/>
              <a:t>molecular dynamics: GROMACS, NAMD,…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-initio calculations: </a:t>
            </a:r>
            <a:r>
              <a:rPr lang="en-US" dirty="0" err="1" smtClean="0"/>
              <a:t>QuantumExpresso</a:t>
            </a:r>
            <a:endParaRPr lang="en-US" dirty="0" smtClean="0"/>
          </a:p>
          <a:p>
            <a:pPr lvl="1"/>
            <a:r>
              <a:rPr lang="en-US" dirty="0" smtClean="0"/>
              <a:t>computational fluid dynamics: </a:t>
            </a:r>
            <a:r>
              <a:rPr lang="en-US" dirty="0" err="1" smtClean="0"/>
              <a:t>OpenFOAM</a:t>
            </a:r>
            <a:r>
              <a:rPr lang="en-US" dirty="0" smtClean="0"/>
              <a:t>, </a:t>
            </a:r>
            <a:r>
              <a:rPr lang="en-US" dirty="0" err="1" smtClean="0"/>
              <a:t>Ansys</a:t>
            </a:r>
            <a:r>
              <a:rPr lang="en-US" dirty="0" smtClean="0"/>
              <a:t> Fluent</a:t>
            </a:r>
          </a:p>
          <a:p>
            <a:pPr lvl="1"/>
            <a:r>
              <a:rPr lang="en-US" dirty="0" err="1" smtClean="0"/>
              <a:t>astroplasma</a:t>
            </a:r>
            <a:r>
              <a:rPr lang="en-US" dirty="0" smtClean="0"/>
              <a:t> physics: AMRVAC</a:t>
            </a:r>
          </a:p>
          <a:p>
            <a:pPr lvl="1"/>
            <a:r>
              <a:rPr lang="en-US" dirty="0" smtClean="0"/>
              <a:t>computational biology: </a:t>
            </a:r>
            <a:r>
              <a:rPr lang="en-US" dirty="0" err="1" smtClean="0"/>
              <a:t>MrBayes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HPC libraries, e.g.,</a:t>
            </a:r>
          </a:p>
          <a:p>
            <a:pPr lvl="1"/>
            <a:r>
              <a:rPr lang="en-US" dirty="0" smtClean="0"/>
              <a:t>linear algebra: PBLAS, </a:t>
            </a:r>
            <a:r>
              <a:rPr lang="en-US" dirty="0" err="1" smtClean="0"/>
              <a:t>Scalapack</a:t>
            </a:r>
            <a:endParaRPr lang="en-US" dirty="0" smtClean="0"/>
          </a:p>
          <a:p>
            <a:pPr lvl="1"/>
            <a:r>
              <a:rPr lang="en-US" dirty="0" smtClean="0"/>
              <a:t>Fourier transforms: FFTW3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fast, distributed I/O, e.g.,</a:t>
            </a:r>
          </a:p>
          <a:p>
            <a:pPr lvl="1"/>
            <a:r>
              <a:rPr lang="en-US" dirty="0" smtClean="0"/>
              <a:t>HDF5 data format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 facto standard in</a:t>
            </a:r>
            <a:br>
              <a:rPr lang="en-US" sz="2800" dirty="0" smtClean="0"/>
            </a:br>
            <a:r>
              <a:rPr lang="en-US" sz="2800" dirty="0" smtClean="0"/>
              <a:t>distributed scientific</a:t>
            </a:r>
            <a:br>
              <a:rPr lang="en-US" sz="2800" dirty="0" smtClean="0"/>
            </a:br>
            <a:r>
              <a:rPr lang="en-US" sz="2800" dirty="0" smtClean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601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MPI on clusters</a:t>
            </a:r>
          </a:p>
          <a:p>
            <a:pPr lvl="1"/>
            <a:r>
              <a:rPr lang="en-US" dirty="0" smtClean="0"/>
              <a:t>fast networking, i.e.,</a:t>
            </a:r>
          </a:p>
          <a:p>
            <a:pPr lvl="2"/>
            <a:r>
              <a:rPr lang="en-US" dirty="0" smtClean="0"/>
              <a:t>high bandwidth</a:t>
            </a:r>
          </a:p>
          <a:p>
            <a:pPr lvl="2"/>
            <a:r>
              <a:rPr lang="en-US" dirty="0" smtClean="0"/>
              <a:t>low latency</a:t>
            </a:r>
          </a:p>
          <a:p>
            <a:pPr lvl="1"/>
            <a:r>
              <a:rPr lang="en-US" dirty="0" smtClean="0"/>
              <a:t>typically either</a:t>
            </a:r>
          </a:p>
          <a:p>
            <a:pPr lvl="2"/>
            <a:r>
              <a:rPr lang="en-US" dirty="0" smtClean="0"/>
              <a:t>10 </a:t>
            </a:r>
            <a:r>
              <a:rPr lang="en-US" dirty="0" err="1" smtClean="0"/>
              <a:t>GbE</a:t>
            </a:r>
            <a:endParaRPr lang="en-US" dirty="0" smtClean="0"/>
          </a:p>
          <a:p>
            <a:pPr lvl="2"/>
            <a:r>
              <a:rPr lang="en-US" dirty="0" err="1" smtClean="0"/>
              <a:t>Infiniband</a:t>
            </a:r>
            <a:endParaRPr lang="en-US" dirty="0" smtClean="0"/>
          </a:p>
          <a:p>
            <a:pPr lvl="2"/>
            <a:r>
              <a:rPr lang="en-US" dirty="0" smtClean="0"/>
              <a:t>Proprietary interconnect</a:t>
            </a:r>
          </a:p>
          <a:p>
            <a:pPr lvl="1"/>
            <a:r>
              <a:rPr lang="en-US" dirty="0" smtClean="0"/>
              <a:t>topology</a:t>
            </a:r>
          </a:p>
          <a:p>
            <a:pPr lvl="2"/>
            <a:r>
              <a:rPr lang="en-US" dirty="0" smtClean="0"/>
              <a:t>fat tree</a:t>
            </a:r>
          </a:p>
          <a:p>
            <a:pPr lvl="2"/>
            <a:r>
              <a:rPr lang="en-US" dirty="0" smtClean="0"/>
              <a:t>3D torus</a:t>
            </a:r>
            <a:endParaRPr lang="nl-BE" dirty="0"/>
          </a:p>
          <a:p>
            <a:pPr lvl="1"/>
            <a:r>
              <a:rPr lang="en-US" dirty="0" smtClean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processes need to</a:t>
            </a:r>
            <a:br>
              <a:rPr lang="en-US" sz="2800" dirty="0" smtClean="0"/>
            </a:br>
            <a:r>
              <a:rPr lang="en-US" sz="2800" dirty="0" smtClean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545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 smtClean="0"/>
              <a:t>run: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processes can run on same host,</a:t>
            </a:r>
            <a:br>
              <a:rPr lang="en-US" dirty="0" smtClean="0"/>
            </a:br>
            <a:r>
              <a:rPr lang="en-US" dirty="0" smtClean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790472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{0:d} out of {1:d}'.format(rank, size)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6256" y="5013176"/>
            <a:ext cx="183896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124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Messages are passed using communicators</a:t>
            </a:r>
          </a:p>
          <a:p>
            <a:r>
              <a:rPr lang="en-US" dirty="0" smtClean="0"/>
              <a:t>Default communicator, always initialized: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Number of processes in communicator: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Rank of a process in communicator, between 0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- 1, inclusive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MPI.Get_rank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133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5836854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0:d}'.format(rank)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processes'.format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(size))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8951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hello from 3 out of 4!</a:t>
            </a:r>
          </a:p>
          <a:p>
            <a:r>
              <a:rPr lang="en-US" dirty="0" smtClean="0"/>
              <a:t>hello from 0 out of 4!</a:t>
            </a:r>
          </a:p>
          <a:p>
            <a:r>
              <a:rPr lang="en-US" dirty="0"/>
              <a:t>hello from 2 out of 4!</a:t>
            </a:r>
          </a:p>
          <a:p>
            <a:r>
              <a:rPr lang="en-US" dirty="0" smtClean="0"/>
              <a:t>4 processes</a:t>
            </a:r>
          </a:p>
          <a:p>
            <a:r>
              <a:rPr lang="en-US" dirty="0" smtClean="0"/>
              <a:t>hello from 1 out of 4!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are private to process,</a:t>
            </a:r>
            <a:br>
              <a:rPr lang="en-US" sz="2400" dirty="0" smtClean="0"/>
            </a:br>
            <a:r>
              <a:rPr lang="en-US" sz="2400" i="1" dirty="0" smtClean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452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consists of multiple processes</a:t>
            </a:r>
          </a:p>
          <a:p>
            <a:r>
              <a:rPr lang="en-US" dirty="0" smtClean="0"/>
              <a:t>Processes have own data, share nothing</a:t>
            </a:r>
          </a:p>
          <a:p>
            <a:r>
              <a:rPr lang="en-US" dirty="0" smtClean="0"/>
              <a:t>Processes communicate to exchange information, data, state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4591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8167</TotalTime>
  <Words>1272</Words>
  <Application>Microsoft Office PowerPoint</Application>
  <PresentationFormat>On-screen Show (4:3)</PresentationFormat>
  <Paragraphs>381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Distributed programming using mpi4py</vt:lpstr>
      <vt:lpstr>Motivation</vt:lpstr>
      <vt:lpstr>What is MPI?</vt:lpstr>
      <vt:lpstr>Usage of MPI</vt:lpstr>
      <vt:lpstr>Hardware characteristics</vt:lpstr>
      <vt:lpstr>Hello world</vt:lpstr>
      <vt:lpstr>Communicators</vt:lpstr>
      <vt:lpstr>Hello again</vt:lpstr>
      <vt:lpstr>Programming model</vt:lpstr>
      <vt:lpstr>Communication</vt:lpstr>
      <vt:lpstr>Peer to peer: Python objects</vt:lpstr>
      <vt:lpstr>Anatomy of comm.send/comm.recv</vt:lpstr>
      <vt:lpstr>Semantics of comm.send/comm.recv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for</vt:lpstr>
      <vt:lpstr>Data types</vt:lpstr>
      <vt:lpstr>Topology</vt:lpstr>
      <vt:lpstr>MPI I/O</vt:lpstr>
      <vt:lpstr>Much more…</vt:lpstr>
      <vt:lpstr>Pitfalls</vt:lpstr>
      <vt:lpstr>Conclusions</vt:lpstr>
      <vt:lpstr>Latencies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programming using MPI</dc:title>
  <dc:creator>Geert Jan Bex</dc:creator>
  <cp:lastModifiedBy>Geert Jan Bex</cp:lastModifiedBy>
  <cp:revision>73</cp:revision>
  <dcterms:created xsi:type="dcterms:W3CDTF">2013-11-27T17:13:26Z</dcterms:created>
  <dcterms:modified xsi:type="dcterms:W3CDTF">2016-01-25T22:39:19Z</dcterms:modified>
</cp:coreProperties>
</file>