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915E2-5A19-401A-AAB5-929FAFDC4B58}" type="datetimeFigureOut">
              <a:rPr lang="en-US" smtClean="0"/>
              <a:t>2017-10-27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7A676-462B-4979-B785-E7AEC962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9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5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4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47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8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7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3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3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02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5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1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2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79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lask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-visualization.github.io/folium/docs-master/" TargetMode="External"/><Relationship Id="rId2" Type="http://schemas.openxmlformats.org/officeDocument/2006/relationships/hyperlink" Target="http://toblerity.org/fiona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apely.readthedocs.io/en/lates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</a:t>
            </a:r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S</a:t>
            </a:r>
            <a:r>
              <a:rPr lang="en-US" dirty="0" smtClean="0"/>
              <a:t>ystems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github.com/gjbex/training-material/tree/master/Python/Gis</a:t>
            </a:r>
            <a:r>
              <a:rPr lang="en-US" sz="1800" dirty="0" smtClean="0"/>
              <a:t> 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9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spatial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a.boundary</a:t>
            </a:r>
            <a:r>
              <a:rPr lang="en-US" dirty="0" smtClean="0">
                <a:cs typeface="Courier New" panose="02070309020205020404" pitchFamily="49" charset="0"/>
              </a:rPr>
              <a:t>: one dimension less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a.centroid</a:t>
            </a:r>
            <a:r>
              <a:rPr lang="en-US" dirty="0" smtClean="0">
                <a:cs typeface="Courier New" panose="02070309020205020404" pitchFamily="49" charset="0"/>
              </a:rPr>
              <a:t>: "mean" position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5364" y="1740928"/>
            <a:ext cx="20547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Set theoretic</a:t>
            </a:r>
            <a:br>
              <a:rPr lang="en-US" sz="2800" dirty="0" smtClean="0"/>
            </a:br>
            <a:r>
              <a:rPr lang="en-US" sz="2800" dirty="0" smtClean="0"/>
              <a:t>operations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7351" y="3536848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</a:t>
            </a:r>
            <a:r>
              <a:rPr lang="en-US" sz="2000" dirty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351" y="393695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 smtClean="0"/>
              <a:t> </a:t>
            </a:r>
            <a:r>
              <a:rPr lang="en-US" sz="2000" dirty="0">
                <a:sym typeface="Symbol" panose="05050102010706020507" pitchFamily="18" charset="2"/>
              </a:rPr>
              <a:t></a:t>
            </a:r>
            <a:r>
              <a:rPr lang="en-US" sz="2000" dirty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b.difference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7917" y="5895330"/>
            <a:ext cx="63335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cascading_union</a:t>
            </a:r>
            <a:r>
              <a:rPr lang="en-US" sz="2400" dirty="0" smtClean="0"/>
              <a:t> for performance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662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 smtClean="0"/>
              <a:t>: 0D,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: 1D</a:t>
            </a:r>
          </a:p>
          <a:p>
            <a:pPr lvl="1"/>
            <a:r>
              <a:rPr lang="en-US" dirty="0" smtClean="0"/>
              <a:t>buffer operation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2D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01922" y="2799091"/>
            <a:ext cx="8437195" cy="1398699"/>
            <a:chOff x="301922" y="2799091"/>
            <a:chExt cx="8437195" cy="1398699"/>
          </a:xfrm>
        </p:grpSpPr>
        <p:sp>
          <p:nvSpPr>
            <p:cNvPr id="5" name="TextBox 4"/>
            <p:cNvSpPr txBox="1"/>
            <p:nvPr/>
          </p:nvSpPr>
          <p:spPr>
            <a:xfrm>
              <a:off x="301922" y="2799091"/>
              <a:ext cx="8437195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line1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([(0.0, 1.0), (1.0, 0.5), (2.0, 1.5)])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line2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([(1.0, 0.5), (0.0, 2.0), ((-1.5, 1.0))])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multi_line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MultiLineString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([line1, line2]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3315" y="3569140"/>
              <a:ext cx="1285875" cy="628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Group 9"/>
          <p:cNvGrpSpPr/>
          <p:nvPr/>
        </p:nvGrpSpPr>
        <p:grpSpPr>
          <a:xfrm>
            <a:off x="301921" y="4382354"/>
            <a:ext cx="8437195" cy="744920"/>
            <a:chOff x="301921" y="4382354"/>
            <a:chExt cx="8437195" cy="744920"/>
          </a:xfrm>
        </p:grpSpPr>
        <p:sp>
          <p:nvSpPr>
            <p:cNvPr id="7" name="TextBox 6"/>
            <p:cNvSpPr txBox="1"/>
            <p:nvPr/>
          </p:nvSpPr>
          <p:spPr>
            <a:xfrm>
              <a:off x="301921" y="4382354"/>
              <a:ext cx="84371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buff1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(0.1)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4517674"/>
              <a:ext cx="1209675" cy="6096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" name="Group 12"/>
          <p:cNvGrpSpPr/>
          <p:nvPr/>
        </p:nvGrpSpPr>
        <p:grpSpPr>
          <a:xfrm>
            <a:off x="301921" y="5322897"/>
            <a:ext cx="8437195" cy="1257673"/>
            <a:chOff x="301921" y="5322897"/>
            <a:chExt cx="8437195" cy="1257673"/>
          </a:xfrm>
        </p:grpSpPr>
        <p:sp>
          <p:nvSpPr>
            <p:cNvPr id="9" name="TextBox 8"/>
            <p:cNvSpPr txBox="1"/>
            <p:nvPr/>
          </p:nvSpPr>
          <p:spPr>
            <a:xfrm>
              <a:off x="301921" y="5322897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buff2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(0.1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cap_style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CAP_STYLE.flat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5942395"/>
              <a:ext cx="1209675" cy="638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92998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Create island</a:t>
            </a:r>
          </a:p>
          <a:p>
            <a:pPr lvl="1"/>
            <a:r>
              <a:rPr lang="en-US" dirty="0" smtClean="0"/>
              <a:t>create coast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create lake contour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check whether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lake.within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(coast)</a:t>
            </a:r>
          </a:p>
          <a:p>
            <a:pPr lvl="1"/>
            <a:r>
              <a:rPr lang="en-US" dirty="0" smtClean="0"/>
              <a:t>create island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 smtClean="0">
                <a:cs typeface="Courier New" panose="02070309020205020404" pitchFamily="49" charset="0"/>
              </a:rPr>
              <a:t>, coast as boundary, lake as hole</a:t>
            </a:r>
          </a:p>
          <a:p>
            <a:r>
              <a:rPr lang="en-US" dirty="0" smtClean="0"/>
              <a:t>Create cities</a:t>
            </a:r>
          </a:p>
          <a:p>
            <a:pPr lvl="1"/>
            <a:r>
              <a:rPr lang="en-US" dirty="0" smtClean="0"/>
              <a:t>create city position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pPr lvl="1"/>
            <a:r>
              <a:rPr lang="en-US" dirty="0" smtClean="0"/>
              <a:t>extend proportional to size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city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city.buffer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(population)</a:t>
            </a:r>
          </a:p>
          <a:p>
            <a:pPr lvl="1"/>
            <a:r>
              <a:rPr lang="en-US" dirty="0" smtClean="0"/>
              <a:t>retain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  <a:p>
            <a:r>
              <a:rPr lang="en-US" dirty="0" smtClean="0"/>
              <a:t>Create roads</a:t>
            </a:r>
          </a:p>
          <a:p>
            <a:pPr lvl="1"/>
            <a:r>
              <a:rPr lang="en-US" dirty="0" smtClean="0"/>
              <a:t>create road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 between cities</a:t>
            </a:r>
          </a:p>
          <a:p>
            <a:pPr lvl="1"/>
            <a:r>
              <a:rPr lang="en-US" dirty="0" smtClean="0"/>
              <a:t>retain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road.within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80" y="1600200"/>
            <a:ext cx="1227376" cy="11554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022" y="3701006"/>
            <a:ext cx="2328390" cy="23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other constructions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shape.convex_hull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shape.envelope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 smtClean="0"/>
          </a:p>
          <a:p>
            <a:pPr lvl="1"/>
            <a:r>
              <a:rPr lang="en-US" dirty="0" smtClean="0"/>
              <a:t>rectangle, sides parallel to axes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shape.minimum_rotated_rectangle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line.parallel_offset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4917" y="4781750"/>
            <a:ext cx="8834166" cy="1850140"/>
            <a:chOff x="154917" y="4781750"/>
            <a:chExt cx="8834166" cy="1850140"/>
          </a:xfrm>
        </p:grpSpPr>
        <p:sp>
          <p:nvSpPr>
            <p:cNvPr id="7" name="TextBox 6"/>
            <p:cNvSpPr txBox="1"/>
            <p:nvPr/>
          </p:nvSpPr>
          <p:spPr>
            <a:xfrm>
              <a:off x="154917" y="5985559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parallel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line.parallel_offset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'left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',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878" y="4781750"/>
              <a:ext cx="2105205" cy="13444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5036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point at given distance from point along a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829888"/>
            <a:ext cx="508958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point1 = Point((1.0, 1.0))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point2 = Point((3.0, 3.0))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([point1, point2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point3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line.interpolate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909" y="2994390"/>
            <a:ext cx="3209925" cy="29908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146098" y="4587351"/>
            <a:ext cx="1147770" cy="556910"/>
            <a:chOff x="5516369" y="5415487"/>
            <a:chExt cx="1147770" cy="556910"/>
          </a:xfrm>
        </p:grpSpPr>
        <p:sp>
          <p:nvSpPr>
            <p:cNvPr id="7" name="Left Brace 6"/>
            <p:cNvSpPr/>
            <p:nvPr/>
          </p:nvSpPr>
          <p:spPr>
            <a:xfrm rot="2700000">
              <a:off x="6001734" y="5309993"/>
              <a:ext cx="177039" cy="114777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21862" y="5415487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d</a:t>
              </a:r>
              <a:r>
                <a:rPr lang="en-US" sz="1600" dirty="0" smtClean="0"/>
                <a:t> = 1.0</a:t>
              </a:r>
              <a:endParaRPr 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200" y="4353520"/>
            <a:ext cx="5089585" cy="738664"/>
            <a:chOff x="457200" y="4353520"/>
            <a:chExt cx="5089585" cy="73866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53520"/>
              <a:ext cx="508958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point1.distance(point3)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2221" y="4722852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Symbol" panose="05050102010706020507" pitchFamily="18" charset="2"/>
                </a:rPr>
                <a:t> </a:t>
              </a:r>
              <a:r>
                <a:rPr lang="en-US" dirty="0" smtClean="0"/>
                <a:t>1.0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53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Fiona manual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toblerity.org/fiona/index.html</a:t>
            </a:r>
            <a:endParaRPr lang="en-US" sz="2000" dirty="0" smtClean="0"/>
          </a:p>
          <a:p>
            <a:r>
              <a:rPr lang="en-US" dirty="0"/>
              <a:t>Folium manual</a:t>
            </a:r>
            <a:br>
              <a:rPr lang="en-US" dirty="0"/>
            </a:br>
            <a:r>
              <a:rPr lang="en-US" sz="2000" dirty="0">
                <a:hlinkClick r:id="rId3"/>
              </a:rPr>
              <a:t>http://python-visualization.github.io/folium/docs-master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 </a:t>
            </a:r>
            <a:endParaRPr lang="en-US" dirty="0"/>
          </a:p>
          <a:p>
            <a:r>
              <a:rPr lang="en-US" dirty="0" smtClean="0"/>
              <a:t>Shapely manual</a:t>
            </a:r>
            <a:br>
              <a:rPr lang="en-US" dirty="0" smtClean="0"/>
            </a:br>
            <a:r>
              <a:rPr lang="en-US" sz="2000" dirty="0">
                <a:hlinkClick r:id="rId4"/>
              </a:rPr>
              <a:t>https://shapely.readthedocs.io/en/latest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40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Graphical Information System (GIS), e.g.,</a:t>
            </a:r>
          </a:p>
          <a:p>
            <a:pPr lvl="1"/>
            <a:r>
              <a:rPr lang="en-US" dirty="0" smtClean="0"/>
              <a:t>ArcGIS</a:t>
            </a:r>
          </a:p>
          <a:p>
            <a:pPr lvl="1"/>
            <a:r>
              <a:rPr lang="en-US" dirty="0" smtClean="0"/>
              <a:t>QGIS</a:t>
            </a:r>
          </a:p>
          <a:p>
            <a:r>
              <a:rPr lang="en-US" dirty="0" smtClean="0"/>
              <a:t>Many data formats, e.g.,</a:t>
            </a:r>
          </a:p>
          <a:p>
            <a:pPr lvl="1"/>
            <a:r>
              <a:rPr lang="en-US" dirty="0" smtClean="0"/>
              <a:t>shape files</a:t>
            </a:r>
          </a:p>
          <a:p>
            <a:pPr lvl="1"/>
            <a:r>
              <a:rPr lang="en-US" dirty="0" err="1" smtClean="0"/>
              <a:t>GeoJSON</a:t>
            </a:r>
            <a:endParaRPr lang="en-US" dirty="0" smtClean="0"/>
          </a:p>
          <a:p>
            <a:r>
              <a:rPr lang="en-US" dirty="0" smtClean="0"/>
              <a:t>Python &amp; GIS</a:t>
            </a:r>
          </a:p>
          <a:p>
            <a:pPr lvl="1"/>
            <a:r>
              <a:rPr lang="en-US" dirty="0" smtClean="0"/>
              <a:t>I/O library: Fiona</a:t>
            </a:r>
          </a:p>
          <a:p>
            <a:pPr lvl="1"/>
            <a:r>
              <a:rPr lang="en-US" dirty="0" smtClean="0"/>
              <a:t>visualization: Folium</a:t>
            </a:r>
          </a:p>
          <a:p>
            <a:pPr lvl="1"/>
            <a:r>
              <a:rPr lang="en-US" dirty="0" smtClean="0"/>
              <a:t>data processing/modeling: Shapely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2606" y="2160573"/>
            <a:ext cx="3697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scripted with 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26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Happiness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World Happiness information: CSV file</a:t>
            </a:r>
          </a:p>
          <a:p>
            <a:pPr lvl="2"/>
            <a:r>
              <a:rPr lang="en-US" dirty="0" smtClean="0"/>
              <a:t>relevant columns: Country, Happiness Score</a:t>
            </a:r>
          </a:p>
          <a:p>
            <a:pPr lvl="2"/>
            <a:r>
              <a:rPr lang="en-US" dirty="0" smtClean="0"/>
              <a:t>data on 157 countries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country names, borders,… </a:t>
            </a:r>
            <a:r>
              <a:rPr lang="en-US" dirty="0" smtClean="0"/>
              <a:t>: </a:t>
            </a:r>
            <a:r>
              <a:rPr lang="en-US" dirty="0" err="1" smtClean="0"/>
              <a:t>GeoJSON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5" y="3609779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pandas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happiness_filename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olium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world map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chloropleth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4" y="2174280"/>
            <a:ext cx="61125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folium.Map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location=[0.0, 0.0],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tiles='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Mapbox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Bright',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zoom_start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=2)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753616" y="1779209"/>
            <a:ext cx="4392489" cy="1008112"/>
            <a:chOff x="2753616" y="1779209"/>
            <a:chExt cx="4392489" cy="1008112"/>
          </a:xfrm>
        </p:grpSpPr>
        <p:grpSp>
          <p:nvGrpSpPr>
            <p:cNvPr id="6" name="Group 5"/>
            <p:cNvGrpSpPr/>
            <p:nvPr/>
          </p:nvGrpSpPr>
          <p:grpSpPr>
            <a:xfrm>
              <a:off x="2753616" y="1779209"/>
              <a:ext cx="3249759" cy="1008112"/>
              <a:chOff x="3697513" y="2492896"/>
              <a:chExt cx="3249759" cy="100811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8130" y="2492896"/>
                <a:ext cx="107914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longitude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47944" y="2677562"/>
                <a:ext cx="1920186" cy="53541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465847" y="2046916"/>
              <a:ext cx="3680258" cy="740405"/>
              <a:chOff x="3697513" y="2760603"/>
              <a:chExt cx="3680258" cy="740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92180" y="2760603"/>
                <a:ext cx="9855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00B050"/>
                    </a:solidFill>
                  </a:rPr>
                  <a:t>lattitude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2945269"/>
                <a:ext cx="2193806" cy="41172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2910348" y="2880950"/>
            <a:ext cx="4524416" cy="455470"/>
            <a:chOff x="4041665" y="3045538"/>
            <a:chExt cx="4524416" cy="455470"/>
          </a:xfrm>
        </p:grpSpPr>
        <p:sp>
          <p:nvSpPr>
            <p:cNvPr id="20" name="Rectangle 19"/>
            <p:cNvSpPr/>
            <p:nvPr/>
          </p:nvSpPr>
          <p:spPr>
            <a:xfrm>
              <a:off x="4041665" y="3212976"/>
              <a:ext cx="156709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3040" y="3045538"/>
              <a:ext cx="19730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shows entire world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>
              <a:off x="4198374" y="3230204"/>
              <a:ext cx="2394666" cy="1267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82175" y="3910023"/>
            <a:ext cx="6112571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world.choropleth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='world happiness',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columns=['Country', 'Happiness Score'],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geo_data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country_geo_filename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key_on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='properties.name',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fill_color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YlGn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fill_opacity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line_opacity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=0.2,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legend_name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='Happiness 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368433" y="4101120"/>
            <a:ext cx="7430449" cy="952609"/>
            <a:chOff x="3697513" y="2837067"/>
            <a:chExt cx="7430449" cy="952609"/>
          </a:xfrm>
        </p:grpSpPr>
        <p:sp>
          <p:nvSpPr>
            <p:cNvPr id="27" name="Rectangle 26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9277" y="2837067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pandas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9142835" y="3021733"/>
              <a:ext cx="936442" cy="479593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368433" y="5086028"/>
            <a:ext cx="7430449" cy="604594"/>
            <a:chOff x="3697513" y="3212976"/>
            <a:chExt cx="7430449" cy="604594"/>
          </a:xfrm>
        </p:grpSpPr>
        <p:sp>
          <p:nvSpPr>
            <p:cNvPr id="33" name="Rectangle 32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79277" y="3448238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GeoJSON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 flipV="1">
              <a:off x="9142835" y="3501326"/>
              <a:ext cx="936442" cy="131578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641854" y="1500679"/>
            <a:ext cx="20694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folium</a:t>
            </a:r>
          </a:p>
        </p:txBody>
      </p:sp>
    </p:spTree>
    <p:extLst>
      <p:ext uri="{BB962C8B-B14F-4D97-AF65-F5344CB8AC3E}">
        <p14:creationId xmlns:p14="http://schemas.microsoft.com/office/powerpoint/2010/main" val="423029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Folium in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" b="970"/>
          <a:stretch/>
        </p:blipFill>
        <p:spPr>
          <a:xfrm>
            <a:off x="285133" y="1193872"/>
            <a:ext cx="8534402" cy="51774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91381" y="2202426"/>
            <a:ext cx="4508090" cy="3315582"/>
            <a:chOff x="1091381" y="2202426"/>
            <a:chExt cx="4508090" cy="3315582"/>
          </a:xfrm>
        </p:grpSpPr>
        <p:sp>
          <p:nvSpPr>
            <p:cNvPr id="6" name="Rounded Rectangle 5"/>
            <p:cNvSpPr/>
            <p:nvPr/>
          </p:nvSpPr>
          <p:spPr>
            <a:xfrm>
              <a:off x="1091381" y="2202426"/>
              <a:ext cx="2035277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3363529"/>
              <a:ext cx="1027471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3471" y="4994788"/>
              <a:ext cx="218874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Missing data?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H="1" flipV="1">
              <a:off x="2109020" y="3264310"/>
              <a:ext cx="2298822" cy="17304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4407842" y="4425413"/>
              <a:ext cx="822919" cy="5693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504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linkage issue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World Happiness Index: </a:t>
            </a:r>
            <a:r>
              <a:rPr lang="en-US" dirty="0" smtClean="0">
                <a:solidFill>
                  <a:srgbClr val="C00000"/>
                </a:solidFill>
              </a:rPr>
              <a:t>United States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GeoJSON</a:t>
            </a:r>
            <a:r>
              <a:rPr lang="en-US" dirty="0" smtClean="0"/>
              <a:t> file: </a:t>
            </a:r>
            <a:r>
              <a:rPr lang="en-US" dirty="0" smtClean="0">
                <a:solidFill>
                  <a:srgbClr val="00B050"/>
                </a:solidFill>
              </a:rPr>
              <a:t>United States of America</a:t>
            </a:r>
          </a:p>
          <a:p>
            <a:r>
              <a:rPr lang="en-US" dirty="0" smtClean="0"/>
              <a:t>Fix: change names, e.g.,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453774"/>
            <a:ext cx="87113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happiness_data.at[12, 'Country'] = 'United States of America'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90" y="3990596"/>
            <a:ext cx="4404852" cy="26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1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geometric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96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 smtClean="0"/>
              <a:t>: 2D or 3D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MultiPoint</a:t>
            </a:r>
            <a:r>
              <a:rPr lang="en-US" dirty="0" smtClean="0"/>
              <a:t>: collection of 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: sequence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dirty="0" smtClean="0"/>
              <a:t>: multiple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: closed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should not cross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 as outer boundary, optionally multiple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 as "holes"</a:t>
            </a:r>
          </a:p>
          <a:p>
            <a:pPr lvl="1"/>
            <a:r>
              <a:rPr lang="en-US" dirty="0" smtClean="0"/>
              <a:t>should not touch in more than one 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MultiPolygon</a:t>
            </a:r>
            <a:r>
              <a:rPr lang="en-US" dirty="0" smtClean="0"/>
              <a:t>: 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pPr lvl="1"/>
            <a:r>
              <a:rPr lang="en-US" dirty="0" smtClean="0"/>
              <a:t>should not touch in more than one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83" y="2108924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2796381"/>
            <a:ext cx="1257300" cy="58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3800858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70" y="5154613"/>
            <a:ext cx="1228725" cy="971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1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object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4" y="2174280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([(0.0, 0.0), (1.0, 1.0), (2.0, 0.5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132" y="1457406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82173" y="3411557"/>
            <a:ext cx="815534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outer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([(3.0, 2.0), (3.0, 5.0), (6.0, 5.0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(6.0, 2.0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([(3.5, 2.5), (3.5, 4.5), (4.5, 4.5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(4.5, 2.5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([(5.0, 2.5), (5.0, 4.5), (5.5, 4.5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(5.5, 2.5)])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2172" y="5782463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polygon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Polygon(outer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[inner1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31" y="5504882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84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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b.contains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 panose="05050102010706020507" pitchFamily="18" charset="2"/>
              </a:rPr>
              <a:t>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a.disjoint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a.crosses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a.almostequals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(b, decimal=3)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a.is_valid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Shapely lets you create invalid objects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line.is_ring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9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1256</TotalTime>
  <Words>624</Words>
  <Application>Microsoft Office PowerPoint</Application>
  <PresentationFormat>On-screen Show (4:3)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Symbol</vt:lpstr>
      <vt:lpstr>1_Office Theme</vt:lpstr>
      <vt:lpstr>Graphical Information Systems data</vt:lpstr>
      <vt:lpstr>Introduction</vt:lpstr>
      <vt:lpstr>World Happiness Index</vt:lpstr>
      <vt:lpstr>Folium visualization</vt:lpstr>
      <vt:lpstr>Folium in Jupyter Notebook</vt:lpstr>
      <vt:lpstr>Data linkage issue</vt:lpstr>
      <vt:lpstr>Shapely: geometric objects</vt:lpstr>
      <vt:lpstr>Shapely: object examples</vt:lpstr>
      <vt:lpstr>Shapely: predicates</vt:lpstr>
      <vt:lpstr>Shapely: spatial analysis</vt:lpstr>
      <vt:lpstr>Shapely: buffer</vt:lpstr>
      <vt:lpstr>Shapely: example</vt:lpstr>
      <vt:lpstr>Shapely: other constructions</vt:lpstr>
      <vt:lpstr>Shapely: interpolation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Information Systems data</dc:title>
  <dc:creator>Geert Jan Bex</dc:creator>
  <cp:lastModifiedBy>Geert Jan Bex</cp:lastModifiedBy>
  <cp:revision>46</cp:revision>
  <dcterms:created xsi:type="dcterms:W3CDTF">2017-10-20T13:33:52Z</dcterms:created>
  <dcterms:modified xsi:type="dcterms:W3CDTF">2017-10-27T14:13:37Z</dcterms:modified>
</cp:coreProperties>
</file>