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68D-FD43-4003-98C4-AAB93B0C857A}" type="datetimeFigureOut">
              <a:rPr lang="nl-BE" smtClean="0"/>
              <a:t>2016-01-15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E0D4-01D9-4C06-8BBB-DD030DDEBFE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933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68D-FD43-4003-98C4-AAB93B0C857A}" type="datetimeFigureOut">
              <a:rPr lang="nl-BE" smtClean="0"/>
              <a:t>2016-01-15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E0D4-01D9-4C06-8BBB-DD030DDEBFE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4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68D-FD43-4003-98C4-AAB93B0C857A}" type="datetimeFigureOut">
              <a:rPr lang="nl-BE" smtClean="0"/>
              <a:t>2016-01-15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E0D4-01D9-4C06-8BBB-DD030DDEBFE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814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68D-FD43-4003-98C4-AAB93B0C857A}" type="datetimeFigureOut">
              <a:rPr lang="nl-BE" smtClean="0"/>
              <a:t>2016-01-15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E0D4-01D9-4C06-8BBB-DD030DDEBFE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16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68D-FD43-4003-98C4-AAB93B0C857A}" type="datetimeFigureOut">
              <a:rPr lang="nl-BE" smtClean="0"/>
              <a:t>2016-01-15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E0D4-01D9-4C06-8BBB-DD030DDEBFE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360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68D-FD43-4003-98C4-AAB93B0C857A}" type="datetimeFigureOut">
              <a:rPr lang="nl-BE" smtClean="0"/>
              <a:t>2016-01-15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E0D4-01D9-4C06-8BBB-DD030DDEBFE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44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68D-FD43-4003-98C4-AAB93B0C857A}" type="datetimeFigureOut">
              <a:rPr lang="nl-BE" smtClean="0"/>
              <a:t>2016-01-15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E0D4-01D9-4C06-8BBB-DD030DDEBFE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947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68D-FD43-4003-98C4-AAB93B0C857A}" type="datetimeFigureOut">
              <a:rPr lang="nl-BE" smtClean="0"/>
              <a:t>2016-01-15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E0D4-01D9-4C06-8BBB-DD030DDEBFE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11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68D-FD43-4003-98C4-AAB93B0C857A}" type="datetimeFigureOut">
              <a:rPr lang="nl-BE" smtClean="0"/>
              <a:t>2016-01-15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E0D4-01D9-4C06-8BBB-DD030DDEBFE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71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68D-FD43-4003-98C4-AAB93B0C857A}" type="datetimeFigureOut">
              <a:rPr lang="nl-BE" smtClean="0"/>
              <a:t>2016-01-15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E0D4-01D9-4C06-8BBB-DD030DDEBFE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630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468D-FD43-4003-98C4-AAB93B0C857A}" type="datetimeFigureOut">
              <a:rPr lang="nl-BE" smtClean="0"/>
              <a:t>2016-01-15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E0D4-01D9-4C06-8BBB-DD030DDEBFE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888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6468D-FD43-4003-98C4-AAB93B0C857A}" type="datetimeFigureOut">
              <a:rPr lang="nl-BE" smtClean="0"/>
              <a:t>2016-01-15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E0D4-01D9-4C06-8BBB-DD030DDEBFE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288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Domain decomposition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5372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domain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162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decomposition &amp; halo exchange</a:t>
            </a:r>
            <a:endParaRPr lang="nl-BE" dirty="0"/>
          </a:p>
        </p:txBody>
      </p:sp>
      <p:sp>
        <p:nvSpPr>
          <p:cNvPr id="6" name="Rectangle 5"/>
          <p:cNvSpPr/>
          <p:nvPr/>
        </p:nvSpPr>
        <p:spPr>
          <a:xfrm>
            <a:off x="160907" y="2751363"/>
            <a:ext cx="43200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160907" y="2749345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1240907" y="2749345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160907" y="3830354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1240907" y="3830354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60907" y="4910354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/>
          <p:cNvSpPr/>
          <p:nvPr/>
        </p:nvSpPr>
        <p:spPr>
          <a:xfrm>
            <a:off x="1240907" y="4910354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 12"/>
          <p:cNvSpPr/>
          <p:nvPr/>
        </p:nvSpPr>
        <p:spPr>
          <a:xfrm>
            <a:off x="2320907" y="2749345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 13"/>
          <p:cNvSpPr/>
          <p:nvPr/>
        </p:nvSpPr>
        <p:spPr>
          <a:xfrm>
            <a:off x="3400907" y="2749345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 14"/>
          <p:cNvSpPr/>
          <p:nvPr/>
        </p:nvSpPr>
        <p:spPr>
          <a:xfrm>
            <a:off x="2320907" y="3830354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/>
          <p:cNvSpPr/>
          <p:nvPr/>
        </p:nvSpPr>
        <p:spPr>
          <a:xfrm>
            <a:off x="3400907" y="3830354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/>
          <p:cNvSpPr/>
          <p:nvPr/>
        </p:nvSpPr>
        <p:spPr>
          <a:xfrm>
            <a:off x="2320907" y="4910354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tangle 17"/>
          <p:cNvSpPr/>
          <p:nvPr/>
        </p:nvSpPr>
        <p:spPr>
          <a:xfrm>
            <a:off x="3400907" y="4910354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tangle 18"/>
          <p:cNvSpPr/>
          <p:nvPr/>
        </p:nvSpPr>
        <p:spPr>
          <a:xfrm>
            <a:off x="4663093" y="2750354"/>
            <a:ext cx="43200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tangle 19"/>
          <p:cNvSpPr/>
          <p:nvPr/>
        </p:nvSpPr>
        <p:spPr>
          <a:xfrm>
            <a:off x="4663093" y="2749345"/>
            <a:ext cx="3600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Rectangle 20"/>
          <p:cNvSpPr/>
          <p:nvPr/>
        </p:nvSpPr>
        <p:spPr>
          <a:xfrm>
            <a:off x="5020907" y="2749345"/>
            <a:ext cx="3600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tangle 21"/>
          <p:cNvSpPr/>
          <p:nvPr/>
        </p:nvSpPr>
        <p:spPr>
          <a:xfrm>
            <a:off x="5380907" y="2749345"/>
            <a:ext cx="3600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tangle 22"/>
          <p:cNvSpPr/>
          <p:nvPr/>
        </p:nvSpPr>
        <p:spPr>
          <a:xfrm>
            <a:off x="5738721" y="2749345"/>
            <a:ext cx="3600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Rectangle 23"/>
          <p:cNvSpPr/>
          <p:nvPr/>
        </p:nvSpPr>
        <p:spPr>
          <a:xfrm>
            <a:off x="6098721" y="2749345"/>
            <a:ext cx="3600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Rectangle 24"/>
          <p:cNvSpPr/>
          <p:nvPr/>
        </p:nvSpPr>
        <p:spPr>
          <a:xfrm>
            <a:off x="6456535" y="2749345"/>
            <a:ext cx="3600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Rectangle 25"/>
          <p:cNvSpPr/>
          <p:nvPr/>
        </p:nvSpPr>
        <p:spPr>
          <a:xfrm>
            <a:off x="6816535" y="2749345"/>
            <a:ext cx="3600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Rectangle 26"/>
          <p:cNvSpPr/>
          <p:nvPr/>
        </p:nvSpPr>
        <p:spPr>
          <a:xfrm>
            <a:off x="7174349" y="2749345"/>
            <a:ext cx="3600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Rectangle 27"/>
          <p:cNvSpPr/>
          <p:nvPr/>
        </p:nvSpPr>
        <p:spPr>
          <a:xfrm>
            <a:off x="7537367" y="2748336"/>
            <a:ext cx="3600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Rectangle 28"/>
          <p:cNvSpPr/>
          <p:nvPr/>
        </p:nvSpPr>
        <p:spPr>
          <a:xfrm>
            <a:off x="7895181" y="2748336"/>
            <a:ext cx="3600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Rectangle 29"/>
          <p:cNvSpPr/>
          <p:nvPr/>
        </p:nvSpPr>
        <p:spPr>
          <a:xfrm>
            <a:off x="8255181" y="2748336"/>
            <a:ext cx="3600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Rectangle 30"/>
          <p:cNvSpPr/>
          <p:nvPr/>
        </p:nvSpPr>
        <p:spPr>
          <a:xfrm>
            <a:off x="8612995" y="2748336"/>
            <a:ext cx="3600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0907" y="3732415"/>
            <a:ext cx="432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907" y="3934691"/>
            <a:ext cx="432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0907" y="4807527"/>
            <a:ext cx="432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907" y="5009803"/>
            <a:ext cx="432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13905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357745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197331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441171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272444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516284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896197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40037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48102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91942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13862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57702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965767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209607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337070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580910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88975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932815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54735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298575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406640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650480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780713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016240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138160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382000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490065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733905" y="2748336"/>
            <a:ext cx="0" cy="32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100354" y="2075007"/>
            <a:ext cx="236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p</a:t>
            </a:r>
            <a:r>
              <a:rPr lang="en-US" dirty="0" smtClean="0"/>
              <a:t> rows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 columns = </a:t>
            </a:r>
            <a:r>
              <a:rPr lang="en-US" i="1" dirty="0" smtClean="0"/>
              <a:t>N</a:t>
            </a:r>
            <a:endParaRPr lang="nl-BE" dirty="0"/>
          </a:p>
        </p:txBody>
      </p:sp>
      <p:sp>
        <p:nvSpPr>
          <p:cNvPr id="68" name="Rectangle 67"/>
          <p:cNvSpPr/>
          <p:nvPr/>
        </p:nvSpPr>
        <p:spPr>
          <a:xfrm>
            <a:off x="6456509" y="2075007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 slices</a:t>
            </a:r>
            <a:endParaRPr lang="nl-BE" dirty="0"/>
          </a:p>
        </p:txBody>
      </p:sp>
      <p:sp>
        <p:nvSpPr>
          <p:cNvPr id="70" name="TextBox 69"/>
          <p:cNvSpPr txBox="1"/>
          <p:nvPr/>
        </p:nvSpPr>
        <p:spPr>
          <a:xfrm>
            <a:off x="2096548" y="6202036"/>
            <a:ext cx="4547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Domain </a:t>
            </a:r>
            <a:r>
              <a:rPr lang="en-US" sz="2400" dirty="0" smtClean="0"/>
              <a:t>size = </a:t>
            </a:r>
            <a:r>
              <a:rPr lang="en-US" sz="2400" i="1" dirty="0" smtClean="0"/>
              <a:t>m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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, assume </a:t>
            </a:r>
            <a:r>
              <a:rPr lang="en-US" sz="2400" i="1" dirty="0" smtClean="0"/>
              <a:t>m</a:t>
            </a:r>
            <a:r>
              <a:rPr lang="en-US" sz="2400" dirty="0" smtClean="0"/>
              <a:t> ≤ </a:t>
            </a:r>
            <a:r>
              <a:rPr lang="en-US" sz="2400" i="1" dirty="0" smtClean="0"/>
              <a:t>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96570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processes,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 where </a:t>
            </a:r>
            <a:r>
              <a:rPr lang="en-US" i="1" dirty="0" smtClean="0"/>
              <a:t>p</a:t>
            </a:r>
            <a:r>
              <a:rPr lang="en-US" dirty="0" smtClean="0"/>
              <a:t> &gt; 1, </a:t>
            </a:r>
            <a:r>
              <a:rPr lang="en-US" i="1" dirty="0" smtClean="0"/>
              <a:t>q</a:t>
            </a:r>
            <a:r>
              <a:rPr lang="en-US" dirty="0" smtClean="0"/>
              <a:t> &gt; 1</a:t>
            </a:r>
          </a:p>
          <a:p>
            <a:r>
              <a:rPr lang="en-US" dirty="0" smtClean="0"/>
              <a:t>No periodic boundary conditions</a:t>
            </a:r>
          </a:p>
          <a:p>
            <a:r>
              <a:rPr lang="en-US" dirty="0" smtClean="0"/>
              <a:t>Decomposition into </a:t>
            </a:r>
            <a:r>
              <a:rPr lang="en-US" i="1" dirty="0" smtClean="0"/>
              <a:t>p</a:t>
            </a:r>
            <a:r>
              <a:rPr lang="en-US" dirty="0" smtClean="0"/>
              <a:t> rows and </a:t>
            </a:r>
            <a:r>
              <a:rPr lang="en-US" i="1" dirty="0" smtClean="0"/>
              <a:t>q</a:t>
            </a:r>
            <a:r>
              <a:rPr lang="en-US" dirty="0" smtClean="0"/>
              <a:t> columns</a:t>
            </a:r>
          </a:p>
          <a:p>
            <a:pPr lvl="1"/>
            <a:r>
              <a:rPr lang="en-US" dirty="0" smtClean="0"/>
              <a:t>2(</a:t>
            </a:r>
            <a:r>
              <a:rPr lang="en-US" i="1" dirty="0" smtClean="0"/>
              <a:t>p</a:t>
            </a:r>
            <a:r>
              <a:rPr lang="en-US" dirty="0" smtClean="0"/>
              <a:t> (</a:t>
            </a:r>
            <a:r>
              <a:rPr lang="en-US" i="1" dirty="0" smtClean="0"/>
              <a:t>q</a:t>
            </a:r>
            <a:r>
              <a:rPr lang="en-US" dirty="0" smtClean="0"/>
              <a:t> – 1) + (</a:t>
            </a:r>
            <a:r>
              <a:rPr lang="en-US" i="1" dirty="0" smtClean="0"/>
              <a:t>p</a:t>
            </a:r>
            <a:r>
              <a:rPr lang="en-US" dirty="0" smtClean="0"/>
              <a:t> – 1)</a:t>
            </a:r>
            <a:r>
              <a:rPr lang="en-US" i="1" dirty="0" smtClean="0"/>
              <a:t>q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Decomposition into </a:t>
            </a:r>
            <a:r>
              <a:rPr lang="en-US" i="1" dirty="0" smtClean="0"/>
              <a:t>N</a:t>
            </a:r>
            <a:r>
              <a:rPr lang="en-US" dirty="0" smtClean="0"/>
              <a:t> slices</a:t>
            </a:r>
          </a:p>
          <a:p>
            <a:pPr lvl="1"/>
            <a:r>
              <a:rPr lang="en-US" dirty="0" smtClean="0"/>
              <a:t>2(</a:t>
            </a:r>
            <a:r>
              <a:rPr lang="en-US" i="1" dirty="0" smtClean="0"/>
              <a:t>N</a:t>
            </a:r>
            <a:r>
              <a:rPr lang="en-US" dirty="0" smtClean="0"/>
              <a:t> – 1)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4352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sizes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size </a:t>
            </a:r>
            <a:r>
              <a:rPr lang="en-US" i="1" dirty="0" smtClean="0"/>
              <a:t>s</a:t>
            </a:r>
            <a:r>
              <a:rPr lang="en-US" dirty="0" smtClean="0"/>
              <a:t> per grid point</a:t>
            </a:r>
          </a:p>
          <a:p>
            <a:r>
              <a:rPr lang="en-US" dirty="0"/>
              <a:t>Decomposition into </a:t>
            </a:r>
            <a:r>
              <a:rPr lang="en-US" i="1" dirty="0"/>
              <a:t>p</a:t>
            </a:r>
            <a:r>
              <a:rPr lang="en-US" dirty="0"/>
              <a:t> rows and </a:t>
            </a:r>
            <a:r>
              <a:rPr lang="en-US" i="1" dirty="0"/>
              <a:t>q</a:t>
            </a:r>
            <a:r>
              <a:rPr lang="en-US" dirty="0"/>
              <a:t> columns</a:t>
            </a:r>
          </a:p>
          <a:p>
            <a:pPr lvl="1"/>
            <a:r>
              <a:rPr lang="en-US" dirty="0" smtClean="0"/>
              <a:t>2</a:t>
            </a:r>
            <a:r>
              <a:rPr lang="en-US" i="1" dirty="0" smtClean="0"/>
              <a:t>s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 – </a:t>
            </a:r>
            <a:r>
              <a:rPr lang="en-US" dirty="0" smtClean="0"/>
              <a:t>1)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+ (</a:t>
            </a:r>
            <a:r>
              <a:rPr lang="en-US" i="1" dirty="0"/>
              <a:t>p</a:t>
            </a:r>
            <a:r>
              <a:rPr lang="en-US" dirty="0"/>
              <a:t> – </a:t>
            </a:r>
            <a:r>
              <a:rPr lang="en-US" dirty="0" smtClean="0"/>
              <a:t>1)</a:t>
            </a:r>
            <a:r>
              <a:rPr lang="en-US" i="1" dirty="0" err="1" smtClean="0"/>
              <a:t>qm</a:t>
            </a:r>
            <a:r>
              <a:rPr lang="en-US" dirty="0" smtClean="0"/>
              <a:t>/</a:t>
            </a:r>
            <a:r>
              <a:rPr lang="en-US" i="1" dirty="0" smtClean="0"/>
              <a:t>q</a:t>
            </a:r>
            <a:r>
              <a:rPr lang="en-US" dirty="0" smtClean="0"/>
              <a:t>) = 2</a:t>
            </a:r>
            <a:r>
              <a:rPr lang="en-US" i="1" dirty="0" smtClean="0"/>
              <a:t>s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 – 1) +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 – 1))</a:t>
            </a:r>
            <a:endParaRPr lang="en-US" dirty="0"/>
          </a:p>
          <a:p>
            <a:r>
              <a:rPr lang="en-US" dirty="0"/>
              <a:t>Decomposition into </a:t>
            </a:r>
            <a:r>
              <a:rPr lang="en-US" i="1" dirty="0"/>
              <a:t>N</a:t>
            </a:r>
            <a:r>
              <a:rPr lang="en-US" dirty="0"/>
              <a:t> slices</a:t>
            </a:r>
          </a:p>
          <a:p>
            <a:pPr lvl="1"/>
            <a:r>
              <a:rPr lang="en-US" dirty="0" smtClean="0"/>
              <a:t>2</a:t>
            </a:r>
            <a:r>
              <a:rPr lang="en-US" i="1" dirty="0" smtClean="0"/>
              <a:t>ms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– 1)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133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Latency: </a:t>
            </a:r>
            <a:r>
              <a:rPr lang="en-US" i="1" dirty="0" smtClean="0"/>
              <a:t>T</a:t>
            </a:r>
            <a:r>
              <a:rPr lang="en-US" i="1" baseline="-25000" dirty="0" smtClean="0"/>
              <a:t>l </a:t>
            </a:r>
            <a:r>
              <a:rPr lang="en-US" dirty="0" smtClean="0"/>
              <a:t>(typically 1 µs)</a:t>
            </a:r>
          </a:p>
          <a:p>
            <a:r>
              <a:rPr lang="en-US" dirty="0" smtClean="0"/>
              <a:t>Bandwidth: </a:t>
            </a:r>
            <a:r>
              <a:rPr lang="en-US" i="1" dirty="0" smtClean="0"/>
              <a:t>B </a:t>
            </a:r>
            <a:r>
              <a:rPr lang="en-US" dirty="0" smtClean="0"/>
              <a:t>(typically 4 Gb/s)</a:t>
            </a:r>
          </a:p>
          <a:p>
            <a:r>
              <a:rPr lang="en-US" dirty="0" smtClean="0"/>
              <a:t>Total time to send message of size </a:t>
            </a:r>
            <a:r>
              <a:rPr lang="en-US" i="1" dirty="0" smtClean="0"/>
              <a:t>S</a:t>
            </a:r>
          </a:p>
          <a:p>
            <a:pPr lvl="1"/>
            <a:r>
              <a:rPr lang="en-US" i="1" dirty="0" smtClean="0"/>
              <a:t>T</a:t>
            </a:r>
            <a:r>
              <a:rPr lang="en-US" dirty="0" smtClean="0"/>
              <a:t> = </a:t>
            </a:r>
            <a:r>
              <a:rPr lang="en-US" i="1" dirty="0" smtClean="0"/>
              <a:t>T</a:t>
            </a:r>
            <a:r>
              <a:rPr lang="en-US" i="1" baseline="-25000" dirty="0" smtClean="0"/>
              <a:t>l</a:t>
            </a:r>
            <a:r>
              <a:rPr lang="nl-BE" dirty="0" smtClean="0"/>
              <a:t> + </a:t>
            </a:r>
            <a:r>
              <a:rPr lang="nl-BE" i="1" dirty="0" smtClean="0"/>
              <a:t>S</a:t>
            </a:r>
            <a:r>
              <a:rPr lang="nl-BE" dirty="0" smtClean="0"/>
              <a:t>/</a:t>
            </a:r>
            <a:r>
              <a:rPr lang="nl-BE" i="1" dirty="0" smtClean="0"/>
              <a:t>B</a:t>
            </a:r>
          </a:p>
          <a:p>
            <a:r>
              <a:rPr lang="en-US" dirty="0" smtClean="0"/>
              <a:t>Total time is (typically) dominated by</a:t>
            </a:r>
          </a:p>
          <a:p>
            <a:pPr lvl="1"/>
            <a:r>
              <a:rPr lang="en-US" dirty="0" smtClean="0"/>
              <a:t>Latency for </a:t>
            </a:r>
            <a:r>
              <a:rPr lang="en-US" i="1" dirty="0" smtClean="0"/>
              <a:t>S</a:t>
            </a:r>
            <a:r>
              <a:rPr lang="en-US" dirty="0" smtClean="0"/>
              <a:t> &lt;&lt; 4 Kb</a:t>
            </a:r>
          </a:p>
          <a:p>
            <a:pPr lvl="1"/>
            <a:r>
              <a:rPr lang="en-US" dirty="0" smtClean="0"/>
              <a:t>Bandwidth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 smtClean="0"/>
              <a:t>&gt;&gt; </a:t>
            </a:r>
            <a:r>
              <a:rPr lang="en-US" dirty="0"/>
              <a:t>4 Kb</a:t>
            </a:r>
          </a:p>
        </p:txBody>
      </p:sp>
    </p:spTree>
    <p:extLst>
      <p:ext uri="{BB962C8B-B14F-4D97-AF65-F5344CB8AC3E}">
        <p14:creationId xmlns:p14="http://schemas.microsoft.com/office/powerpoint/2010/main" val="382540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time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Decomposition into </a:t>
            </a:r>
            <a:r>
              <a:rPr lang="en-US" i="1" dirty="0"/>
              <a:t>p</a:t>
            </a:r>
            <a:r>
              <a:rPr lang="en-US" dirty="0"/>
              <a:t> rows and </a:t>
            </a:r>
            <a:r>
              <a:rPr lang="en-US" i="1" dirty="0"/>
              <a:t>q</a:t>
            </a:r>
            <a:r>
              <a:rPr lang="en-US" dirty="0"/>
              <a:t> columns</a:t>
            </a:r>
          </a:p>
          <a:p>
            <a:pPr lvl="1"/>
            <a:r>
              <a:rPr lang="en-US" i="1" dirty="0" smtClean="0"/>
              <a:t>T</a:t>
            </a:r>
            <a:r>
              <a:rPr lang="en-US" dirty="0" smtClean="0"/>
              <a:t> = 2(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 – 1) + (</a:t>
            </a:r>
            <a:r>
              <a:rPr lang="en-US" i="1" dirty="0"/>
              <a:t>p</a:t>
            </a:r>
            <a:r>
              <a:rPr lang="en-US" dirty="0"/>
              <a:t> – </a:t>
            </a:r>
            <a:r>
              <a:rPr lang="en-US" dirty="0" smtClean="0"/>
              <a:t>1)</a:t>
            </a:r>
            <a:r>
              <a:rPr lang="en-US" i="1" dirty="0" smtClean="0"/>
              <a:t>q</a:t>
            </a:r>
            <a:r>
              <a:rPr lang="en-US" dirty="0" smtClean="0"/>
              <a:t>)</a:t>
            </a:r>
            <a:r>
              <a:rPr lang="en-US" i="1" dirty="0" smtClean="0"/>
              <a:t>T</a:t>
            </a:r>
            <a:r>
              <a:rPr lang="en-US" i="1" baseline="-25000" dirty="0" smtClean="0"/>
              <a:t>l </a:t>
            </a:r>
            <a:r>
              <a:rPr lang="en-US" dirty="0" smtClean="0"/>
              <a:t>  + </a:t>
            </a:r>
            <a:r>
              <a:rPr lang="en-US" dirty="0"/>
              <a:t>2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 – 1) + </a:t>
            </a:r>
            <a:r>
              <a:rPr lang="en-US" dirty="0" smtClean="0"/>
              <a:t>(</a:t>
            </a:r>
            <a:r>
              <a:rPr lang="en-US" i="1" dirty="0"/>
              <a:t>p</a:t>
            </a:r>
            <a:r>
              <a:rPr lang="en-US" dirty="0"/>
              <a:t> – </a:t>
            </a:r>
            <a:r>
              <a:rPr lang="en-US" dirty="0" smtClean="0"/>
              <a:t>1)</a:t>
            </a:r>
            <a:r>
              <a:rPr lang="en-US" i="1" dirty="0" smtClean="0"/>
              <a:t>m</a:t>
            </a:r>
            <a:r>
              <a:rPr lang="en-US" dirty="0" smtClean="0"/>
              <a:t>)/</a:t>
            </a:r>
            <a:r>
              <a:rPr lang="en-US" i="1" dirty="0" smtClean="0"/>
              <a:t>B</a:t>
            </a:r>
            <a:endParaRPr lang="en-US" i="1" dirty="0"/>
          </a:p>
          <a:p>
            <a:r>
              <a:rPr lang="en-US" dirty="0"/>
              <a:t>Decomposition into </a:t>
            </a:r>
            <a:r>
              <a:rPr lang="en-US" i="1" dirty="0"/>
              <a:t>N</a:t>
            </a:r>
            <a:r>
              <a:rPr lang="en-US" dirty="0"/>
              <a:t> slices</a:t>
            </a:r>
          </a:p>
          <a:p>
            <a:pPr lvl="1"/>
            <a:r>
              <a:rPr lang="en-US" i="1" dirty="0" smtClean="0"/>
              <a:t>T</a:t>
            </a:r>
            <a:r>
              <a:rPr lang="en-US" dirty="0" smtClean="0"/>
              <a:t> = 2(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1)</a:t>
            </a:r>
            <a:r>
              <a:rPr lang="en-US" i="1" dirty="0" smtClean="0"/>
              <a:t>T</a:t>
            </a:r>
            <a:r>
              <a:rPr lang="en-US" i="1" baseline="-25000" dirty="0" smtClean="0"/>
              <a:t>l</a:t>
            </a:r>
            <a:r>
              <a:rPr lang="en-US" dirty="0" smtClean="0"/>
              <a:t>  + </a:t>
            </a:r>
            <a:r>
              <a:rPr lang="en-US" dirty="0"/>
              <a:t>2</a:t>
            </a:r>
            <a:r>
              <a:rPr lang="en-US" i="1" dirty="0"/>
              <a:t>ms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– 1</a:t>
            </a:r>
            <a:r>
              <a:rPr lang="en-US" dirty="0" smtClean="0"/>
              <a:t>)/</a:t>
            </a:r>
            <a:r>
              <a:rPr lang="en-US" i="1" dirty="0" smtClean="0"/>
              <a:t>B</a:t>
            </a:r>
            <a:endParaRPr lang="nl-BE" i="1" dirty="0"/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3725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p = q</a:t>
            </a:r>
          </a:p>
          <a:p>
            <a:r>
              <a:rPr lang="en-US" dirty="0" smtClean="0"/>
              <a:t>Assume m = n</a:t>
            </a:r>
          </a:p>
          <a:p>
            <a:r>
              <a:rPr lang="en-US" dirty="0"/>
              <a:t>Decomposition into </a:t>
            </a:r>
            <a:r>
              <a:rPr lang="en-US" i="1" dirty="0"/>
              <a:t>p</a:t>
            </a:r>
            <a:r>
              <a:rPr lang="en-US" dirty="0"/>
              <a:t> rows and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columns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dirty="0" smtClean="0"/>
              <a:t>4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1)</a:t>
            </a:r>
            <a:r>
              <a:rPr lang="en-US" i="1" dirty="0" smtClean="0"/>
              <a:t>T</a:t>
            </a:r>
            <a:r>
              <a:rPr lang="en-US" i="1" baseline="-25000" dirty="0" smtClean="0"/>
              <a:t>l </a:t>
            </a:r>
            <a:r>
              <a:rPr lang="en-US" dirty="0" smtClean="0"/>
              <a:t>  </a:t>
            </a:r>
            <a:r>
              <a:rPr lang="en-US" dirty="0"/>
              <a:t>+ 4</a:t>
            </a:r>
            <a:r>
              <a:rPr lang="en-US" i="1" dirty="0" smtClean="0"/>
              <a:t>ns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– 1</a:t>
            </a:r>
            <a:r>
              <a:rPr lang="en-US" dirty="0" smtClean="0"/>
              <a:t>)/</a:t>
            </a:r>
            <a:r>
              <a:rPr lang="en-US" i="1" dirty="0" smtClean="0"/>
              <a:t>B</a:t>
            </a:r>
            <a:r>
              <a:rPr lang="en-US" dirty="0" smtClean="0"/>
              <a:t> = 4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/>
              <a:t>p</a:t>
            </a:r>
            <a:r>
              <a:rPr lang="en-US" dirty="0"/>
              <a:t> – 1</a:t>
            </a:r>
            <a:r>
              <a:rPr lang="en-US" dirty="0" smtClean="0"/>
              <a:t>)(</a:t>
            </a:r>
            <a:r>
              <a:rPr lang="en-US" i="1" dirty="0" err="1"/>
              <a:t>p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l</a:t>
            </a:r>
            <a:r>
              <a:rPr lang="en-US" i="1" baseline="-25000" dirty="0" smtClean="0"/>
              <a:t> </a:t>
            </a:r>
            <a:r>
              <a:rPr lang="en-US" dirty="0" smtClean="0"/>
              <a:t>  </a:t>
            </a:r>
            <a:r>
              <a:rPr lang="en-US" dirty="0"/>
              <a:t>+ </a:t>
            </a:r>
            <a:r>
              <a:rPr lang="en-US" i="1" smtClean="0"/>
              <a:t>ns</a:t>
            </a:r>
            <a:r>
              <a:rPr lang="en-US"/>
              <a:t>/</a:t>
            </a:r>
            <a:r>
              <a:rPr lang="en-US" i="1"/>
              <a:t>B</a:t>
            </a:r>
            <a:r>
              <a:rPr lang="en-US" smtClean="0"/>
              <a:t>)</a:t>
            </a:r>
            <a:endParaRPr lang="en-US" dirty="0"/>
          </a:p>
          <a:p>
            <a:r>
              <a:rPr lang="en-US" dirty="0"/>
              <a:t>Decomposition into </a:t>
            </a:r>
            <a:r>
              <a:rPr lang="en-US" i="1" dirty="0"/>
              <a:t>N</a:t>
            </a:r>
            <a:r>
              <a:rPr lang="en-US" dirty="0"/>
              <a:t> slices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= 2(</a:t>
            </a:r>
            <a:r>
              <a:rPr lang="en-US" i="1" dirty="0"/>
              <a:t>N</a:t>
            </a:r>
            <a:r>
              <a:rPr lang="en-US" dirty="0"/>
              <a:t> – 1)</a:t>
            </a:r>
            <a:r>
              <a:rPr lang="en-US" i="1" dirty="0"/>
              <a:t>T</a:t>
            </a:r>
            <a:r>
              <a:rPr lang="en-US" i="1" baseline="-25000" dirty="0"/>
              <a:t>l</a:t>
            </a:r>
            <a:r>
              <a:rPr lang="en-US" dirty="0"/>
              <a:t>  + </a:t>
            </a:r>
            <a:r>
              <a:rPr lang="en-US" dirty="0" smtClean="0"/>
              <a:t>2</a:t>
            </a:r>
            <a:r>
              <a:rPr lang="en-US" i="1" dirty="0" smtClean="0"/>
              <a:t>ns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– 1)/</a:t>
            </a:r>
            <a:r>
              <a:rPr lang="en-US" i="1" dirty="0" smtClean="0"/>
              <a:t>B = </a:t>
            </a:r>
            <a:r>
              <a:rPr lang="en-US" dirty="0"/>
              <a:t>2(</a:t>
            </a:r>
            <a:r>
              <a:rPr lang="en-US" i="1" dirty="0"/>
              <a:t>N</a:t>
            </a:r>
            <a:r>
              <a:rPr lang="en-US" dirty="0"/>
              <a:t> – 1</a:t>
            </a:r>
            <a:r>
              <a:rPr lang="en-US" dirty="0" smtClean="0"/>
              <a:t>)(</a:t>
            </a:r>
            <a:r>
              <a:rPr lang="en-US" i="1" dirty="0" smtClean="0"/>
              <a:t>T</a:t>
            </a:r>
            <a:r>
              <a:rPr lang="en-US" i="1" baseline="-25000" dirty="0" smtClean="0"/>
              <a:t>l</a:t>
            </a:r>
            <a:r>
              <a:rPr lang="en-US" dirty="0" smtClean="0"/>
              <a:t>  </a:t>
            </a:r>
            <a:r>
              <a:rPr lang="en-US" dirty="0"/>
              <a:t>+ </a:t>
            </a:r>
            <a:r>
              <a:rPr lang="en-US" i="1" dirty="0" smtClean="0"/>
              <a:t>ns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215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288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Domain decomposition</vt:lpstr>
      <vt:lpstr>2D domain</vt:lpstr>
      <vt:lpstr>Domain decomposition &amp; halo exchange</vt:lpstr>
      <vt:lpstr>Number of messages</vt:lpstr>
      <vt:lpstr>Message sizes</vt:lpstr>
      <vt:lpstr>Network characteristics</vt:lpstr>
      <vt:lpstr>Total time</vt:lpstr>
      <vt:lpstr>Simplification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decomposition</dc:title>
  <dc:creator>Geert Jan Bex</dc:creator>
  <cp:lastModifiedBy>Geert Jan Bex</cp:lastModifiedBy>
  <cp:revision>10</cp:revision>
  <dcterms:created xsi:type="dcterms:W3CDTF">2016-01-15T14:45:01Z</dcterms:created>
  <dcterms:modified xsi:type="dcterms:W3CDTF">2016-01-15T16:07:43Z</dcterms:modified>
</cp:coreProperties>
</file>