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2" r:id="rId3"/>
    <p:sldId id="257" r:id="rId4"/>
    <p:sldId id="258" r:id="rId5"/>
    <p:sldId id="260" r:id="rId6"/>
    <p:sldId id="259" r:id="rId7"/>
    <p:sldId id="261" r:id="rId8"/>
    <p:sldId id="263" r:id="rId9"/>
    <p:sldId id="265" r:id="rId10"/>
    <p:sldId id="264" r:id="rId11"/>
    <p:sldId id="279" r:id="rId12"/>
    <p:sldId id="276" r:id="rId13"/>
    <p:sldId id="283" r:id="rId14"/>
    <p:sldId id="268" r:id="rId15"/>
    <p:sldId id="267" r:id="rId16"/>
    <p:sldId id="272" r:id="rId17"/>
    <p:sldId id="269" r:id="rId18"/>
    <p:sldId id="270" r:id="rId19"/>
    <p:sldId id="271" r:id="rId20"/>
    <p:sldId id="273" r:id="rId21"/>
    <p:sldId id="275" r:id="rId22"/>
    <p:sldId id="277" r:id="rId23"/>
    <p:sldId id="278" r:id="rId24"/>
    <p:sldId id="282" r:id="rId25"/>
    <p:sldId id="280" r:id="rId26"/>
    <p:sldId id="281" r:id="rId27"/>
    <p:sldId id="287" r:id="rId28"/>
    <p:sldId id="288" r:id="rId29"/>
    <p:sldId id="289" r:id="rId30"/>
    <p:sldId id="284" r:id="rId31"/>
    <p:sldId id="285" r:id="rId32"/>
    <p:sldId id="28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C36FBB-459D-4920-9E9C-25D12A3974B4}">
          <p14:sldIdLst>
            <p14:sldId id="256"/>
          </p14:sldIdLst>
        </p14:section>
        <p14:section name="Motivating example" id="{7638EA1C-3D2D-4266-965F-9471324361C4}">
          <p14:sldIdLst>
            <p14:sldId id="262"/>
            <p14:sldId id="257"/>
            <p14:sldId id="258"/>
            <p14:sldId id="260"/>
            <p14:sldId id="259"/>
            <p14:sldId id="261"/>
            <p14:sldId id="263"/>
            <p14:sldId id="265"/>
            <p14:sldId id="264"/>
            <p14:sldId id="279"/>
            <p14:sldId id="276"/>
            <p14:sldId id="283"/>
            <p14:sldId id="268"/>
            <p14:sldId id="267"/>
            <p14:sldId id="272"/>
            <p14:sldId id="269"/>
            <p14:sldId id="270"/>
            <p14:sldId id="271"/>
            <p14:sldId id="273"/>
            <p14:sldId id="275"/>
            <p14:sldId id="277"/>
            <p14:sldId id="278"/>
            <p14:sldId id="282"/>
            <p14:sldId id="280"/>
            <p14:sldId id="281"/>
            <p14:sldId id="287"/>
            <p14:sldId id="288"/>
            <p14:sldId id="289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5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045E4-7DA3-41B9-B0DA-4BEE0876FA88}" type="datetimeFigureOut">
              <a:rPr lang="nl-BE" smtClean="0"/>
              <a:t>25/02/2016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86D8F-13C9-42D9-9433-6A97D3BA100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0768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420D-148A-400F-B88D-527DF6E13622}" type="datetime1">
              <a:rPr lang="en-US" smtClean="0"/>
              <a:t>2016-02-25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1B9A-6787-4B63-BAEF-E3CF67589D82}" type="datetime1">
              <a:rPr lang="en-US" smtClean="0"/>
              <a:t>2016-02-25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2D42-2071-4A3D-B614-2380183202E1}" type="datetime1">
              <a:rPr lang="en-US" smtClean="0"/>
              <a:t>2016-02-25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E067-04B9-40C0-BFE6-53BAD2F7119C}" type="datetime1">
              <a:rPr lang="en-US" smtClean="0"/>
              <a:t>2016-02-25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2E72-949E-4479-B957-DBA32EC1FAB9}" type="datetime1">
              <a:rPr lang="en-US" smtClean="0"/>
              <a:t>2016-02-25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19D6-C5C8-405A-96EE-DAC9728267C0}" type="datetime1">
              <a:rPr lang="en-US" smtClean="0"/>
              <a:t>2016-02-25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766D-F1AD-47B2-B323-71C0AAEFC468}" type="datetime1">
              <a:rPr lang="en-US" smtClean="0"/>
              <a:t>2016-02-25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1487-0835-4E27-A96A-FE7FCF3265BD}" type="datetime1">
              <a:rPr lang="en-US" smtClean="0"/>
              <a:t>2016-02-25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3321-723F-439B-A2FC-3D1497BCF824}" type="datetime1">
              <a:rPr lang="en-US" smtClean="0"/>
              <a:t>2016-02-25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18F9-3CB8-42B9-8393-7570C1C1A70D}" type="datetime1">
              <a:rPr lang="en-US" smtClean="0"/>
              <a:t>2016-02-25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E127-D066-4A1C-B918-F70FF61E725D}" type="datetime1">
              <a:rPr lang="en-US" smtClean="0"/>
              <a:t>2016-02-25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7314-6885-4B6E-804E-F9FE9C155D78}" type="datetime1">
              <a:rPr lang="en-US" smtClean="0"/>
              <a:t>2016-02-25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8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278469"/>
              </p:ext>
            </p:extLst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5029200"/>
            <a:ext cx="54247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no maximum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in Python, C/C++ can overflow!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27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casts &amp; </a:t>
            </a:r>
            <a:r>
              <a:rPr lang="en-US" dirty="0" err="1" smtClean="0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</a:p>
          <a:p>
            <a:pPr lvl="1"/>
            <a:r>
              <a:rPr lang="en-US" dirty="0" smtClean="0"/>
              <a:t>In 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dirty="0" smtClean="0"/>
              <a:t>Type aliases</a:t>
            </a:r>
          </a:p>
          <a:p>
            <a:pPr lvl="1"/>
            <a:r>
              <a:rPr lang="en-US" dirty="0" smtClean="0"/>
              <a:t>In C: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6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struct</a:t>
            </a:r>
            <a:r>
              <a:rPr lang="en-US" dirty="0" smtClean="0"/>
              <a:t> type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Declare and use variables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smtClean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209800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y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269004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Python-like </a:t>
              </a:r>
              <a:r>
                <a:rPr lang="en-US" dirty="0"/>
                <a:t>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3886200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radius(Particle p):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606402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095929"/>
            <a:ext cx="5029200" cy="819352"/>
            <a:chOff x="3091992" y="2293180"/>
            <a:chExt cx="5029200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28822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no </a:t>
              </a:r>
              <a:r>
                <a:rPr lang="en-US" dirty="0" err="1" smtClean="0"/>
                <a:t>struct</a:t>
              </a:r>
              <a:r>
                <a:rPr lang="en-US" dirty="0" smtClean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105400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 particle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particle.radius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198947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Declaring pointer variable</a:t>
            </a:r>
          </a:p>
          <a:p>
            <a:endParaRPr lang="en-US" dirty="0"/>
          </a:p>
          <a:p>
            <a:r>
              <a:rPr lang="en-US" dirty="0" smtClean="0"/>
              <a:t>Address operator</a:t>
            </a:r>
          </a:p>
          <a:p>
            <a:endParaRPr lang="en-US" dirty="0"/>
          </a:p>
          <a:p>
            <a:r>
              <a:rPr lang="en-US" dirty="0" smtClean="0"/>
              <a:t>Dereferencing</a:t>
            </a:r>
          </a:p>
          <a:p>
            <a:endParaRPr lang="en-US" dirty="0"/>
          </a:p>
          <a:p>
            <a:pPr lvl="1"/>
            <a:r>
              <a:rPr lang="en-US" dirty="0" smtClean="0"/>
              <a:t>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098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514601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pointer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029920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/>
              <a:t> contains address of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 smtClean="0"/>
              <a:t> is value at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95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Python objects expose internal data through buffer protocol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For direct access, wrap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= compute(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n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479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58000" y="3581400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Almost as fast as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 smtClean="0">
                <a:cs typeface="Courier New" panose="02070309020205020404" pitchFamily="49" charset="0"/>
              </a:rPr>
              <a:t>lots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faster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than</a:t>
            </a:r>
            <a:r>
              <a:rPr lang="nl-BE" sz="2000" dirty="0">
                <a:cs typeface="Courier New" panose="02070309020205020404" pitchFamily="49" charset="0"/>
              </a:rPr>
              <a:t/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 smtClean="0">
                <a:cs typeface="Courier New" panose="02070309020205020404" pitchFamily="49" charset="0"/>
              </a:rPr>
              <a:t>pure Python</a:t>
            </a:r>
            <a:endParaRPr lang="en-US" sz="20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14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Number of dimensions: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 smtClean="0"/>
              <a:t>Shape: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 smtClean="0"/>
              <a:t>Data type: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Data 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 smtClean="0"/>
              <a:t>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 smtClean="0"/>
              <a:t>Strides: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Read only?: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56346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80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2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Pure Python</a:t>
            </a:r>
          </a:p>
          <a:p>
            <a:pPr lvl="1"/>
            <a:r>
              <a:rPr lang="en-US" dirty="0" smtClean="0"/>
              <a:t>Can be called anywhere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low</a:t>
            </a:r>
          </a:p>
          <a:p>
            <a:r>
              <a:rPr lang="en-US" dirty="0" smtClean="0"/>
              <a:t>Pure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only be called from within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Fast, </a:t>
            </a:r>
            <a:r>
              <a:rPr lang="en-US" dirty="0" smtClean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 smtClean="0"/>
              <a:t>Python +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be called anywhere</a:t>
            </a:r>
          </a:p>
          <a:p>
            <a:pPr lvl="1"/>
            <a:r>
              <a:rPr lang="en-US" dirty="0" smtClean="0"/>
              <a:t>Can have only Python or convertible return types (e.g., no pointers)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79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of input parameters</a:t>
            </a:r>
          </a:p>
          <a:p>
            <a:r>
              <a:rPr lang="en-US" dirty="0" smtClean="0"/>
              <a:t>Result type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Optional, if applicable, inline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for simple functions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liminates function call overhead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678269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01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8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in </a:t>
            </a:r>
            <a:r>
              <a:rPr lang="en-US" dirty="0" err="1" smtClean="0"/>
              <a:t>Cython</a:t>
            </a:r>
            <a:r>
              <a:rPr lang="en-US" dirty="0" smtClean="0"/>
              <a:t> function is warning!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caught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 smtClean="0"/>
              <a:t> + nonsense value!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 smtClean="0"/>
              <a:t> clause to signature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 + 1)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Need not return</a:t>
              </a:r>
              <a:br>
                <a:rPr lang="en-US" dirty="0" smtClean="0"/>
              </a:br>
              <a:r>
                <a:rPr lang="en-US" dirty="0" smtClean="0"/>
                <a:t>that value to signal</a:t>
              </a:r>
              <a:br>
                <a:rPr lang="en-US" dirty="0" smtClean="0"/>
              </a:br>
              <a:r>
                <a:rPr lang="en-US" dirty="0" smtClean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'?' if value</a:t>
              </a:r>
              <a:br>
                <a:rPr lang="en-US" dirty="0" smtClean="0"/>
              </a:br>
              <a:r>
                <a:rPr lang="en-US" dirty="0" smtClean="0"/>
                <a:t>is valid return</a:t>
              </a:r>
              <a:br>
                <a:rPr lang="en-US" dirty="0" smtClean="0"/>
              </a:br>
              <a:r>
                <a:rPr lang="en-US" dirty="0" smtClean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767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br>
              <a:rPr lang="en-US" dirty="0" smtClean="0"/>
            </a:br>
            <a:r>
              <a:rPr lang="en-US" dirty="0" smtClean="0"/>
              <a:t>aka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9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Can access m, x, v</a:t>
            </a:r>
          </a:p>
          <a:p>
            <a:r>
              <a:rPr lang="en-US" dirty="0" smtClean="0"/>
              <a:t>Can add arbitrary object </a:t>
            </a:r>
            <a:r>
              <a:rPr lang="en-US" dirty="0" err="1" smtClean="0"/>
              <a:t>attrubutes</a:t>
            </a:r>
            <a:endParaRPr lang="en-US" dirty="0" smtClean="0"/>
          </a:p>
          <a:p>
            <a:r>
              <a:rPr lang="en-US" dirty="0" smtClean="0"/>
              <a:t>Attributes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Can't access m, x, v</a:t>
            </a:r>
          </a:p>
          <a:p>
            <a:r>
              <a:rPr lang="en-US" dirty="0" smtClean="0"/>
              <a:t>Can't add object attributes</a:t>
            </a:r>
          </a:p>
          <a:p>
            <a:r>
              <a:rPr lang="en-US" dirty="0" smtClean="0"/>
              <a:t>Attributes in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3640740" cy="2556164"/>
            <a:chOff x="304800" y="1371600"/>
            <a:chExt cx="3640740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3640740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638800" y="6248400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Also called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145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by default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accessible outside class scope</a:t>
            </a:r>
          </a:p>
          <a:p>
            <a:endParaRPr lang="en-US" dirty="0" smtClean="0"/>
          </a:p>
          <a:p>
            <a:r>
              <a:rPr lang="en-US" dirty="0" smtClean="0"/>
              <a:t>Read only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used everywhere</a:t>
            </a:r>
          </a:p>
          <a:p>
            <a:endParaRPr lang="en-US" dirty="0" smtClean="0"/>
          </a:p>
          <a:p>
            <a:r>
              <a:rPr lang="en-US" dirty="0" smtClean="0"/>
              <a:t>Public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495800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6183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280960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 smtClean="0"/>
              <a:t>: setter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 smtClean="0"/>
              <a:t>: setter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25796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416296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property momentum: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0470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dynamic memory allocation (e.g.,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construction</a:t>
            </a:r>
          </a:p>
          <a:p>
            <a:pPr lvl="1"/>
            <a:r>
              <a:rPr lang="en-US" i="1" dirty="0" smtClean="0"/>
              <a:t>Don't </a:t>
            </a:r>
            <a:r>
              <a:rPr lang="en-US" dirty="0" smtClean="0"/>
              <a:t>allocate memory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!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memory deallocation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destruction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7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Extension types can inherit from</a:t>
            </a:r>
          </a:p>
          <a:p>
            <a:pPr lvl="1"/>
            <a:r>
              <a:rPr lang="en-US" dirty="0" smtClean="0"/>
              <a:t>Single superclass only</a:t>
            </a:r>
          </a:p>
          <a:p>
            <a:pPr lvl="1"/>
            <a:r>
              <a:rPr lang="en-US" dirty="0" smtClean="0"/>
              <a:t>Superclass is build-in class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/>
              <a:t>), or extension type</a:t>
            </a:r>
          </a:p>
          <a:p>
            <a:pPr lvl="1"/>
            <a:r>
              <a:rPr lang="en-US" dirty="0" smtClean="0"/>
              <a:t>Superclass can not be regular Python class</a:t>
            </a:r>
          </a:p>
          <a:p>
            <a:r>
              <a:rPr lang="en-US" dirty="0" smtClean="0"/>
              <a:t>Python classes can inherit from extension types</a:t>
            </a:r>
          </a:p>
          <a:p>
            <a:pPr lvl="1"/>
            <a:r>
              <a:rPr lang="en-US" dirty="0" smtClean="0"/>
              <a:t>Can not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</a:p>
          <a:p>
            <a:pPr lvl="1"/>
            <a:r>
              <a:rPr lang="en-US" dirty="0" smtClean="0"/>
              <a:t>Can not override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4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7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Only needed when C-level access is required!</a:t>
            </a:r>
          </a:p>
          <a:p>
            <a:r>
              <a:rPr lang="en-US" dirty="0" smtClean="0"/>
              <a:t>Implementation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Implementation of all functions, except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 smtClean="0"/>
              <a:t>Class definitions, but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attributes</a:t>
            </a:r>
            <a:endParaRPr lang="en-US" dirty="0"/>
          </a:p>
          <a:p>
            <a:r>
              <a:rPr lang="en-US" dirty="0" smtClean="0"/>
              <a:t>Declarations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C-level declarations: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/>
              <a:t>Implementation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Declaration file + implementation file</a:t>
            </a:r>
            <a:br>
              <a:rPr lang="en-US" dirty="0" smtClean="0"/>
            </a:br>
            <a:r>
              <a:rPr lang="en-US" dirty="0" smtClean="0"/>
              <a:t>              = one namespace!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</a:p>
            <a:p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6601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Cython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5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Fairly simple to use</a:t>
            </a:r>
          </a:p>
          <a:p>
            <a:pPr lvl="2"/>
            <a:r>
              <a:rPr lang="en-US" dirty="0" smtClean="0"/>
              <a:t>Offers </a:t>
            </a:r>
            <a:r>
              <a:rPr lang="en-US" dirty="0" err="1" smtClean="0"/>
              <a:t>execellent</a:t>
            </a:r>
            <a:r>
              <a:rPr lang="en-US" dirty="0" smtClean="0"/>
              <a:t> speedups when use wisely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Good understanding of Python and C/C++</a:t>
            </a:r>
          </a:p>
          <a:p>
            <a:r>
              <a:rPr lang="en-US" dirty="0" smtClean="0"/>
              <a:t>Features not covered here: wrapping C/C++ code</a:t>
            </a:r>
          </a:p>
          <a:p>
            <a:pPr lvl="1"/>
            <a:r>
              <a:rPr lang="en-US" dirty="0" smtClean="0"/>
              <a:t>Pro: low overhead compared to, e.g., SWIG</a:t>
            </a:r>
          </a:p>
          <a:p>
            <a:pPr lvl="1"/>
            <a:r>
              <a:rPr lang="en-US" dirty="0" smtClean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8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/>
              <a:t> </a:t>
            </a:r>
            <a:r>
              <a:rPr lang="en-US" dirty="0" smtClean="0"/>
              <a:t>website: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://cython.org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Cython</a:t>
            </a:r>
            <a:r>
              <a:rPr lang="en-US" dirty="0" smtClean="0"/>
              <a:t> </a:t>
            </a:r>
            <a:r>
              <a:rPr lang="en-US" dirty="0"/>
              <a:t>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Smith, Kurt (2015) </a:t>
            </a:r>
            <a:r>
              <a:rPr lang="en-US" i="1" dirty="0" err="1" smtClean="0"/>
              <a:t>Cython</a:t>
            </a:r>
            <a:r>
              <a:rPr lang="en-US" dirty="0" smtClean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8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 Python code with type information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Shared library is 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215825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91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72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Cython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</a:t>
            </a:r>
            <a:r>
              <a:rPr lang="en-US" sz="2400" dirty="0" err="1" smtClean="0"/>
              <a:t>compilicated</a:t>
            </a:r>
            <a:r>
              <a:rPr lang="en-US" sz="2400" dirty="0" smtClean="0"/>
              <a:t>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4346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800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51597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266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Motivating example:</a:t>
            </a:r>
            <a:br>
              <a:rPr lang="en-US" dirty="0" smtClean="0"/>
            </a:br>
            <a:r>
              <a:rPr lang="en-US" dirty="0" smtClean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Fairly painless,</a:t>
            </a:r>
            <a:br>
              <a:rPr lang="en-US" sz="2400" dirty="0" smtClean="0"/>
            </a:br>
            <a:r>
              <a:rPr lang="en-US" sz="2400" dirty="0" smtClean="0"/>
              <a:t>don't forget to</a:t>
            </a:r>
            <a:br>
              <a:rPr lang="en-US" sz="2400" dirty="0" smtClean="0"/>
            </a:br>
            <a:r>
              <a:rPr lang="en-US" sz="2400" dirty="0" smtClean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results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like any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other</a:t>
              </a:r>
              <a:r>
                <a:rPr lang="nl-BE" dirty="0" smtClean="0"/>
                <a:t> Python module</a:t>
              </a:r>
              <a:endParaRPr lang="en-US" dirty="0" smtClean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698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Statically defined type: used at compile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</a:t>
            </a:r>
            <a:r>
              <a:rPr lang="en-US" dirty="0" err="1" smtClean="0"/>
              <a:t>Cython</a:t>
            </a:r>
            <a:r>
              <a:rPr lang="en-US" dirty="0" smtClean="0"/>
              <a:t> keyword for declaration</a:t>
            </a:r>
          </a:p>
          <a:p>
            <a:pPr lvl="1"/>
            <a:r>
              <a:rPr lang="en-US" dirty="0" smtClean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Function parameters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types with C implementation:</a:t>
            </a:r>
            <a:r>
              <a:rPr lang="nl-BE" dirty="0" smtClean="0"/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 smtClean="0"/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 smtClean="0">
                <a:cs typeface="Courier New" panose="02070309020205020404" pitchFamily="49" charset="0"/>
              </a:rPr>
              <a:t>, e.g.,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297180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419600" y="2743200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Array of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 smtClean="0"/>
                <a:t>,</a:t>
              </a:r>
              <a:br>
                <a:rPr lang="en-US" dirty="0" smtClean="0"/>
              </a:br>
              <a:r>
                <a:rPr lang="en-US" dirty="0" smtClean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 allows</a:t>
              </a:r>
              <a:br>
                <a:rPr lang="en-US" dirty="0" smtClean="0"/>
              </a:br>
              <a:r>
                <a:rPr lang="en-US" dirty="0" smtClean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7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2154</TotalTime>
  <Words>1637</Words>
  <Application>Microsoft Office PowerPoint</Application>
  <PresentationFormat>On-screen Show (4:3)</PresentationFormat>
  <Paragraphs>431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Cython to speed up Python</vt:lpstr>
      <vt:lpstr>Motivating example</vt:lpstr>
      <vt:lpstr>Motivation</vt:lpstr>
      <vt:lpstr>Cython</vt:lpstr>
      <vt:lpstr>Motivating example: timings</vt:lpstr>
      <vt:lpstr>Motivating example: code</vt:lpstr>
      <vt:lpstr>Motivating example: setup.py, building &amp; using</vt:lpstr>
      <vt:lpstr>Types</vt:lpstr>
      <vt:lpstr>C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Functions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Code organization</vt:lpstr>
      <vt:lpstr>File types and import</vt:lpstr>
      <vt:lpstr>Declaration/implementation</vt:lpstr>
      <vt:lpstr>Conclusions</vt:lpstr>
      <vt:lpstr>Conclusions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Cython to speed up Python</dc:title>
  <dc:creator>lucg5005</dc:creator>
  <cp:lastModifiedBy>Geert Jan Bex</cp:lastModifiedBy>
  <cp:revision>76</cp:revision>
  <dcterms:created xsi:type="dcterms:W3CDTF">2006-08-16T00:00:00Z</dcterms:created>
  <dcterms:modified xsi:type="dcterms:W3CDTF">2016-02-25T17:39:59Z</dcterms:modified>
</cp:coreProperties>
</file>