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0"/>
  </p:notesMasterIdLst>
  <p:sldIdLst>
    <p:sldId id="257" r:id="rId2"/>
    <p:sldId id="263" r:id="rId3"/>
    <p:sldId id="259" r:id="rId4"/>
    <p:sldId id="447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453" r:id="rId59"/>
    <p:sldId id="454" r:id="rId60"/>
    <p:sldId id="314" r:id="rId61"/>
    <p:sldId id="315" r:id="rId62"/>
    <p:sldId id="316" r:id="rId63"/>
    <p:sldId id="317" r:id="rId64"/>
    <p:sldId id="318" r:id="rId65"/>
    <p:sldId id="452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54" r:id="rId102"/>
    <p:sldId id="355" r:id="rId103"/>
    <p:sldId id="356" r:id="rId104"/>
    <p:sldId id="357" r:id="rId105"/>
    <p:sldId id="358" r:id="rId106"/>
    <p:sldId id="359" r:id="rId107"/>
    <p:sldId id="360" r:id="rId108"/>
    <p:sldId id="361" r:id="rId109"/>
    <p:sldId id="362" r:id="rId110"/>
    <p:sldId id="363" r:id="rId111"/>
    <p:sldId id="364" r:id="rId112"/>
    <p:sldId id="365" r:id="rId113"/>
    <p:sldId id="366" r:id="rId114"/>
    <p:sldId id="367" r:id="rId115"/>
    <p:sldId id="368" r:id="rId116"/>
    <p:sldId id="369" r:id="rId117"/>
    <p:sldId id="370" r:id="rId118"/>
    <p:sldId id="371" r:id="rId119"/>
    <p:sldId id="372" r:id="rId120"/>
    <p:sldId id="373" r:id="rId121"/>
    <p:sldId id="374" r:id="rId122"/>
    <p:sldId id="375" r:id="rId123"/>
    <p:sldId id="376" r:id="rId124"/>
    <p:sldId id="378" r:id="rId125"/>
    <p:sldId id="379" r:id="rId126"/>
    <p:sldId id="380" r:id="rId127"/>
    <p:sldId id="381" r:id="rId128"/>
    <p:sldId id="382" r:id="rId129"/>
    <p:sldId id="383" r:id="rId130"/>
    <p:sldId id="384" r:id="rId131"/>
    <p:sldId id="385" r:id="rId132"/>
    <p:sldId id="386" r:id="rId133"/>
    <p:sldId id="387" r:id="rId134"/>
    <p:sldId id="388" r:id="rId135"/>
    <p:sldId id="389" r:id="rId136"/>
    <p:sldId id="390" r:id="rId137"/>
    <p:sldId id="391" r:id="rId138"/>
    <p:sldId id="392" r:id="rId139"/>
    <p:sldId id="393" r:id="rId140"/>
    <p:sldId id="394" r:id="rId141"/>
    <p:sldId id="395" r:id="rId142"/>
    <p:sldId id="396" r:id="rId143"/>
    <p:sldId id="397" r:id="rId144"/>
    <p:sldId id="398" r:id="rId145"/>
    <p:sldId id="399" r:id="rId146"/>
    <p:sldId id="400" r:id="rId147"/>
    <p:sldId id="401" r:id="rId148"/>
    <p:sldId id="402" r:id="rId149"/>
    <p:sldId id="403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20" r:id="rId165"/>
    <p:sldId id="421" r:id="rId166"/>
    <p:sldId id="422" r:id="rId167"/>
    <p:sldId id="423" r:id="rId168"/>
    <p:sldId id="424" r:id="rId169"/>
    <p:sldId id="425" r:id="rId170"/>
    <p:sldId id="426" r:id="rId171"/>
    <p:sldId id="427" r:id="rId172"/>
    <p:sldId id="428" r:id="rId173"/>
    <p:sldId id="429" r:id="rId174"/>
    <p:sldId id="430" r:id="rId175"/>
    <p:sldId id="431" r:id="rId176"/>
    <p:sldId id="432" r:id="rId177"/>
    <p:sldId id="433" r:id="rId178"/>
    <p:sldId id="434" r:id="rId179"/>
    <p:sldId id="435" r:id="rId180"/>
    <p:sldId id="436" r:id="rId181"/>
    <p:sldId id="437" r:id="rId182"/>
    <p:sldId id="438" r:id="rId183"/>
    <p:sldId id="439" r:id="rId184"/>
    <p:sldId id="440" r:id="rId185"/>
    <p:sldId id="441" r:id="rId186"/>
    <p:sldId id="442" r:id="rId187"/>
    <p:sldId id="443" r:id="rId188"/>
    <p:sldId id="444" r:id="rId189"/>
    <p:sldId id="445" r:id="rId190"/>
    <p:sldId id="455" r:id="rId191"/>
    <p:sldId id="456" r:id="rId192"/>
    <p:sldId id="457" r:id="rId193"/>
    <p:sldId id="458" r:id="rId194"/>
    <p:sldId id="446" r:id="rId195"/>
    <p:sldId id="448" r:id="rId196"/>
    <p:sldId id="449" r:id="rId197"/>
    <p:sldId id="451" r:id="rId198"/>
    <p:sldId id="450" r:id="rId19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96" Type="http://schemas.openxmlformats.org/officeDocument/2006/relationships/slide" Target="slides/slide195.xml"/><Relationship Id="rId200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1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2017-09-06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0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2017-09-06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2017-09-06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2017-09-06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2017-09-06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2017-09-06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2017-09-06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2017-09-06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2017-09-06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2017-09-06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2017-09-06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2017-09-06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2017-09-06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jpeg"/><Relationship Id="rId4" Type="http://schemas.openxmlformats.org/officeDocument/2006/relationships/image" Target="../media/image15.wmf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0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wiki/faq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Basic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for scientific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declarations of (standard) libraries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function definition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Statements in function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 smtClean="0">
                  <a:solidFill>
                    <a:srgbClr val="C00000"/>
                  </a:solidFill>
                </a:rPr>
                <a:t> function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required for I/O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program's exit code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contain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smtClean="0"/>
              <a:t>: pain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regular expression: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string representation: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+)?@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+(?: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+)+"</a:t>
            </a:r>
          </a:p>
          <a:p>
            <a:r>
              <a:rPr lang="en-US" dirty="0" smtClean="0">
                <a:cs typeface="Courier New" pitchFamily="49" charset="0"/>
              </a:rPr>
              <a:t>Raw strings: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raw string representation</a:t>
            </a:r>
            <a:r>
              <a:rPr lang="en-US" dirty="0">
                <a:cs typeface="Courier New" pitchFamily="49" charset="0"/>
              </a:rPr>
              <a:t>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occurrence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Getting matched 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R"(\w+(?:\.\w+)?@\w+(?:\.\w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 smtClean="0"/>
              <a:t>Capturing brackets: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+)+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capturing brackets also group, but lots of machinery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string for replacement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 smtClean="0"/>
              <a:t>: first capture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 smtClean="0"/>
              <a:t>: second capture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 smtClean="0"/>
              <a:t>: complete match</a:t>
            </a:r>
          </a:p>
          <a:p>
            <a:pPr lvl="1"/>
            <a:r>
              <a:rPr lang="en-US" dirty="0" smtClean="0"/>
              <a:t>literal characters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"(([^ ,])+)"};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'1.5', '2.3', 'alpha'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matches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line;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regex expr {R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"((\w+))"};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&lt;string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expr);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counter[word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 smtClean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 smtClean="0"/>
              <a:t> is address of matched substring,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Match was capturing, hence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name conflicts</a:t>
            </a:r>
          </a:p>
          <a:p>
            <a:pPr lvl="1"/>
            <a:r>
              <a:rPr lang="en-US" dirty="0" smtClean="0"/>
              <a:t>functions/variables with same name in multiple contexts</a:t>
            </a:r>
          </a:p>
          <a:p>
            <a:r>
              <a:rPr lang="en-US" dirty="0" smtClean="0"/>
              <a:t>E.g., standard library in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prefix with namespace,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use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use namespace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8" y="5018751"/>
            <a:ext cx="7234060" cy="480122"/>
            <a:chOff x="-2444419" y="3913434"/>
            <a:chExt cx="7234060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assumed in slides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444419" y="4112712"/>
              <a:ext cx="230676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expressions are</a:t>
            </a:r>
          </a:p>
          <a:p>
            <a:pPr lvl="1"/>
            <a:r>
              <a:rPr lang="en-US" dirty="0" smtClean="0"/>
              <a:t>powerful</a:t>
            </a:r>
          </a:p>
          <a:p>
            <a:pPr lvl="1"/>
            <a:r>
              <a:rPr lang="en-US" dirty="0" smtClean="0"/>
              <a:t>somewhat slow</a:t>
            </a:r>
          </a:p>
          <a:p>
            <a:r>
              <a:rPr lang="en-US" dirty="0" smtClean="0"/>
              <a:t>Two functions</a:t>
            </a:r>
          </a:p>
          <a:p>
            <a:pPr lvl="1"/>
            <a:r>
              <a:rPr lang="en-US" dirty="0" err="1" smtClean="0"/>
              <a:t>regex_search</a:t>
            </a:r>
            <a:r>
              <a:rPr lang="en-US" dirty="0" smtClean="0"/>
              <a:t>: works on streams </a:t>
            </a:r>
            <a:r>
              <a:rPr lang="en-US" dirty="0" smtClean="0">
                <a:sym typeface="Symbol" panose="05050102010706020507" pitchFamily="18" charset="2"/>
              </a:rPr>
              <a:t> more versatile</a:t>
            </a:r>
            <a:endParaRPr lang="en-US" dirty="0" smtClean="0"/>
          </a:p>
          <a:p>
            <a:pPr lvl="1"/>
            <a:r>
              <a:rPr lang="en-US" dirty="0" err="1" smtClean="0"/>
              <a:t>regex_match</a:t>
            </a:r>
            <a:r>
              <a:rPr lang="en-US" dirty="0" smtClean="0"/>
              <a:t>: works on strings only </a:t>
            </a:r>
            <a:r>
              <a:rPr lang="en-US" dirty="0" smtClean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case insensitive: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 </a:t>
            </a:r>
            <a:r>
              <a:rPr lang="en-US" sz="2400" dirty="0" smtClean="0"/>
              <a:t>use judiciously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smtClean="0"/>
              <a:t>String implementation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github.com/gjbex/training-material/tree/master/CPlusPlus/IoStreams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Input stream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convert sequence of characters to typed object(s)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std::cout &lt;&lt; "n = " &lt;&lt; 15 &lt;&lt; ": " &lt;&lt; 12.3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std::string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dobule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Output streams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: 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 smtClean="0"/>
              <a:t>: standard error</a:t>
            </a:r>
          </a:p>
          <a:p>
            <a:pPr lvl="1"/>
            <a:r>
              <a:rPr lang="en-US" dirty="0" smtClean="0"/>
              <a:t>"put to"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Cross platform end-of-line: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Input stream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: standard input</a:t>
            </a:r>
          </a:p>
          <a:p>
            <a:pPr lvl="1"/>
            <a:r>
              <a:rPr lang="en-US" dirty="0" smtClean="0"/>
              <a:t>"get from" operator: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 smtClean="0"/>
              <a:t>skips initial whitespace</a:t>
            </a:r>
            <a:r>
              <a:rPr lang="en-US" dirty="0"/>
              <a:t>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  <a:endParaRPr lang="en-US" dirty="0" smtClean="0"/>
          </a:p>
          <a:p>
            <a:pPr lvl="1"/>
            <a:r>
              <a:rPr lang="en-US" dirty="0" smtClean="0"/>
              <a:t>default separator whitespace</a:t>
            </a:r>
          </a:p>
          <a:p>
            <a:pPr lvl="1"/>
            <a:r>
              <a:rPr lang="en-US" dirty="0" smtClean="0"/>
              <a:t>read entire line, including end-of-line: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 smtClean="0"/>
              <a:t> is 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Reference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 smtClean="0"/>
              <a:t> evaluates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if ready for reading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Explicit check end-of-file: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sum += data;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Floating point formats: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</a:t>
            </a:r>
            <a:r>
              <a:rPr lang="en-US" dirty="0" smtClean="0"/>
              <a:t>precision (number digits), </a:t>
            </a:r>
            <a:r>
              <a:rPr lang="en-US" dirty="0"/>
              <a:t>e.g.,</a:t>
            </a:r>
            <a:br>
              <a:rPr lang="en-US" dirty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defaultfloat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PI 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3.141593e+00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3.142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width and 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&lt;&lt;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cout.fill('0');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endl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cout.fill(orig_fill);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123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00123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Output file stream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4670937" cy="184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/* file could not be opened */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 &gt;&gt;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3617" y="4837531"/>
            <a:ext cx="4670937" cy="18466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if (!ifs)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/* file could not be opened */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ofs &lt;&lt;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from/writing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stringstream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str(line);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item {0.0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 &gt;&gt; item;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sep;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((sep = str.get()) != -1) {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data.push_back(item);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terminal,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use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 smtClean="0">
                  <a:solidFill>
                    <a:srgbClr val="C00000"/>
                  </a:solidFill>
                </a:rPr>
                <a:t>,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115136" y="3188012"/>
            <a:ext cx="2329045" cy="1140748"/>
            <a:chOff x="1030021" y="2944201"/>
            <a:chExt cx="2329045" cy="1140748"/>
          </a:xfrm>
        </p:grpSpPr>
        <p:sp>
          <p:nvSpPr>
            <p:cNvPr id="31" name="TextBox 30"/>
            <p:cNvSpPr txBox="1"/>
            <p:nvPr/>
          </p:nvSpPr>
          <p:spPr>
            <a:xfrm>
              <a:off x="1030021" y="3684839"/>
              <a:ext cx="232904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"send to" </a:t>
              </a:r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operator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59044" y="2944201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stCxn id="31" idx="0"/>
              <a:endCxn id="32" idx="2"/>
            </p:cNvCxnSpPr>
            <p:nvPr/>
          </p:nvCxnSpPr>
          <p:spPr>
            <a:xfrm flipH="1" flipV="1">
              <a:off x="1284950" y="3225045"/>
              <a:ext cx="909594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 smtClean="0"/>
              <a:t>: string constant, i.e., text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3730852" y="3165633"/>
            <a:ext cx="251811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31" idx="0"/>
            <a:endCxn id="42" idx="2"/>
          </p:cNvCxnSpPr>
          <p:nvPr/>
        </p:nvCxnSpPr>
        <p:spPr>
          <a:xfrm flipV="1">
            <a:off x="3279659" y="3446477"/>
            <a:ext cx="577099" cy="482173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9,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github.com/gjbex/training-material/tree/master/CPlusPlus/Containers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structures are key to good programming</a:t>
            </a:r>
          </a:p>
          <a:p>
            <a:pPr lvl="1"/>
            <a:r>
              <a:rPr lang="en-US" dirty="0" smtClean="0"/>
              <a:t>implementation conceptually close to model</a:t>
            </a:r>
          </a:p>
          <a:p>
            <a:pPr lvl="1"/>
            <a:r>
              <a:rPr lang="en-US" dirty="0" smtClean="0"/>
              <a:t>fewer lines of code = less bugs</a:t>
            </a:r>
          </a:p>
          <a:p>
            <a:pPr lvl="1"/>
            <a:r>
              <a:rPr lang="en-US" dirty="0" smtClean="0"/>
              <a:t>better performance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C++: STL (Standard Template Library)</a:t>
            </a:r>
          </a:p>
          <a:p>
            <a:pPr lvl="1"/>
            <a:r>
              <a:rPr lang="en-US" dirty="0" smtClean="0"/>
              <a:t>Python: core language, standard library</a:t>
            </a:r>
          </a:p>
          <a:p>
            <a:pPr lvl="1"/>
            <a:r>
              <a:rPr lang="en-US" dirty="0" smtClean="0"/>
              <a:t>Java: standard library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zoo…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data structures</a:t>
            </a:r>
          </a:p>
          <a:p>
            <a:pPr lvl="1"/>
            <a:r>
              <a:rPr lang="en-US" dirty="0" smtClean="0"/>
              <a:t>specific properties</a:t>
            </a:r>
          </a:p>
          <a:p>
            <a:pPr lvl="1"/>
            <a:r>
              <a:rPr lang="en-US" dirty="0" smtClean="0"/>
              <a:t>specific applications</a:t>
            </a:r>
          </a:p>
          <a:p>
            <a:pPr lvl="1"/>
            <a:r>
              <a:rPr lang="en-US" dirty="0" smtClean="0"/>
              <a:t>relationship to algorithms!</a:t>
            </a:r>
          </a:p>
          <a:p>
            <a:r>
              <a:rPr lang="en-US" dirty="0" smtClean="0"/>
              <a:t>Important to have an overview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Programming language independent</a:t>
            </a:r>
          </a:p>
          <a:p>
            <a:pPr lvl="1"/>
            <a:r>
              <a:rPr lang="en-US" dirty="0" smtClean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use in models?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smtClean="0"/>
              <a:t>Which data structure to choose for algorithm?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: set of values, e.g.,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= {True, False}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= {-</a:t>
            </a:r>
            <a:r>
              <a:rPr lang="en-US" dirty="0" smtClean="0"/>
              <a:t>2147483648, -</a:t>
            </a:r>
            <a:r>
              <a:rPr lang="en-US" dirty="0"/>
              <a:t> </a:t>
            </a:r>
            <a:r>
              <a:rPr lang="en-US" dirty="0" smtClean="0"/>
              <a:t>2147483647, …, -1, 0, 1..., 2147483647}</a:t>
            </a:r>
          </a:p>
          <a:p>
            <a:r>
              <a:rPr lang="en-US" dirty="0" smtClean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</a:t>
            </a:r>
            <a:r>
              <a:rPr lang="en-US" dirty="0" smtClean="0"/>
              <a:t>|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dirty="0" smtClean="0"/>
              <a:t>|</a:t>
            </a:r>
          </a:p>
          <a:p>
            <a:r>
              <a:rPr lang="en-US" dirty="0" smtClean="0"/>
              <a:t>Property: </a:t>
            </a:r>
          </a:p>
          <a:p>
            <a:r>
              <a:rPr lang="en-US" dirty="0" smtClean="0"/>
              <a:t>Any type: </a:t>
            </a:r>
            <a:r>
              <a:rPr lang="en-US" i="1" dirty="0" smtClean="0">
                <a:latin typeface="Palatino Linotype" panose="02040502050505030304" pitchFamily="18" charset="0"/>
              </a:rPr>
              <a:t>T</a:t>
            </a:r>
            <a:r>
              <a:rPr lang="en-US" baseline="-25000" dirty="0" smtClean="0">
                <a:sym typeface="Symbol" panose="05050102010706020507" pitchFamily="18" charset="2"/>
              </a:rPr>
              <a:t>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Power set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2</a:t>
            </a:r>
            <a:r>
              <a:rPr lang="en-US" i="1" baseline="30000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boolean</a:t>
            </a:r>
            <a:r>
              <a:rPr lang="en-US" dirty="0" smtClean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int</a:t>
            </a:r>
            <a:r>
              <a:rPr lang="en-US" dirty="0" smtClean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Set of all sequences of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 smtClean="0">
                <a:sym typeface="Symbol" panose="05050102010706020507" pitchFamily="18" charset="2"/>
              </a:rPr>
              <a:t>: </a:t>
            </a:r>
            <a:r>
              <a:rPr lang="en-US" i="1" dirty="0" smtClean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boolean</a:t>
            </a:r>
            <a:r>
              <a:rPr lang="en-US" baseline="30000" dirty="0" smtClean="0">
                <a:sym typeface="Symbol" panose="05050102010706020507" pitchFamily="18" charset="2"/>
              </a:rPr>
              <a:t>*</a:t>
            </a:r>
            <a:r>
              <a:rPr lang="en-US" dirty="0" smtClean="0">
                <a:sym typeface="Symbol" panose="05050102010706020507" pitchFamily="18" charset="2"/>
              </a:rPr>
              <a:t> = {, True, False, </a:t>
            </a:r>
            <a:r>
              <a:rPr lang="en-US" dirty="0" err="1" smtClean="0">
                <a:sym typeface="Symbol" panose="05050102010706020507" pitchFamily="18" charset="2"/>
              </a:rPr>
              <a:t>TrueTrue</a:t>
            </a:r>
            <a:r>
              <a:rPr lang="en-US" dirty="0" smtClean="0">
                <a:sym typeface="Symbol" panose="05050102010706020507" pitchFamily="18" charset="2"/>
              </a:rPr>
              <a:t>, True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False, False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True,…}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</a:t>
            </a:r>
            <a:r>
              <a:rPr lang="en-US" dirty="0" smtClean="0">
                <a:sym typeface="Symbol" panose="05050102010706020507" pitchFamily="18" charset="2"/>
              </a:rPr>
              <a:t>{</a:t>
            </a:r>
            <a:r>
              <a:rPr lang="en-US" dirty="0">
                <a:sym typeface="Symbol" panose="05050102010706020507" pitchFamily="18" charset="2"/>
              </a:rPr>
              <a:t> </a:t>
            </a:r>
            <a:r>
              <a:rPr lang="en-US" dirty="0" smtClean="0">
                <a:sym typeface="Symbol" panose="05050102010706020507" pitchFamily="18" charset="2"/>
              </a:rPr>
              <a:t>, 0</a:t>
            </a:r>
            <a:r>
              <a:rPr lang="en-US" dirty="0">
                <a:sym typeface="Symbol" panose="05050102010706020507" pitchFamily="18" charset="2"/>
              </a:rPr>
              <a:t>, 1, …, 0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0, 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0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1, …}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221814" y="3308369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1814" y="3308369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83951" y="477982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83951" y="613687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| = 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core language</a:t>
            </a:r>
          </a:p>
          <a:p>
            <a:pPr lvl="1"/>
            <a:r>
              <a:rPr lang="en-US" dirty="0" smtClean="0"/>
              <a:t>standard libraries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tuple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2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125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EMPTY_ARRAY(length</a:t>
            </a:r>
            <a:r>
              <a:rPr lang="en-US" baseline="-25000" dirty="0" smtClean="0"/>
              <a:t>0</a:t>
            </a:r>
            <a:r>
              <a:rPr lang="en-US" dirty="0" smtClean="0"/>
              <a:t>, …, length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array</a:t>
            </a:r>
            <a:endParaRPr lang="en-US" dirty="0" smtClean="0"/>
          </a:p>
          <a:p>
            <a:r>
              <a:rPr lang="en-US" dirty="0" smtClean="0"/>
              <a:t>ARRAY.SET(index</a:t>
            </a:r>
            <a:r>
              <a:rPr lang="en-US" baseline="-25000" dirty="0" smtClean="0"/>
              <a:t>0</a:t>
            </a:r>
            <a:r>
              <a:rPr lang="en-US" dirty="0" smtClean="0"/>
              <a:t>, …, index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, value)</a:t>
            </a:r>
          </a:p>
          <a:p>
            <a:r>
              <a:rPr lang="en-US" dirty="0"/>
              <a:t>ARRAY.GET(index</a:t>
            </a:r>
            <a:r>
              <a:rPr lang="en-US" baseline="-25000" dirty="0"/>
              <a:t>0</a:t>
            </a:r>
            <a:r>
              <a:rPr lang="en-US" dirty="0"/>
              <a:t>, …, index</a:t>
            </a:r>
            <a:r>
              <a:rPr lang="en-US" i="1" baseline="-25000" dirty="0"/>
              <a:t>d</a:t>
            </a:r>
            <a:r>
              <a:rPr lang="en-US" baseline="-25000" dirty="0"/>
              <a:t>-1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ARRAY.LENGTH(</a:t>
            </a:r>
            <a:r>
              <a:rPr lang="en-US" i="1" dirty="0" err="1" smtClean="0"/>
              <a:t>i</a:t>
            </a:r>
            <a:r>
              <a:rPr lang="en-US" dirty="0" smtClean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length</a:t>
            </a:r>
            <a:r>
              <a:rPr lang="en-US" i="1" baseline="-25000" dirty="0" err="1" smtClean="0">
                <a:sym typeface="Symbol" panose="05050102010706020507" pitchFamily="18" charset="2"/>
              </a:rPr>
              <a:t>i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558870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 panose="05050102010706020507" pitchFamily="18" charset="2"/>
              </a:rPr>
              <a:t> 0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err="1" smtClean="0">
                <a:sym typeface="Symbol" panose="05050102010706020507" pitchFamily="18" charset="2"/>
              </a:rPr>
              <a:t>i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>
                <a:sym typeface="Symbol" panose="05050102010706020507" pitchFamily="18" charset="2"/>
              </a:rPr>
              <a:t> </a:t>
            </a:r>
            <a:r>
              <a:rPr lang="en-US" sz="2800" i="1" dirty="0" smtClean="0">
                <a:sym typeface="Symbol" panose="05050102010706020507" pitchFamily="18" charset="2"/>
              </a:rPr>
              <a:t>d</a:t>
            </a:r>
            <a:r>
              <a:rPr lang="en-US" sz="2800" dirty="0" smtClean="0">
                <a:sym typeface="Symbol" panose="05050102010706020507" pitchFamily="18" charset="2"/>
              </a:rPr>
              <a:t> - 1:  </a:t>
            </a:r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index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</a:t>
            </a:r>
            <a:r>
              <a:rPr lang="en-US" sz="2800" dirty="0" err="1" smtClean="0"/>
              <a:t>length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311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4;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array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of array</a:t>
            </a:r>
          </a:p>
          <a:p>
            <a:r>
              <a:rPr lang="en-US" dirty="0" smtClean="0"/>
              <a:t>Support for mathematical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array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53400"/>
            <a:ext cx="6979848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time(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generate(begin(time), end(time),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static double t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t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curr_time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signal(0.0,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wave: waves)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auto phase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wave.second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 += cos(2.0*pi*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*time + phase)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56154" y="2322613"/>
            <a:ext cx="3677265" cy="1678681"/>
            <a:chOff x="2044622" y="2944201"/>
            <a:chExt cx="3677265" cy="1678681"/>
          </a:xfrm>
        </p:grpSpPr>
        <p:sp>
          <p:nvSpPr>
            <p:cNvPr id="7" name="TextBox 6"/>
            <p:cNvSpPr txBox="1"/>
            <p:nvPr/>
          </p:nvSpPr>
          <p:spPr>
            <a:xfrm>
              <a:off x="2578636" y="4222772"/>
              <a:ext cx="3143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passed at runtime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44622" y="2944201"/>
              <a:ext cx="75150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420372" y="3225045"/>
              <a:ext cx="1729890" cy="9977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3177942" y="2818795"/>
            <a:ext cx="512226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7" idx="0"/>
            <a:endCxn id="13" idx="2"/>
          </p:cNvCxnSpPr>
          <p:nvPr/>
        </p:nvCxnSpPr>
        <p:spPr>
          <a:xfrm flipH="1" flipV="1">
            <a:off x="3434055" y="3099639"/>
            <a:ext cx="1827739" cy="501545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 smtClean="0">
                  <a:solidFill>
                    <a:srgbClr val="C00000"/>
                  </a:solidFill>
                </a:rPr>
                <a:t>st</a:t>
              </a:r>
              <a:r>
                <a:rPr lang="en-US" sz="2000" dirty="0" smtClean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Assigned when</a:t>
            </a:r>
          </a:p>
          <a:p>
            <a:r>
              <a:rPr lang="en-US" dirty="0" smtClean="0"/>
              <a:t>program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element type: homogenous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538580" cy="777007"/>
            <a:chOff x="6307280" y="2566553"/>
            <a:chExt cx="3384774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6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477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1-dimensional </a:t>
              </a:r>
              <a:r>
                <a:rPr lang="en-US" sz="2100" dirty="0"/>
                <a:t>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EMPTY_VECTOR([length])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vector</a:t>
            </a:r>
            <a:endParaRPr lang="en-US" dirty="0" smtClean="0"/>
          </a:p>
          <a:p>
            <a:r>
              <a:rPr lang="en-US" dirty="0" smtClean="0"/>
              <a:t>VECTOR.SET(index, value)</a:t>
            </a:r>
          </a:p>
          <a:p>
            <a:r>
              <a:rPr lang="en-US" dirty="0" smtClean="0"/>
              <a:t>VECTOR.GET(index) </a:t>
            </a:r>
            <a:r>
              <a:rPr lang="en-US" dirty="0">
                <a:sym typeface="Symbol" panose="05050102010706020507" pitchFamily="18" charset="2"/>
              </a:rPr>
              <a:t> value</a:t>
            </a:r>
            <a:endParaRPr lang="en-US" dirty="0" smtClean="0"/>
          </a:p>
          <a:p>
            <a:r>
              <a:rPr lang="en-US" dirty="0" smtClean="0"/>
              <a:t>VECTOR.LENGTH()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endParaRPr lang="en-US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3" y="4218709"/>
            <a:ext cx="33637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length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47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.end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middle {n/2};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stats.median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 % 2 == 1 ? data.at(middle)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(data.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 - 1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data.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middle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)/2.0;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601692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vector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first element of container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reference to element beyond last of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true if container empty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number of items in container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maximum capacity of container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 smtClean="0"/>
              <a:t>accessing element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range checked, safer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 smtClean="0"/>
              <a:t>accessing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 smtClean="0"/>
              <a:t> (0-based)</a:t>
            </a:r>
          </a:p>
          <a:p>
            <a:pPr lvl="1"/>
            <a:r>
              <a:rPr lang="en-US" dirty="0" smtClean="0"/>
              <a:t>not ranged checked, faster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first/last element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 smtClean="0"/>
              <a:t>add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at end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 smtClean="0"/>
              <a:t>insert an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/>
              <a:t> before position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fixed length</a:t>
            </a:r>
          </a:p>
          <a:p>
            <a:pPr lvl="1"/>
            <a:r>
              <a:rPr lang="en-US" dirty="0" smtClean="0"/>
              <a:t>insert/update: N/A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N/A</a:t>
            </a:r>
          </a:p>
          <a:p>
            <a:pPr lvl="1"/>
            <a:r>
              <a:rPr lang="en-US" dirty="0" smtClean="0"/>
              <a:t>element type: any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0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Name:</a:t>
              </a:r>
              <a:br>
                <a:rPr lang="en-US" sz="1200" dirty="0" smtClean="0"/>
              </a:br>
              <a:r>
                <a:rPr lang="en-US" sz="1200" dirty="0" smtClean="0"/>
                <a:t> 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 smtClean="0"/>
                <a:t>Destination:</a:t>
              </a:r>
              <a:br>
                <a:rPr lang="en-US" sz="1200" dirty="0" smtClean="0"/>
              </a:br>
              <a:r>
                <a:rPr lang="en-US" sz="1200" dirty="0" smtClean="0"/>
                <a:t>    </a:t>
              </a:r>
              <a:r>
                <a:rPr lang="en-US" sz="1200" dirty="0" smtClean="0">
                  <a:latin typeface="Edwardian Script ITC" panose="030303020407070D0804" pitchFamily="66" charset="0"/>
                </a:rPr>
                <a:t>London</a:t>
              </a:r>
              <a:endParaRPr lang="en-US" sz="1200" dirty="0"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NEW_TUPLE(value</a:t>
            </a:r>
            <a:r>
              <a:rPr lang="en-US" baseline="-25000" dirty="0" smtClean="0"/>
              <a:t>0</a:t>
            </a:r>
            <a:r>
              <a:rPr lang="en-US" dirty="0" smtClean="0"/>
              <a:t>, …, value</a:t>
            </a:r>
            <a:r>
              <a:rPr lang="en-US" i="1" baseline="-25000" dirty="0" smtClean="0"/>
              <a:t>d</a:t>
            </a:r>
            <a:r>
              <a:rPr lang="en-US" baseline="-25000" dirty="0" smtClean="0"/>
              <a:t>-1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             </a:t>
            </a:r>
            <a:r>
              <a:rPr lang="en-US" dirty="0" smtClean="0">
                <a:sym typeface="Symbol" panose="05050102010706020507" pitchFamily="18" charset="2"/>
              </a:rPr>
              <a:t> tuple</a:t>
            </a:r>
            <a:endParaRPr lang="en-US" dirty="0" smtClean="0"/>
          </a:p>
          <a:p>
            <a:r>
              <a:rPr lang="en-US" dirty="0" smtClean="0"/>
              <a:t>TUPLE.GET(index) </a:t>
            </a:r>
            <a:r>
              <a:rPr lang="en-US" dirty="0" smtClean="0">
                <a:sym typeface="Symbol" panose="05050102010706020507" pitchFamily="18" charset="2"/>
              </a:rPr>
              <a:t>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37652" y="3599958"/>
            <a:ext cx="30453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</a:t>
            </a:r>
            <a:r>
              <a:rPr lang="en-US" sz="2800" dirty="0" smtClean="0">
                <a:sym typeface="Symbol" panose="05050102010706020507" pitchFamily="18" charset="2"/>
              </a:rPr>
              <a:t></a:t>
            </a:r>
            <a:r>
              <a:rPr lang="en-US" sz="2800" dirty="0" smtClean="0"/>
              <a:t> {0, …, </a:t>
            </a:r>
            <a:r>
              <a:rPr lang="en-US" sz="2800" i="1" dirty="0" smtClean="0"/>
              <a:t>d</a:t>
            </a:r>
            <a:r>
              <a:rPr lang="en-US" sz="2800" dirty="0" smtClean="0"/>
              <a:t> - 1}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018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"mass: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"charge: "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tuple indexing is zero based!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ordinal index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insert/update: O(n)</a:t>
            </a:r>
          </a:p>
          <a:p>
            <a:pPr lvl="1"/>
            <a:r>
              <a:rPr lang="en-US" dirty="0" smtClean="0"/>
              <a:t>retrieval: O(n)</a:t>
            </a:r>
          </a:p>
          <a:p>
            <a:pPr lvl="1"/>
            <a:r>
              <a:rPr lang="en-US" dirty="0" smtClean="0"/>
              <a:t>search: O(n)</a:t>
            </a:r>
          </a:p>
          <a:p>
            <a:pPr lvl="1"/>
            <a:r>
              <a:rPr lang="en-US" dirty="0" smtClean="0"/>
              <a:t>prepend/append/pop/</a:t>
            </a:r>
            <a:r>
              <a:rPr lang="en-US" dirty="0" err="1" smtClean="0"/>
              <a:t>unshift</a:t>
            </a:r>
            <a:r>
              <a:rPr lang="en-US" dirty="0" smtClean="0"/>
              <a:t>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operations: concatenation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57950" y="3296518"/>
            <a:ext cx="1174823" cy="808001"/>
            <a:chOff x="6307280" y="2566553"/>
            <a:chExt cx="1566431" cy="1077334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933911" y="3104137"/>
            <a:ext cx="939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4" name="Equation" r:id="rId3" imgW="419040" imgH="241200" progId="Equation.3">
                    <p:embed/>
                  </p:oleObj>
                </mc:Choice>
                <mc:Fallback>
                  <p:oleObj name="Equation" r:id="rId3" imgW="4190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33911" y="3104137"/>
                          <a:ext cx="939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851344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for values in memory (RAM)</a:t>
            </a:r>
          </a:p>
          <a:p>
            <a:r>
              <a:rPr lang="en-US" dirty="0" smtClean="0"/>
              <a:t>Names start with letter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, can contain digits</a:t>
            </a:r>
          </a:p>
          <a:p>
            <a:r>
              <a:rPr lang="en-US" dirty="0" smtClean="0"/>
              <a:t>Value can change during run</a:t>
            </a:r>
          </a:p>
          <a:p>
            <a:r>
              <a:rPr lang="en-US" dirty="0" smtClean="0"/>
              <a:t>Must be declared,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59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EMPTY_LIST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list</a:t>
            </a:r>
            <a:endParaRPr lang="en-US" dirty="0" smtClean="0"/>
          </a:p>
          <a:p>
            <a:r>
              <a:rPr lang="en-US" dirty="0" smtClean="0"/>
              <a:t>LIST.INSERT(index, value)</a:t>
            </a:r>
          </a:p>
          <a:p>
            <a:r>
              <a:rPr lang="en-US" dirty="0" smtClean="0"/>
              <a:t>LIST.APPEND(value)</a:t>
            </a:r>
          </a:p>
          <a:p>
            <a:r>
              <a:rPr lang="en-US" dirty="0" smtClean="0"/>
              <a:t>LIST.REMOVE(index)</a:t>
            </a:r>
          </a:p>
          <a:p>
            <a:r>
              <a:rPr lang="en-US" dirty="0" smtClean="0"/>
              <a:t>LIST.GET(index)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LIST.SET(index, value)</a:t>
            </a:r>
            <a:endParaRPr lang="en-US" dirty="0" smtClean="0"/>
          </a:p>
          <a:p>
            <a:r>
              <a:rPr lang="en-US" dirty="0" smtClean="0"/>
              <a:t>LIST.IS_EMPTY</a:t>
            </a:r>
            <a:r>
              <a:rPr lang="en-US" dirty="0"/>
              <a:t>() </a:t>
            </a:r>
            <a:r>
              <a:rPr lang="en-US" dirty="0" smtClean="0">
                <a:sym typeface="Symbol" panose="05050102010706020507" pitchFamily="18" charset="2"/>
              </a:rPr>
              <a:t> Boolean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LIST.LENGTH()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= #append + #insert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5154" y="6047512"/>
            <a:ext cx="44210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0 </a:t>
            </a:r>
            <a:r>
              <a:rPr lang="en-US" sz="2800" dirty="0" smtClean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index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 LIST.LENGTH() - 1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805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l;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l.push_back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it++)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iterator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insert/remove: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r>
              <a:rPr lang="en-US" dirty="0" smtClean="0"/>
              <a:t>elements are unique in set</a:t>
            </a:r>
          </a:p>
          <a:p>
            <a:pPr lvl="1"/>
            <a:r>
              <a:rPr lang="en-US" dirty="0" smtClean="0"/>
              <a:t>operations: union, intersection, …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112450" y="3306588"/>
            <a:ext cx="1196688" cy="775853"/>
            <a:chOff x="6307280" y="2566553"/>
            <a:chExt cx="1595584" cy="1034471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905914" y="3145412"/>
            <a:ext cx="99695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2" name="Equation" r:id="rId3" imgW="444240" imgH="203040" progId="Equation.3">
                    <p:embed/>
                  </p:oleObj>
                </mc:Choice>
                <mc:Fallback>
                  <p:oleObj name="Equation" r:id="rId3" imgW="4442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5914" y="3145412"/>
                          <a:ext cx="996950" cy="455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9046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46177" y="4861936"/>
            <a:ext cx="1479407" cy="1684337"/>
            <a:chOff x="5268191" y="4861936"/>
            <a:chExt cx="1479407" cy="1684337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041160" y="4861936"/>
            <a:ext cx="70643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3" name="Equation" r:id="rId5" imgW="419040" imgH="215640" progId="Equation.3">
                    <p:embed/>
                  </p:oleObj>
                </mc:Choice>
                <mc:Fallback>
                  <p:oleObj name="Equation" r:id="rId5" imgW="4190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41160" y="4861936"/>
                          <a:ext cx="706438" cy="363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EMPTY_SET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set</a:t>
            </a:r>
            <a:endParaRPr lang="en-US" dirty="0" smtClean="0"/>
          </a:p>
          <a:p>
            <a:r>
              <a:rPr lang="en-US" dirty="0" smtClean="0"/>
              <a:t>SET.ADD(value)</a:t>
            </a:r>
          </a:p>
          <a:p>
            <a:r>
              <a:rPr lang="en-US" dirty="0" smtClean="0"/>
              <a:t>SET.HAS_VALUE(value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SET.IS_EMPTY</a:t>
            </a:r>
            <a:r>
              <a:rPr lang="en-US" dirty="0"/>
              <a:t>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SET.REMOVE(value)</a:t>
            </a:r>
          </a:p>
          <a:p>
            <a:r>
              <a:rPr lang="en-US" dirty="0" smtClean="0"/>
              <a:t>SET.SIZE()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#add - #remove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87137" y="5195455"/>
            <a:ext cx="1508683" cy="639495"/>
            <a:chOff x="987137" y="5195455"/>
            <a:chExt cx="1508683" cy="639495"/>
          </a:xfrm>
        </p:grpSpPr>
        <p:sp>
          <p:nvSpPr>
            <p:cNvPr id="5" name="TextBox 4"/>
            <p:cNvSpPr txBox="1"/>
            <p:nvPr/>
          </p:nvSpPr>
          <p:spPr>
            <a:xfrm>
              <a:off x="987137" y="5465618"/>
              <a:ext cx="15086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5" idx="0"/>
            </p:cNvCxnSpPr>
            <p:nvPr/>
          </p:nvCxnSpPr>
          <p:spPr>
            <a:xfrm flipV="1">
              <a:off x="1741479" y="5195455"/>
              <a:ext cx="263966" cy="2701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248890" y="5195456"/>
            <a:ext cx="1819601" cy="639494"/>
            <a:chOff x="3248890" y="5195456"/>
            <a:chExt cx="181960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3248890" y="5465618"/>
              <a:ext cx="1819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elements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H="1" flipV="1">
              <a:off x="3608651" y="5195456"/>
              <a:ext cx="550040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975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random by key</a:t>
            </a:r>
          </a:p>
          <a:p>
            <a:pPr lvl="1"/>
            <a:r>
              <a:rPr lang="en-US" dirty="0" smtClean="0"/>
              <a:t>unordered</a:t>
            </a:r>
          </a:p>
          <a:p>
            <a:pPr lvl="1"/>
            <a:r>
              <a:rPr lang="en-US" dirty="0" smtClean="0"/>
              <a:t>size can vary</a:t>
            </a:r>
          </a:p>
          <a:p>
            <a:pPr lvl="1"/>
            <a:r>
              <a:rPr lang="en-US" dirty="0" smtClean="0"/>
              <a:t>insert/update: O(1)</a:t>
            </a:r>
          </a:p>
          <a:p>
            <a:pPr lvl="1"/>
            <a:r>
              <a:rPr lang="en-US" dirty="0" smtClean="0"/>
              <a:t>retrieval: O(1)</a:t>
            </a:r>
          </a:p>
          <a:p>
            <a:pPr lvl="1"/>
            <a:r>
              <a:rPr lang="en-US" dirty="0" smtClean="0"/>
              <a:t>search: O(1)</a:t>
            </a:r>
          </a:p>
          <a:p>
            <a:pPr lvl="1"/>
            <a:r>
              <a:rPr lang="en-US" dirty="0" smtClean="0"/>
              <a:t>element type: any for key/value</a:t>
            </a:r>
          </a:p>
          <a:p>
            <a:pPr lvl="1"/>
            <a:r>
              <a:rPr lang="en-US" dirty="0" smtClean="0"/>
              <a:t>keys are unique in dictionary</a:t>
            </a:r>
          </a:p>
          <a:p>
            <a:pPr lvl="1"/>
            <a:r>
              <a:rPr lang="en-US" dirty="0" smtClean="0"/>
              <a:t>operations: union</a:t>
            </a:r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42226" y="3241913"/>
            <a:ext cx="1670126" cy="786569"/>
            <a:chOff x="6307280" y="2566553"/>
            <a:chExt cx="2226834" cy="104875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795802" y="3131124"/>
            <a:ext cx="1738312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0" name="Equation" r:id="rId3" imgW="774360" imgH="215640" progId="Equation.3">
                    <p:embed/>
                  </p:oleObj>
                </mc:Choice>
                <mc:Fallback>
                  <p:oleObj name="Equation" r:id="rId3" imgW="7743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95802" y="3131124"/>
                          <a:ext cx="1738312" cy="484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15245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map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d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068008" y="4772234"/>
            <a:ext cx="3888687" cy="1715385"/>
            <a:chOff x="4739124" y="4830888"/>
            <a:chExt cx="3888687" cy="1715385"/>
          </a:xfrm>
        </p:grpSpPr>
        <p:sp>
          <p:nvSpPr>
            <p:cNvPr id="7" name="Oval 6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8" name="Oval 7"/>
            <p:cNvSpPr/>
            <p:nvPr/>
          </p:nvSpPr>
          <p:spPr>
            <a:xfrm>
              <a:off x="6911473" y="5258955"/>
              <a:ext cx="944053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4739124" y="4830888"/>
            <a:ext cx="1047750" cy="363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1" name="Equation" r:id="rId5" imgW="622080" imgH="215640" progId="Equation.3">
                    <p:embed/>
                  </p:oleObj>
                </mc:Choice>
                <mc:Fallback>
                  <p:oleObj name="Equation" r:id="rId5" imgW="62208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39124" y="4830888"/>
                          <a:ext cx="1047750" cy="3631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7365748" y="4830889"/>
            <a:ext cx="1262063" cy="363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2" name="Equation" r:id="rId7" imgW="749160" imgH="215640" progId="Equation.3">
                    <p:embed/>
                  </p:oleObj>
                </mc:Choice>
                <mc:Fallback>
                  <p:oleObj name="Equation" r:id="rId7" imgW="74916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65748" y="4830889"/>
                          <a:ext cx="1262063" cy="3631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/>
            <p:nvPr/>
          </p:nvSpPr>
          <p:spPr>
            <a:xfrm>
              <a:off x="5667054" y="5384226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463894" y="5989130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823249" y="6148822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486650" y="5610378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92241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12" idx="5"/>
              <a:endCxn id="15" idx="1"/>
            </p:cNvCxnSpPr>
            <p:nvPr/>
          </p:nvCxnSpPr>
          <p:spPr>
            <a:xfrm>
              <a:off x="5738007" y="5455179"/>
              <a:ext cx="1760817" cy="1673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3" idx="6"/>
              <a:endCxn id="15" idx="3"/>
            </p:cNvCxnSpPr>
            <p:nvPr/>
          </p:nvCxnSpPr>
          <p:spPr>
            <a:xfrm flipV="1">
              <a:off x="5547021" y="5681331"/>
              <a:ext cx="1951803" cy="34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4" idx="6"/>
              <a:endCxn id="16" idx="2"/>
            </p:cNvCxnSpPr>
            <p:nvPr/>
          </p:nvCxnSpPr>
          <p:spPr>
            <a:xfrm>
              <a:off x="5906376" y="6190386"/>
              <a:ext cx="1285865" cy="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surjective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0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EMPTY_MAP()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map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MAP.SET(key, 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MAP.HAS_KEY(key)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MAP.GET(key)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 if 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MAP.REMOVE(key)</a:t>
            </a:r>
            <a:r>
              <a:rPr lang="en-US" dirty="0">
                <a:sym typeface="Symbol" panose="05050102010706020507" pitchFamily="18" charset="2"/>
              </a:rPr>
              <a:t> if </a:t>
            </a:r>
            <a:r>
              <a:rPr lang="en-US" dirty="0" smtClean="0">
                <a:sym typeface="Symbol" panose="05050102010706020507" pitchFamily="18" charset="2"/>
              </a:rPr>
              <a:t>MAP.HAS_KEY(key)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MAP.IS_EMPTY()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MAP.SIZE()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#set - #remove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4791" y="5746178"/>
            <a:ext cx="1041311" cy="639494"/>
            <a:chOff x="987137" y="5195456"/>
            <a:chExt cx="1041311" cy="639494"/>
          </a:xfrm>
        </p:grpSpPr>
        <p:sp>
          <p:nvSpPr>
            <p:cNvPr id="6" name="TextBox 5"/>
            <p:cNvSpPr txBox="1"/>
            <p:nvPr/>
          </p:nvSpPr>
          <p:spPr>
            <a:xfrm>
              <a:off x="987137" y="5465618"/>
              <a:ext cx="10413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keys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1507793" y="5195456"/>
              <a:ext cx="497652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186544" y="5746178"/>
            <a:ext cx="1352230" cy="639494"/>
            <a:chOff x="3248890" y="5195456"/>
            <a:chExt cx="1352230" cy="639494"/>
          </a:xfrm>
        </p:grpSpPr>
        <p:sp>
          <p:nvSpPr>
            <p:cNvPr id="9" name="TextBox 8"/>
            <p:cNvSpPr txBox="1"/>
            <p:nvPr/>
          </p:nvSpPr>
          <p:spPr>
            <a:xfrm>
              <a:off x="3248890" y="5465618"/>
              <a:ext cx="13522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existing keys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3608651" y="5195456"/>
              <a:ext cx="316354" cy="27016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767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</a:t>
            </a:r>
            <a:r>
              <a:rPr lang="nn-N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endParaRPr lang="nn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versus ordinary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elements not sorted</a:t>
            </a:r>
          </a:p>
          <a:p>
            <a:pPr lvl="1"/>
            <a:r>
              <a:rPr lang="en-US" dirty="0" smtClean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 smtClean="0"/>
              <a:t>elements sorted (custom comparator supported)</a:t>
            </a:r>
          </a:p>
          <a:p>
            <a:pPr lvl="1"/>
            <a:r>
              <a:rPr lang="en-US" dirty="0" smtClean="0"/>
              <a:t>slower insert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not </a:t>
            </a:r>
            <a:r>
              <a:rPr lang="en-US" dirty="0"/>
              <a:t>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keys sorted </a:t>
            </a:r>
            <a:r>
              <a:rPr lang="en-US" dirty="0"/>
              <a:t>(custom comparator supported)</a:t>
            </a:r>
          </a:p>
          <a:p>
            <a:pPr lvl="1"/>
            <a:r>
              <a:rPr lang="en-US" dirty="0"/>
              <a:t>slower insert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Contiguous vs. non-contiguous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stored contiguously in memory allows </a:t>
            </a:r>
            <a:r>
              <a:rPr lang="en-US" dirty="0" err="1" smtClean="0"/>
              <a:t>prefetch</a:t>
            </a:r>
            <a:endParaRPr lang="en-US" dirty="0" smtClean="0"/>
          </a:p>
          <a:p>
            <a:pPr lvl="1"/>
            <a:r>
              <a:rPr lang="en-US" dirty="0" smtClean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 smtClean="0"/>
              <a:t>Data types</a:t>
            </a:r>
          </a:p>
          <a:p>
            <a:pPr lvl="1"/>
            <a:r>
              <a:rPr lang="en-US" dirty="0" err="1" smtClean="0"/>
              <a:t>valarray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Many codes are</a:t>
            </a:r>
            <a:br>
              <a:rPr lang="en-US" sz="2400" dirty="0" smtClean="0"/>
            </a:br>
            <a:r>
              <a:rPr lang="en-US" sz="2400" dirty="0" smtClean="0"/>
              <a:t>memory bound!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these for memory-intensive algorithms,</a:t>
            </a:r>
            <a:br>
              <a:rPr lang="en-US" sz="2800" dirty="0" smtClean="0"/>
            </a:br>
            <a:r>
              <a:rPr lang="en-US" sz="2800" i="1" dirty="0" smtClean="0"/>
              <a:t>never</a:t>
            </a:r>
            <a:r>
              <a:rPr lang="en-US" sz="2800" dirty="0" smtClean="0"/>
              <a:t> list/queue/…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: character,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string: </a:t>
            </a:r>
            <a:r>
              <a:rPr lang="en-US" dirty="0" smtClean="0">
                <a:cs typeface="Courier New" panose="02070309020205020404" pitchFamily="49" charset="0"/>
              </a:rPr>
              <a:t>character sequence,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integer number,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: single precision floating point number,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 smtClean="0"/>
              <a:t>4 byte representation</a:t>
            </a:r>
          </a:p>
          <a:p>
            <a:pPr lvl="1"/>
            <a:r>
              <a:rPr lang="en-US" dirty="0" smtClean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[-10</a:t>
            </a:r>
            <a:r>
              <a:rPr lang="en-US" baseline="30000" dirty="0" smtClean="0"/>
              <a:t>38</a:t>
            </a:r>
            <a:r>
              <a:rPr lang="en-US" dirty="0" smtClean="0"/>
              <a:t>, 10</a:t>
            </a:r>
            <a:r>
              <a:rPr lang="en-US" baseline="30000" dirty="0" smtClean="0"/>
              <a:t>38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double precision floating point number</a:t>
            </a:r>
          </a:p>
          <a:p>
            <a:pPr lvl="1"/>
            <a:r>
              <a:rPr lang="en-US" dirty="0" smtClean="0"/>
              <a:t>8 byte representation</a:t>
            </a:r>
          </a:p>
          <a:p>
            <a:pPr lvl="1"/>
            <a:r>
              <a:rPr lang="en-US" dirty="0" smtClean="0"/>
              <a:t>15 significant digits</a:t>
            </a:r>
            <a:r>
              <a:rPr lang="en-US" dirty="0"/>
              <a:t> , smallest </a:t>
            </a:r>
            <a:r>
              <a:rPr lang="en-US" dirty="0" smtClean="0"/>
              <a:t>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-308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</a:t>
            </a:r>
            <a:r>
              <a:rPr lang="en-US" dirty="0" smtClean="0"/>
              <a:t>10</a:t>
            </a:r>
            <a:r>
              <a:rPr lang="en-US" baseline="30000" dirty="0" smtClean="0"/>
              <a:t>308</a:t>
            </a:r>
            <a:r>
              <a:rPr lang="en-US" dirty="0" smtClean="0"/>
              <a:t>, 1e</a:t>
            </a:r>
            <a:r>
              <a:rPr lang="en-US" baseline="30000" dirty="0" smtClean="0"/>
              <a:t>308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Boolean value, i.e.,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structures provided</a:t>
            </a:r>
          </a:p>
          <a:p>
            <a:pPr lvl="1"/>
            <a:r>
              <a:rPr lang="en-US" dirty="0" smtClean="0"/>
              <a:t>standard libraries</a:t>
            </a:r>
          </a:p>
          <a:p>
            <a:pPr lvl="1"/>
            <a:r>
              <a:rPr lang="en-US" dirty="0" smtClean="0"/>
              <a:t>third-party libraries</a:t>
            </a:r>
          </a:p>
          <a:p>
            <a:r>
              <a:rPr lang="en-US" dirty="0" smtClean="0"/>
              <a:t>Often implemented on top of basic data structures</a:t>
            </a:r>
          </a:p>
          <a:p>
            <a:r>
              <a:rPr lang="en-US" dirty="0" smtClean="0"/>
              <a:t>Other data structures can be implemented on top</a:t>
            </a:r>
          </a:p>
          <a:p>
            <a:r>
              <a:rPr lang="en-US" dirty="0" smtClean="0"/>
              <a:t>Contents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queue, priority queue</a:t>
            </a:r>
          </a:p>
          <a:p>
            <a:pPr lvl="1"/>
            <a:r>
              <a:rPr lang="en-US" dirty="0" smtClean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top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push/peek/pull: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209184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First in, last out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6457950" y="3296518"/>
            <a:ext cx="1185863" cy="808757"/>
            <a:chOff x="6307280" y="2566553"/>
            <a:chExt cx="1581151" cy="1078342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6918997" y="3105146"/>
            <a:ext cx="969434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6" name="Equation" r:id="rId3" imgW="431640" imgH="241200" progId="Equation.3">
                    <p:embed/>
                  </p:oleObj>
                </mc:Choice>
                <mc:Fallback>
                  <p:oleObj name="Equation" r:id="rId3" imgW="4316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18997" y="3105146"/>
                          <a:ext cx="969434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307280" y="2566553"/>
              <a:ext cx="120391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stack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s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EMPTY_STACK()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stack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STACK.PUSH(value)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STACK.POP()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STACK.TOP()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STACK.IS_EMPTY()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sym typeface="Symbol" panose="05050102010706020507" pitchFamily="18" charset="2"/>
              </a:rPr>
              <a:t>b</a:t>
            </a:r>
            <a:r>
              <a:rPr lang="en-US" dirty="0" err="1" smtClean="0">
                <a:sym typeface="Symbol" panose="05050102010706020507" pitchFamily="18" charset="2"/>
              </a:rPr>
              <a:t>oolean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STACK.SIZE()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size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4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front to pop and back to push</a:t>
            </a:r>
          </a:p>
          <a:p>
            <a:pPr lvl="1"/>
            <a:r>
              <a:rPr lang="en-US" dirty="0" smtClean="0"/>
              <a:t>ordered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push/front/pop: O(1)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First in, first out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0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4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.pop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access: only front to pop, push inserts in order</a:t>
            </a:r>
          </a:p>
          <a:p>
            <a:pPr lvl="1"/>
            <a:r>
              <a:rPr lang="en-US" dirty="0" smtClean="0"/>
              <a:t>ordered according to priority</a:t>
            </a:r>
          </a:p>
          <a:p>
            <a:pPr lvl="1"/>
            <a:r>
              <a:rPr lang="en-US" dirty="0" smtClean="0"/>
              <a:t>length can vary</a:t>
            </a:r>
          </a:p>
          <a:p>
            <a:pPr lvl="1"/>
            <a:r>
              <a:rPr lang="en-US" dirty="0" smtClean="0"/>
              <a:t>front: O(1), pop/push: O(log n)</a:t>
            </a:r>
          </a:p>
          <a:p>
            <a:pPr lvl="1"/>
            <a:r>
              <a:rPr lang="en-US" dirty="0" smtClean="0"/>
              <a:t>element type: any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Implementation: STL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457950" y="3296518"/>
            <a:ext cx="1196975" cy="808757"/>
            <a:chOff x="6307280" y="2566553"/>
            <a:chExt cx="1595967" cy="1078342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904180" y="3105146"/>
            <a:ext cx="999067" cy="539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4" name="Equation" r:id="rId3" imgW="444240" imgH="241200" progId="Equation.3">
                    <p:embed/>
                  </p:oleObj>
                </mc:Choice>
                <mc:Fallback>
                  <p:oleObj name="Equation" r:id="rId3" imgW="44424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04180" y="3105146"/>
                          <a:ext cx="999067" cy="5397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41748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queue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q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C00000"/>
                  </a:solidFill>
                </a:rPr>
                <a:t>!!</a:t>
              </a:r>
              <a:endParaRPr lang="en-US" sz="2400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EMPTY_QUEUE() </a:t>
            </a:r>
            <a:r>
              <a:rPr lang="en-US" dirty="0" smtClean="0">
                <a:sym typeface="Symbol" panose="05050102010706020507" pitchFamily="18" charset="2"/>
              </a:rPr>
              <a:t> queue</a:t>
            </a:r>
            <a:endParaRPr lang="en-US" dirty="0" smtClean="0"/>
          </a:p>
          <a:p>
            <a:r>
              <a:rPr lang="en-US" dirty="0" smtClean="0"/>
              <a:t>QUEUE.PUSH(value</a:t>
            </a:r>
            <a:r>
              <a:rPr lang="en-US" dirty="0"/>
              <a:t>)</a:t>
            </a:r>
          </a:p>
          <a:p>
            <a:r>
              <a:rPr lang="en-US" dirty="0" smtClean="0"/>
              <a:t>QUEUE.POP()</a:t>
            </a:r>
          </a:p>
          <a:p>
            <a:r>
              <a:rPr lang="en-US" dirty="0" smtClean="0"/>
              <a:t>QUEUE.FRONT()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  <a:endParaRPr lang="en-US" dirty="0"/>
          </a:p>
          <a:p>
            <a:r>
              <a:rPr lang="en-US" dirty="0" smtClean="0"/>
              <a:t>QUEUE.IS_EMPTY()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QUEUE.LENGTH()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length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= #push - #pop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represents relationships (= edges) between</a:t>
            </a:r>
            <a:br>
              <a:rPr lang="en-US" dirty="0" smtClean="0"/>
            </a:br>
            <a:r>
              <a:rPr lang="en-US" dirty="0" smtClean="0"/>
              <a:t>objects (= vertices)</a:t>
            </a:r>
          </a:p>
          <a:p>
            <a:pPr lvl="1"/>
            <a:r>
              <a:rPr lang="en-US" dirty="0" smtClean="0"/>
              <a:t>ordered (directed graph or digraph),</a:t>
            </a:r>
            <a:br>
              <a:rPr lang="en-US" dirty="0" smtClean="0"/>
            </a:br>
            <a:r>
              <a:rPr lang="en-US" dirty="0" smtClean="0"/>
              <a:t>unordered (undirected graph)</a:t>
            </a:r>
          </a:p>
          <a:p>
            <a:pPr lvl="1"/>
            <a:r>
              <a:rPr lang="en-US" dirty="0" smtClean="0"/>
              <a:t>number of vertices can vary</a:t>
            </a:r>
          </a:p>
          <a:p>
            <a:pPr lvl="1"/>
            <a:r>
              <a:rPr lang="en-US" dirty="0" smtClean="0"/>
              <a:t>number of edges can vary</a:t>
            </a:r>
          </a:p>
          <a:p>
            <a:pPr lvl="1"/>
            <a:r>
              <a:rPr lang="en-US" dirty="0" smtClean="0"/>
              <a:t>object type: any</a:t>
            </a:r>
          </a:p>
          <a:p>
            <a:pPr lvl="1"/>
            <a:r>
              <a:rPr lang="en-US" dirty="0" smtClean="0"/>
              <a:t>edges can have weights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e.g., as adjacency list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351587" y="3296518"/>
            <a:ext cx="1860550" cy="786533"/>
            <a:chOff x="6165463" y="2566553"/>
            <a:chExt cx="2480734" cy="104871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6165463" y="3132663"/>
            <a:ext cx="2480734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8" name="Equation" r:id="rId3" imgW="1104840" imgH="215640" progId="Equation.3">
                    <p:embed/>
                  </p:oleObj>
                </mc:Choice>
                <mc:Fallback>
                  <p:oleObj name="Equation" r:id="rId3" imgW="110484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65463" y="3132663"/>
                          <a:ext cx="2480734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307280" y="2566553"/>
              <a:ext cx="134173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 smtClean="0"/>
                <a:t>graph </a:t>
              </a:r>
              <a:r>
                <a:rPr lang="en-US" sz="2100" i="1" dirty="0" smtClean="0">
                  <a:latin typeface="Palatino Linotype" panose="02040502050505030304" pitchFamily="18" charset="0"/>
                </a:rPr>
                <a:t>g</a:t>
              </a:r>
              <a:endParaRPr lang="en-US" sz="2100" i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5" name="AutoShape 9" descr="Stockfoto: Kassa · machine · icon · witte · geld · ka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263805" y="4151105"/>
            <a:ext cx="914994" cy="811459"/>
            <a:chOff x="6263805" y="4151105"/>
            <a:chExt cx="914994" cy="811459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721302" y="4151105"/>
              <a:ext cx="270164" cy="4421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914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vertices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151106"/>
            <a:ext cx="734175" cy="811458"/>
            <a:chOff x="6263805" y="4151106"/>
            <a:chExt cx="734175" cy="811458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489893" y="4151106"/>
              <a:ext cx="141000" cy="44212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edges</a:t>
              </a:r>
              <a:endParaRPr lang="en-US" dirty="0"/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&amp;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 (and),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 (or),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/>
              <a:t> (not)</a:t>
            </a:r>
          </a:p>
          <a:p>
            <a:r>
              <a:rPr lang="en-US" dirty="0"/>
              <a:t>C</a:t>
            </a:r>
            <a:r>
              <a:rPr lang="en-US" dirty="0" smtClean="0"/>
              <a:t>omparison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?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9027" y="5787820"/>
            <a:ext cx="16113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x, y, d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/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EMPTY_GRAPH() </a:t>
            </a:r>
            <a:r>
              <a:rPr lang="en-US" dirty="0" smtClean="0">
                <a:sym typeface="Symbol" panose="05050102010706020507" pitchFamily="18" charset="2"/>
              </a:rPr>
              <a:t> graph</a:t>
            </a:r>
            <a:endParaRPr lang="en-US" dirty="0" smtClean="0"/>
          </a:p>
          <a:p>
            <a:r>
              <a:rPr lang="en-US" dirty="0" smtClean="0"/>
              <a:t>GRAPH.ADD_NODE(value)</a:t>
            </a:r>
          </a:p>
          <a:p>
            <a:r>
              <a:rPr lang="en-US" dirty="0" smtClean="0"/>
              <a:t>GRAPH.REMOVE(node)</a:t>
            </a:r>
            <a:endParaRPr lang="en-US" dirty="0"/>
          </a:p>
          <a:p>
            <a:r>
              <a:rPr lang="en-US" dirty="0" smtClean="0"/>
              <a:t>GRAPH.ADD_EDGE(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node</a:t>
            </a:r>
            <a:r>
              <a:rPr lang="en-US" i="1" baseline="-25000" dirty="0" err="1" smtClean="0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GRAPH.REMOVE_EDGE(</a:t>
            </a:r>
            <a:r>
              <a:rPr lang="en-US" dirty="0" err="1"/>
              <a:t>node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node</a:t>
            </a:r>
            <a:r>
              <a:rPr lang="en-US" i="1" baseline="-25000" dirty="0" err="1"/>
              <a:t>j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GRAPH.GET_NODES()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{node</a:t>
            </a:r>
            <a:r>
              <a:rPr lang="en-US" baseline="-25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, …, node</a:t>
            </a:r>
            <a:r>
              <a:rPr lang="en-US" i="1" baseline="-25000" dirty="0" smtClean="0">
                <a:sym typeface="Symbol" panose="05050102010706020507" pitchFamily="18" charset="2"/>
              </a:rPr>
              <a:t>n</a:t>
            </a:r>
            <a:r>
              <a:rPr lang="en-US" baseline="-25000" dirty="0" smtClean="0">
                <a:sym typeface="Symbol" panose="05050102010706020507" pitchFamily="18" charset="2"/>
              </a:rPr>
              <a:t>-1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  <a:endParaRPr lang="en-US" dirty="0" smtClean="0"/>
          </a:p>
          <a:p>
            <a:r>
              <a:rPr lang="en-US" dirty="0" smtClean="0"/>
              <a:t>NODE.GET_VALUE()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value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NODE.GET_INCOMING_EDGES()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 smtClean="0">
                <a:sym typeface="Symbol" panose="05050102010706020507" pitchFamily="18" charset="2"/>
              </a:rPr>
              <a:t>edge</a:t>
            </a:r>
            <a:r>
              <a:rPr lang="en-US" baseline="-25000" dirty="0" err="1" smtClean="0">
                <a:sym typeface="Symbol" panose="05050102010706020507" pitchFamily="18" charset="2"/>
              </a:rPr>
              <a:t>k</a:t>
            </a:r>
            <a:r>
              <a:rPr lang="en-US" dirty="0" smtClean="0">
                <a:sym typeface="Symbol" panose="05050102010706020507" pitchFamily="18" charset="2"/>
              </a:rPr>
              <a:t>}</a:t>
            </a:r>
          </a:p>
          <a:p>
            <a:r>
              <a:rPr lang="en-US" dirty="0" smtClean="0">
                <a:sym typeface="Symbol" panose="05050102010706020507" pitchFamily="18" charset="2"/>
              </a:rPr>
              <a:t>NODE.GET_OUTGOING_EDGES</a:t>
            </a:r>
            <a:r>
              <a:rPr lang="en-US" dirty="0">
                <a:sym typeface="Symbol" panose="05050102010706020507" pitchFamily="18" charset="2"/>
              </a:rPr>
              <a:t>()  {edge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, …, </a:t>
            </a:r>
            <a:r>
              <a:rPr lang="en-US" dirty="0" err="1">
                <a:sym typeface="Symbol" panose="05050102010706020507" pitchFamily="18" charset="2"/>
              </a:rPr>
              <a:t>edge</a:t>
            </a:r>
            <a:r>
              <a:rPr lang="en-US" baseline="-25000" dirty="0" err="1">
                <a:sym typeface="Symbol" panose="05050102010706020507" pitchFamily="18" charset="2"/>
              </a:rPr>
              <a:t>k</a:t>
            </a:r>
            <a:r>
              <a:rPr lang="en-US" dirty="0">
                <a:sym typeface="Symbol" panose="05050102010706020507" pitchFamily="18" charset="2"/>
              </a:rPr>
              <a:t>}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EDGE.GET_FROM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EDGE.GET_TO</a:t>
            </a:r>
            <a:r>
              <a:rPr lang="en-US" dirty="0">
                <a:sym typeface="Symbol" panose="05050102010706020507" pitchFamily="18" charset="2"/>
              </a:rPr>
              <a:t>()  </a:t>
            </a:r>
            <a:r>
              <a:rPr lang="en-US" dirty="0" smtClean="0">
                <a:sym typeface="Symbol" panose="05050102010706020507" pitchFamily="18" charset="2"/>
              </a:rPr>
              <a:t>node</a:t>
            </a:r>
            <a:endParaRPr lang="en-US" dirty="0"/>
          </a:p>
          <a:p>
            <a:r>
              <a:rPr lang="en-US" dirty="0" smtClean="0"/>
              <a:t>GRAPH.IS_EMPTY()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 smtClean="0">
                <a:sym typeface="Symbol" panose="05050102010706020507" pitchFamily="18" charset="2"/>
              </a:rPr>
              <a:t>boolean</a:t>
            </a:r>
            <a:endParaRPr lang="en-US" dirty="0" smtClean="0"/>
          </a:p>
          <a:p>
            <a:r>
              <a:rPr lang="en-US" dirty="0" smtClean="0"/>
              <a:t>GRAPH.SIZE()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#nodes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8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graph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</a:p>
          <a:p>
            <a:pPr lvl="1"/>
            <a:r>
              <a:rPr lang="en-US" dirty="0" smtClean="0"/>
              <a:t>directed graph contains no cycles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for every pair of vertices 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r>
              <a:rPr lang="en-US" dirty="0" smtClean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 smtClean="0"/>
              <a:t> to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j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Max-flow: maximum flow rate between source and destination in graph weighted with capacities</a:t>
            </a:r>
          </a:p>
          <a:p>
            <a:r>
              <a:rPr lang="en-US" dirty="0" smtClean="0"/>
              <a:t>Shortest path: find shortest path between source and destination in graph weighted with distances</a:t>
            </a:r>
          </a:p>
          <a:p>
            <a:r>
              <a:rPr lang="en-US" dirty="0" smtClean="0"/>
              <a:t>Topological sort: linear order on vertices of digraph such that "precedes" relation is respected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d, a, e, b, c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topological sort</a:t>
              </a:r>
              <a:endParaRPr 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d, b, c, 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arrays (discussed in chapter 12.6)</a:t>
            </a:r>
          </a:p>
          <a:p>
            <a:r>
              <a:rPr lang="en-US" dirty="0" smtClean="0"/>
              <a:t>tuple (discussed in chapter 11.3)</a:t>
            </a:r>
          </a:p>
          <a:p>
            <a:r>
              <a:rPr lang="en-US" dirty="0" smtClean="0"/>
              <a:t>set</a:t>
            </a:r>
          </a:p>
          <a:p>
            <a:r>
              <a:rPr lang="en-US" dirty="0" smtClean="0"/>
              <a:t>stack</a:t>
            </a:r>
          </a:p>
          <a:p>
            <a:r>
              <a:rPr lang="en-US" dirty="0" smtClean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10,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github.com/gjbex/training-material/tree/master/CPlusPlus/Algorithms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-1.3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0.6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5.9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1.2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3.5</a:t>
                </a:r>
                <a:endParaRPr lang="en-US" dirty="0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 smtClean="0"/>
              <a:t> contains address of element (pointer): value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constant iterator</a:t>
            </a:r>
          </a:p>
          <a:p>
            <a:pPr lvl="1"/>
            <a:r>
              <a:rPr lang="en-US" dirty="0" smtClean="0"/>
              <a:t>elements will not be modified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 smtClean="0"/>
              <a:t>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 smtClean="0"/>
              <a:t>elements can be modified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it++)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 smtClean="0"/>
              <a:t> iterators</a:t>
            </a:r>
            <a:br>
              <a:rPr lang="en-US" sz="2400" dirty="0" smtClean="0"/>
            </a:br>
            <a:r>
              <a:rPr lang="en-US" sz="2400" dirty="0" smtClean="0"/>
              <a:t>whenever possible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data structure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Define order relation on mass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Sort on mass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 find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cout &lt;&lt; "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Can use Boyer-Moore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container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containers (aka zip)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(v1a.cbegin(), v1.cend(), v2.begin(),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 smtClean="0">
                <a:cs typeface="Courier New" panose="02070309020205020404" pitchFamily="49" charset="0"/>
              </a:rPr>
              <a:t>,</a:t>
            </a:r>
            <a:br>
              <a:rPr lang="en-US" sz="2400" dirty="0" smtClean="0">
                <a:cs typeface="Courier New" panose="02070309020205020404" pitchFamily="49" charset="0"/>
              </a:rPr>
            </a:br>
            <a:r>
              <a:rPr lang="en-US" sz="2400" dirty="0" smtClean="0">
                <a:cs typeface="Courier New" panose="02070309020205020404" pitchFamily="49" charset="0"/>
              </a:rPr>
              <a:t>       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is case sensitive</a:t>
            </a:r>
          </a:p>
          <a:p>
            <a:pPr lvl="1"/>
            <a:r>
              <a:rPr lang="en-US" dirty="0" smtClean="0"/>
              <a:t>language keywords</a:t>
            </a:r>
          </a:p>
          <a:p>
            <a:pPr lvl="1"/>
            <a:r>
              <a:rPr lang="en-US" dirty="0" smtClean="0"/>
              <a:t>variable, function, class names</a:t>
            </a:r>
          </a:p>
          <a:p>
            <a:r>
              <a:rPr lang="en-US" dirty="0" smtClean="0"/>
              <a:t>Statements end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this is a comment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comment.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 smtClean="0"/>
              <a:t>: check predicate on collection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 smtClean="0"/>
              <a:t>: find position where sequences differ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 smtClean="0"/>
              <a:t>: check equality of sequences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: copy, move sequence to other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 smtClean="0"/>
              <a:t>: remove elements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 smtClean="0"/>
              <a:t>: random shuffle sequence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many more, even more in C++17!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stream iterators</a:t>
            </a:r>
          </a:p>
          <a:p>
            <a:pPr lvl="1"/>
            <a:r>
              <a:rPr lang="en-US" dirty="0" smtClean="0"/>
              <a:t>discussion of iterator types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</a:t>
            </a:r>
            <a:r>
              <a:rPr lang="en-US" dirty="0" smtClean="0"/>
              <a:t>algorithms</a:t>
            </a:r>
            <a:br>
              <a:rPr lang="en-US" dirty="0" smtClean="0"/>
            </a:br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 smtClean="0"/>
              <a:t>Rivest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Clifford </a:t>
            </a:r>
            <a:r>
              <a:rPr lang="en-US" dirty="0" smtClean="0"/>
              <a:t>Stein</a:t>
            </a:r>
            <a:br>
              <a:rPr lang="en-US" dirty="0" smtClean="0"/>
            </a:br>
            <a:r>
              <a:rPr lang="en-US" dirty="0" smtClean="0"/>
              <a:t>MIT </a:t>
            </a:r>
            <a:r>
              <a:rPr lang="en-US" dirty="0"/>
              <a:t>Press, 2009 (3rd edition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Chapter 12,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github.com/gjbex/training-material/tree/master/CPlusPlus/Numerics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github.com/gjbex/training-material/tree/master/CPlusPlus/Armadillo</a:t>
            </a:r>
            <a:r>
              <a:rPr lang="en-US" sz="1600" dirty="0" smtClean="0"/>
              <a:t> </a:t>
            </a:r>
          </a:p>
          <a:p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github.com/gjbex/training-material/tree/master/CPlusPlus/Boost</a:t>
            </a:r>
            <a:r>
              <a:rPr lang="en-US" sz="1600" dirty="0" smtClean="0"/>
              <a:t> </a:t>
            </a:r>
            <a:endParaRPr lang="en-US" sz="1600" dirty="0" smtClean="0"/>
          </a:p>
          <a:p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github.com/gjbex/training-material/tree/master/CPlusPlus/UsingCLibraries</a:t>
            </a:r>
            <a:r>
              <a:rPr lang="en-US" sz="1600" dirty="0" smtClean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complex&lt;double&gt;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c(-0.62772, -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0.42193);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-1.8;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 1.8;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+= 0.001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while (abs(z) &lt; 2.0 &amp;&amp; n++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(Overloaded) math functions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More efficient: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limits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 smtClean="0"/>
              <a:t>minimum: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 smtClean="0"/>
              <a:t>Floating point: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 smtClean="0"/>
              <a:t>smallest number &gt; 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 smtClean="0"/>
              <a:t>maximum: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 smtClean="0"/>
              <a:t>1 &lt; 1 + </a:t>
            </a:r>
            <a:r>
              <a:rPr lang="en-US" dirty="0" smtClean="0">
                <a:sym typeface="Symbol" panose="05050102010706020507" pitchFamily="18" charset="2"/>
              </a:rPr>
              <a:t>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 smtClean="0"/>
              <a:t>significant digits, base 10: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&lt;double&gt;digits10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>
                <a:cs typeface="Courier New" panose="02070309020205020404" pitchFamily="49" charset="0"/>
              </a:rPr>
              <a:t>: true if not </a:t>
            </a:r>
            <a:r>
              <a:rPr lang="en-US" dirty="0" smtClean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 smtClean="0">
                <a:cs typeface="Courier New" panose="02070309020205020404" pitchFamily="49" charset="0"/>
              </a:rPr>
              <a:t>infinity, or </a:t>
            </a:r>
            <a:r>
              <a:rPr lang="en-US" dirty="0" err="1" smtClean="0">
                <a:cs typeface="Courier New" panose="02070309020205020404" pitchFamily="49" charset="0"/>
              </a:rPr>
              <a:t>NaN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values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/>
                <a:gridCol w="993059"/>
                <a:gridCol w="1396180"/>
                <a:gridCol w="1848465"/>
                <a:gridCol w="2812640"/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int8_t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int16_t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int32_t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int64_t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min()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-256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-32768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-2147483648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-9223372036854775808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max()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255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32767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2147483647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9223372036854775807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usually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10</a:t>
            </a:r>
            <a:r>
              <a:rPr lang="en-US" baseline="30000" dirty="0" smtClean="0"/>
              <a:t>9</a:t>
            </a:r>
            <a:endParaRPr lang="en-US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 smtClean="0"/>
              <a:t>10</a:t>
            </a:r>
            <a:r>
              <a:rPr lang="en-US" baseline="30000" dirty="0" smtClean="0"/>
              <a:t>19</a:t>
            </a:r>
            <a:endParaRPr lang="en-US" baseline="300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double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digits10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1.176e-38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1.190e+4932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epsilon()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1.192e-07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2.221e-16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1.084e-19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3.403e+38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1.798e+308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3.362e-4932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performance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precision?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Possible, but at high cost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development</a:t>
            </a:r>
          </a:p>
          <a:p>
            <a:r>
              <a:rPr lang="en-US" dirty="0" smtClean="0"/>
              <a:t>Consider other algorithms first</a:t>
            </a:r>
          </a:p>
          <a:p>
            <a:r>
              <a:rPr lang="en-US" dirty="0" smtClean="0"/>
              <a:t>Libraries for arbitrary precision arithmetic</a:t>
            </a:r>
          </a:p>
          <a:p>
            <a:pPr lvl="1"/>
            <a:r>
              <a:rPr lang="en-US" dirty="0" smtClean="0"/>
              <a:t>GMP: for integers</a:t>
            </a:r>
          </a:p>
          <a:p>
            <a:pPr lvl="1"/>
            <a:r>
              <a:rPr lang="en-US" dirty="0" smtClean="0"/>
              <a:t>MPFR: for floating point numbers</a:t>
            </a:r>
          </a:p>
          <a:p>
            <a:pPr lvl="1"/>
            <a:r>
              <a:rPr lang="en-US" dirty="0" smtClean="0"/>
              <a:t>MPC: for complex floating point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Engine: generates random number sequence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 smtClean="0"/>
              <a:t>: non-deterministic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 smtClean="0"/>
              <a:t>: </a:t>
            </a:r>
            <a:r>
              <a:rPr lang="en-US" dirty="0" err="1"/>
              <a:t>M</a:t>
            </a:r>
            <a:r>
              <a:rPr lang="en-US" dirty="0" err="1" smtClean="0"/>
              <a:t>ersenne</a:t>
            </a:r>
            <a:r>
              <a:rPr lang="en-US" dirty="0" smtClean="0"/>
              <a:t> twister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Distributions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Draw random number from actual distribution using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 smtClean="0"/>
              <a:t> contains coordinates in 2D, compute distance from origin, write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data.txt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out.txt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normal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dev;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engine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distributions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 smtClean="0"/>
              <a:t> binds by value, i.e., copies, unless wrapped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&lt;random&gt;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mt19937_64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engine(seed);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(engine));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_distr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bind(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&lt;double&gt;(0.0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2.0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Without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 smtClean="0"/>
              <a:t>, both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 smtClean="0"/>
              <a:t> produce same numbers!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purely header files</a:t>
            </a:r>
          </a:p>
          <a:p>
            <a:pPr lvl="2"/>
            <a:r>
              <a:rPr lang="en-US" dirty="0" smtClean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uses BLAS/</a:t>
            </a:r>
            <a:r>
              <a:rPr lang="en-US" dirty="0" err="1" smtClean="0"/>
              <a:t>Lapack</a:t>
            </a:r>
            <a:endParaRPr lang="en-US" dirty="0" smtClean="0"/>
          </a:p>
          <a:p>
            <a:pPr lvl="2"/>
            <a:r>
              <a:rPr lang="en-US" dirty="0" smtClean="0"/>
              <a:t>quite convenient</a:t>
            </a:r>
          </a:p>
          <a:p>
            <a:pPr lvl="2"/>
            <a:r>
              <a:rPr lang="en-US" dirty="0" smtClean="0"/>
              <a:t>good performance</a:t>
            </a:r>
          </a:p>
          <a:p>
            <a:pPr lvl="2"/>
            <a:r>
              <a:rPr lang="en-US" dirty="0" smtClean="0"/>
              <a:t>no distributed algorithms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Here: a flavor of Armadillo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Vectors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Matrices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dense: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sparse: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Cubes (3D arrays)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ype&gt;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scalar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 smtClean="0"/>
              <a:t> is arbitrary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anose="02070309020205020404" pitchFamily="49" charset="0"/>
              </a:rPr>
              <a:t>shortcuts: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initialization</a:t>
            </a:r>
          </a:p>
          <a:p>
            <a:endParaRPr lang="en-US" dirty="0"/>
          </a:p>
          <a:p>
            <a:r>
              <a:rPr lang="en-US" dirty="0" smtClean="0"/>
              <a:t>Generated vectors</a:t>
            </a:r>
          </a:p>
          <a:p>
            <a:endParaRPr lang="en-US" dirty="0"/>
          </a:p>
          <a:p>
            <a:r>
              <a:rPr lang="en-US" dirty="0" smtClean="0"/>
              <a:t>Generated matrices</a:t>
            </a:r>
          </a:p>
          <a:p>
            <a:endParaRPr lang="en-US" dirty="0" smtClean="0"/>
          </a:p>
          <a:p>
            <a:r>
              <a:rPr lang="en-US" dirty="0" smtClean="0"/>
              <a:t>Generated vector/matrices/cubes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&gt;(-1.0, 1.0, 501);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 resemblance</a:t>
            </a:r>
            <a:br>
              <a:rPr lang="en-US" dirty="0" smtClean="0"/>
            </a:br>
            <a:r>
              <a:rPr lang="en-US" dirty="0" smtClean="0"/>
              <a:t>to MATLAB, </a:t>
            </a:r>
            <a:r>
              <a:rPr lang="en-US" dirty="0" err="1" smtClean="0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arithmetic/functions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{7.3, 9.1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(2.0*A + B)*x;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scalar-matrix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matrix-vector</a:t>
              </a:r>
              <a:br>
                <a:rPr lang="en-US" dirty="0" smtClean="0"/>
              </a:br>
              <a:r>
                <a:rPr lang="en-US" dirty="0" smtClean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matrix-matrix</a:t>
              </a:r>
              <a:r>
                <a:rPr lang="en-US" dirty="0"/>
                <a:t> </a:t>
              </a:r>
              <a:r>
                <a:rPr lang="en-US" dirty="0" smtClean="0"/>
                <a:t>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Operator overloading for</a:t>
            </a:r>
            <a:br>
              <a:rPr lang="en-US" sz="2400" dirty="0" smtClean="0"/>
            </a:br>
            <a:r>
              <a:rPr lang="en-US" sz="2400" dirty="0" smtClean="0"/>
              <a:t>convenient mathematical</a:t>
            </a:r>
            <a:br>
              <a:rPr lang="en-US" sz="2400" dirty="0" smtClean="0"/>
            </a:br>
            <a:r>
              <a:rPr lang="en-US" sz="2400" dirty="0" smtClean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other math functions: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span(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access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Note: elements stored</a:t>
            </a:r>
            <a:br>
              <a:rPr lang="en-US" sz="2400" dirty="0" smtClean="0"/>
            </a:br>
            <a:r>
              <a:rPr lang="en-US" sz="2400" dirty="0" smtClean="0"/>
              <a:t>           column wise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decomposition methods, e.g., SVD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Matrix transpose: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 smtClean="0"/>
              <a:t>Matrix inverse: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s, V, A);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S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(U*S)*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V.t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ODEs with Boost::</a:t>
            </a:r>
            <a:r>
              <a:rPr lang="en-US" dirty="0" err="1" smtClean="0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eclarations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&lt;functional&gt;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&lt;boost/numeric/odeint.hpp&gt;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array&lt;double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steps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x[2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sigma = 10.0;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= 28.0;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b = 8.0/3.0;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= { 10.0, 1.0, 1.0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 smtClean="0"/>
                <a:t> to</a:t>
              </a:r>
              <a:br>
                <a:rPr lang="en-US" dirty="0" smtClean="0"/>
              </a:br>
              <a:r>
                <a:rPr lang="en-US" dirty="0" smtClean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signature = declaration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Scientific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Large collection of algorithms for scientific computing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minimizing functions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solvers for ordinary differential equations</a:t>
            </a:r>
          </a:p>
          <a:p>
            <a:pPr lvl="1"/>
            <a:r>
              <a:rPr lang="en-US" dirty="0" smtClean="0"/>
              <a:t>Fourier transforms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However, C library, not C++</a:t>
            </a:r>
          </a:p>
          <a:p>
            <a:pPr lvl="1"/>
            <a:r>
              <a:rPr lang="en-US" dirty="0" smtClean="0"/>
              <a:t>some tinkering required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minimum with GSL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signature expected</a:t>
              </a:r>
            </a:p>
            <a:p>
              <a:r>
                <a:rPr lang="en-US" dirty="0" smtClean="0">
                  <a:cs typeface="Courier New" panose="02070309020205020404" pitchFamily="49" charset="0"/>
                </a:rPr>
                <a:t>by minimizer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minimizer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minimize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Minimizer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should be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)};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exit(GSL_EINVAL);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minimum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minimum 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do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   x 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Value arrays, see section on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Linear algebra with Armadillo</a:t>
            </a:r>
            <a:endParaRPr lang="en-US" dirty="0"/>
          </a:p>
          <a:p>
            <a:pPr lvl="1"/>
            <a:r>
              <a:rPr lang="en-US" dirty="0"/>
              <a:t>ODEs with </a:t>
            </a:r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Mixing C and C++ code, using GSL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C++: nice for scientific computing</a:t>
            </a:r>
          </a:p>
          <a:p>
            <a:pPr lvl="1"/>
            <a:r>
              <a:rPr lang="en-US" dirty="0" smtClean="0"/>
              <a:t>modern programming language</a:t>
            </a:r>
          </a:p>
          <a:p>
            <a:pPr lvl="1"/>
            <a:r>
              <a:rPr lang="en-US" dirty="0" smtClean="0"/>
              <a:t>good standard library</a:t>
            </a:r>
          </a:p>
          <a:p>
            <a:pPr lvl="1"/>
            <a:r>
              <a:rPr lang="en-US" dirty="0" smtClean="0"/>
              <a:t>data processing relatively easy</a:t>
            </a:r>
          </a:p>
          <a:p>
            <a:r>
              <a:rPr lang="en-US" dirty="0" smtClean="0"/>
              <a:t>However, much more to learn</a:t>
            </a:r>
          </a:p>
          <a:p>
            <a:pPr lvl="1"/>
            <a:r>
              <a:rPr lang="en-US" dirty="0" smtClean="0"/>
              <a:t>this is but a starting point!</a:t>
            </a:r>
          </a:p>
          <a:p>
            <a:pPr lvl="1"/>
            <a:r>
              <a:rPr lang="en-US" dirty="0" smtClean="0"/>
              <a:t>performance issues can be non-trivial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Concurrency: for scientific code use</a:t>
            </a:r>
          </a:p>
          <a:p>
            <a:pPr lvl="1"/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TBB (Threading Building Blocks</a:t>
            </a:r>
          </a:p>
          <a:p>
            <a:r>
              <a:rPr lang="en-US" dirty="0" smtClean="0"/>
              <a:t>Create your own containers/data structures</a:t>
            </a:r>
          </a:p>
          <a:p>
            <a:r>
              <a:rPr lang="en-US" dirty="0" smtClean="0"/>
              <a:t>Good object oriented design</a:t>
            </a:r>
          </a:p>
          <a:p>
            <a:pPr lvl="1"/>
            <a:r>
              <a:rPr lang="en-US" dirty="0" smtClean="0"/>
              <a:t>for large software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/>
              <a:t>A tour of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Addison-Wesley, </a:t>
            </a:r>
            <a:r>
              <a:rPr lang="en-US" dirty="0" smtClean="0"/>
              <a:t>2014</a:t>
            </a:r>
          </a:p>
          <a:p>
            <a:r>
              <a:rPr lang="en-US" i="1" dirty="0" smtClean="0"/>
              <a:t>The C++ programming language, 4</a:t>
            </a:r>
            <a:r>
              <a:rPr lang="en-US" i="1" baseline="30000" dirty="0" smtClean="0"/>
              <a:t>th</a:t>
            </a:r>
            <a:r>
              <a:rPr lang="en-US" i="1" dirty="0" smtClean="0"/>
              <a:t> edition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Pearson Education, 2013</a:t>
            </a:r>
          </a:p>
          <a:p>
            <a:r>
              <a:rPr lang="en-US" i="1" dirty="0" smtClean="0"/>
              <a:t>Effective modern 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Scott Meyers</a:t>
            </a:r>
            <a:br>
              <a:rPr lang="en-US" dirty="0" smtClean="0"/>
            </a:br>
            <a:r>
              <a:rPr lang="en-US" dirty="0" smtClean="0"/>
              <a:t>O'Reilly Media, 2015</a:t>
            </a:r>
          </a:p>
          <a:p>
            <a:r>
              <a:rPr lang="en-US" i="1" dirty="0" smtClean="0">
                <a:hlinkClick r:id="rId2"/>
              </a:rPr>
              <a:t>C++ core guidelines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Bjarne </a:t>
            </a:r>
            <a:r>
              <a:rPr lang="en-US" dirty="0" err="1" smtClean="0"/>
              <a:t>Stroustrup</a:t>
            </a:r>
            <a:r>
              <a:rPr lang="en-US" dirty="0" smtClean="0"/>
              <a:t>, Herb Sutter</a:t>
            </a:r>
          </a:p>
          <a:p>
            <a:r>
              <a:rPr lang="en-US" i="1" dirty="0"/>
              <a:t>Introduction to algorithms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 smtClean="0"/>
              <a:t>Leiserson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Ronald </a:t>
            </a:r>
            <a:r>
              <a:rPr lang="en-US" dirty="0"/>
              <a:t>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isocpp.org/wiki/faq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 smtClean="0"/>
              <a:t>Function arguments assigned at function call</a:t>
            </a:r>
          </a:p>
          <a:p>
            <a:r>
              <a:rPr lang="en-US" dirty="0" err="1" smtClean="0"/>
              <a:t>Cfr</a:t>
            </a:r>
            <a:r>
              <a:rPr lang="en-US" dirty="0" smtClean="0"/>
              <a:t>. mathematical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 versus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by value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by reference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Modifications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4450"/>
            <a:ext cx="3043086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*= n--;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4850" y="2344450"/>
            <a:ext cx="4098208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939731" y="3867944"/>
            <a:ext cx="2019300" cy="975028"/>
            <a:chOff x="1782925" y="3027889"/>
            <a:chExt cx="2019300" cy="975028"/>
          </a:xfrm>
        </p:grpSpPr>
        <p:sp>
          <p:nvSpPr>
            <p:cNvPr id="9" name="TextBox 8"/>
            <p:cNvSpPr txBox="1"/>
            <p:nvPr/>
          </p:nvSpPr>
          <p:spPr>
            <a:xfrm>
              <a:off x="1782925" y="3602807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398298" cy="3187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with same name but at least one distinct argument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However: generic programming, see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can call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in, results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</a:t>
            </a:r>
          </a:p>
          <a:p>
            <a:pPr lvl="1"/>
            <a:r>
              <a:rPr lang="en-US" dirty="0" smtClean="0"/>
              <a:t>standard input: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 (via keyboard, I/O redirection)</a:t>
            </a:r>
          </a:p>
          <a:p>
            <a:pPr lvl="1"/>
            <a:r>
              <a:rPr lang="en-US" dirty="0" smtClean="0"/>
              <a:t>files (see later)</a:t>
            </a:r>
          </a:p>
          <a:p>
            <a:r>
              <a:rPr lang="en-US" dirty="0" smtClean="0"/>
              <a:t>Writing to</a:t>
            </a:r>
          </a:p>
          <a:p>
            <a:pPr lvl="1"/>
            <a:r>
              <a:rPr lang="en-US" dirty="0" smtClean="0"/>
              <a:t>standard output: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 (to screen, I/O redirection)</a:t>
            </a:r>
          </a:p>
          <a:p>
            <a:pPr lvl="1"/>
            <a:r>
              <a:rPr lang="en-US" dirty="0" smtClean="0"/>
              <a:t>standard error: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 smtClean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operator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cs typeface="Courier New" panose="02070309020205020404" pitchFamily="49" charset="0"/>
              </a:rPr>
              <a:t> on success,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i.e., return value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call to string representation, and write to standard output, write end-of-line to standard output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Linux/</a:t>
            </a:r>
            <a:r>
              <a:rPr lang="en-US" dirty="0" err="1" smtClean="0"/>
              <a:t>MacOS</a:t>
            </a:r>
            <a:r>
              <a:rPr lang="en-US" dirty="0" smtClean="0"/>
              <a:t> X,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 smtClean="0"/>
              <a:t>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Windows).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</a:t>
            </a:r>
            <a:r>
              <a:rPr lang="en-US" dirty="0" smtClean="0"/>
              <a:t>reatest common divisor (GCD)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Repetition statement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!=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146543" y="5519887"/>
            <a:ext cx="276842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Shortcut: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anose="05050102010706020507" pitchFamily="18" charset="2"/>
              </a:rPr>
              <a:t>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- 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while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Less frequently  used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(y &lt; x)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while (x != y)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one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 smtClean="0"/>
              <a:t>Can be chained</a:t>
            </a:r>
          </a:p>
          <a:p>
            <a:r>
              <a:rPr lang="en-US" dirty="0" smtClean="0"/>
              <a:t>Conditional</a:t>
            </a:r>
            <a:br>
              <a:rPr lang="en-US" dirty="0" smtClean="0"/>
            </a:b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&gt;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Industrial strength programming language</a:t>
            </a:r>
          </a:p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functional features</a:t>
            </a:r>
          </a:p>
          <a:p>
            <a:r>
              <a:rPr lang="en-US" dirty="0" smtClean="0"/>
              <a:t>Good standard library</a:t>
            </a:r>
          </a:p>
          <a:p>
            <a:r>
              <a:rPr lang="en-US" dirty="0" smtClean="0"/>
              <a:t>Excellent performance…</a:t>
            </a:r>
          </a:p>
          <a:p>
            <a:pPr lvl="1"/>
            <a:r>
              <a:rPr lang="en-US" dirty="0" smtClean="0"/>
              <a:t>when used well</a:t>
            </a:r>
          </a:p>
          <a:p>
            <a:r>
              <a:rPr lang="en-US" dirty="0" smtClean="0"/>
              <a:t>However…</a:t>
            </a:r>
          </a:p>
          <a:p>
            <a:pPr lvl="1"/>
            <a:r>
              <a:rPr lang="en-US" dirty="0" smtClean="0"/>
              <a:t>not that easy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and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he has a perfect language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/>
          <a:lstStyle/>
          <a:p>
            <a:r>
              <a:rPr lang="en-US" dirty="0" smtClean="0"/>
              <a:t>Repetition statement</a:t>
            </a:r>
          </a:p>
          <a:p>
            <a:r>
              <a:rPr lang="en-US" dirty="0" smtClean="0"/>
              <a:t>Initialization once, before first iteration</a:t>
            </a:r>
          </a:p>
          <a:p>
            <a:r>
              <a:rPr lang="en-US" dirty="0" smtClean="0"/>
              <a:t>Index modified after each iteration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249145"/>
            <a:chOff x="5468585" y="4012192"/>
            <a:chExt cx="3575505" cy="1249145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71624" y="4131458"/>
              <a:ext cx="3372466" cy="1129879"/>
              <a:chOff x="-1153713" y="2382913"/>
              <a:chExt cx="3372466" cy="1129879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804906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53713" y="2382913"/>
                <a:ext cx="773190" cy="77593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TextBox 31"/>
          <p:cNvSpPr txBox="1"/>
          <p:nvPr/>
        </p:nvSpPr>
        <p:spPr>
          <a:xfrm>
            <a:off x="6892876" y="4012315"/>
            <a:ext cx="1913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Shortcut: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ym typeface="Symbol" panose="05050102010706020507" pitchFamily="18" charset="2"/>
              </a:rPr>
              <a:t></a:t>
            </a:r>
            <a:r>
              <a:rPr lang="en-US" sz="2000" dirty="0" smtClean="0"/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/>
          </p:nvPr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 animBg="1"/>
      <p:bldP spid="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repetition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6585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(name == "quit")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"Hi "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"Bye"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555226" y="3556845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Blocks: one or more statements</a:t>
            </a:r>
          </a:p>
          <a:p>
            <a:r>
              <a:rPr lang="en-US" dirty="0" smtClean="0"/>
              <a:t>Enclosed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 smtClean="0"/>
              <a:t>Defines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3533625"/>
            <a:ext cx="53450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511358" y="4433102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511358" y="4972099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511358" y="5410874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511358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5524841" y="3083113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do this:</a:t>
            </a:r>
            <a:br>
              <a:rPr lang="en-US" sz="2400" dirty="0" smtClean="0"/>
            </a:br>
            <a:r>
              <a:rPr lang="en-US" sz="2400" dirty="0" smtClean="0"/>
              <a:t>confusing!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Contiguous data storage in memory, fixed size</a:t>
            </a:r>
          </a:p>
          <a:p>
            <a:r>
              <a:rPr lang="en-US" dirty="0" smtClean="0"/>
              <a:t>Homogeneous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(double)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</a:t>
              </a:r>
              <a:r>
                <a:rPr lang="en-US" sz="2000" dirty="0" smtClean="0">
                  <a:solidFill>
                    <a:srgbClr val="C00000"/>
                  </a:solidFill>
                </a:rPr>
                <a:t>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850780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0.0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1.0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v[0]</a:t>
                </a:r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v[1]</a:t>
                </a:r>
                <a:endParaRPr lang="en-US" sz="16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v[2]</a:t>
                </a:r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v[3]</a:t>
                </a:r>
                <a:endParaRPr lang="en-US" sz="16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v[4]</a:t>
                </a:r>
                <a:endParaRPr lang="en-US" sz="1600" dirty="0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0-based</a:t>
            </a:r>
          </a:p>
          <a:p>
            <a:r>
              <a:rPr lang="en-US" sz="2400" dirty="0" smtClean="0"/>
              <a:t>indexing!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Alternative(?): 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 smtClean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n = 5;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value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can not</a:t>
              </a:r>
              <a:r>
                <a:rPr lang="en-US" sz="2000" dirty="0" smtClean="0"/>
                <a:t>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array values in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 smtClean="0"/>
                <a:t> </a:t>
              </a:r>
              <a:br>
                <a:rPr lang="en-US" sz="2000" dirty="0" smtClean="0"/>
              </a:br>
              <a:r>
                <a:rPr lang="en-US" sz="2000" dirty="0" err="1" smtClean="0"/>
                <a:t>can not</a:t>
              </a:r>
              <a:r>
                <a:rPr lang="en-US" sz="2000" dirty="0" smtClean="0"/>
                <a:t>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2, </a:t>
            </a:r>
            <a:r>
              <a:rPr lang="en-US" dirty="0"/>
              <a:t>B. </a:t>
            </a:r>
            <a:r>
              <a:rPr lang="en-US" dirty="0" err="1"/>
              <a:t>Stroustrup</a:t>
            </a:r>
            <a:r>
              <a:rPr lang="en-US" dirty="0"/>
              <a:t> "A tour of C</a:t>
            </a:r>
            <a:r>
              <a:rPr lang="en-US" dirty="0" smtClean="0"/>
              <a:t>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github.com/gjbex/training-material/tree/master/CPlusPlus/UserDefinedTypes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 smtClean="0"/>
              <a:t>Vectors, matrices</a:t>
            </a:r>
          </a:p>
          <a:p>
            <a:pPr lvl="1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3401122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Mathematical modelling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tuples</a:t>
            </a:r>
          </a:p>
          <a:p>
            <a:r>
              <a:rPr lang="en-US" dirty="0" smtClean="0"/>
              <a:t>Define new type, specify name, members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Members can have distinct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int charge;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.x = 3.0,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.mass = 1.0,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949676" y="3057832"/>
            <a:ext cx="3955600" cy="629265"/>
            <a:chOff x="2949676" y="3126656"/>
            <a:chExt cx="3955600" cy="629265"/>
          </a:xfrm>
        </p:grpSpPr>
        <p:grpSp>
          <p:nvGrpSpPr>
            <p:cNvPr id="9" name="Group 8"/>
            <p:cNvGrpSpPr/>
            <p:nvPr/>
          </p:nvGrpSpPr>
          <p:grpSpPr>
            <a:xfrm>
              <a:off x="3215148" y="3236220"/>
              <a:ext cx="3690128" cy="400110"/>
              <a:chOff x="-614016" y="3441725"/>
              <a:chExt cx="369012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14016" y="3641780"/>
                <a:ext cx="813594" cy="50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6" y="3126656"/>
              <a:ext cx="108156" cy="6292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structures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by value copies, </a:t>
            </a:r>
            <a:r>
              <a:rPr lang="en-US" i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what you want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nn-NO" sz="1600" dirty="0" smtClean="0">
                <a:latin typeface="Courier New" pitchFamily="49" charset="0"/>
                <a:cs typeface="Courier New" pitchFamily="49" charset="0"/>
              </a:rPr>
            </a:b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p, double dx, double dy, double dz)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p.z += dz;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</a:p>
          <a:p>
            <a:pPr lvl="1"/>
            <a:r>
              <a:rPr lang="en-US" dirty="0" smtClean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subset of C++ most useful for scientific computation</a:t>
            </a:r>
          </a:p>
          <a:p>
            <a:pPr lvl="2"/>
            <a:r>
              <a:rPr lang="en-US" dirty="0" smtClean="0"/>
              <a:t>data structures</a:t>
            </a:r>
          </a:p>
          <a:p>
            <a:pPr lvl="2"/>
            <a:r>
              <a:rPr lang="en-US" dirty="0" err="1" smtClean="0"/>
              <a:t>numerics</a:t>
            </a:r>
            <a:endParaRPr lang="en-US" dirty="0" smtClean="0"/>
          </a:p>
          <a:p>
            <a:pPr lvl="2"/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This is not a training to teach you how to program!</a:t>
            </a:r>
            <a:endParaRPr lang="en-US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there is a much smaller 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and</a:t>
                </a:r>
              </a:p>
              <a:p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</a:t>
                </a:r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struggling to get out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good fit for modelling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Members are public</a:t>
            </a:r>
          </a:p>
          <a:p>
            <a:pPr lvl="2"/>
            <a:r>
              <a:rPr lang="en-US" dirty="0" smtClean="0"/>
              <a:t>can be modified </a:t>
            </a:r>
            <a:r>
              <a:rPr lang="en-US" dirty="0" err="1" smtClean="0"/>
              <a:t>inadvertedly</a:t>
            </a:r>
            <a:endParaRPr lang="en-US" dirty="0" smtClean="0"/>
          </a:p>
          <a:p>
            <a:pPr lvl="1"/>
            <a:r>
              <a:rPr lang="en-US" dirty="0" smtClean="0"/>
              <a:t>Data and operations on data are separately defined</a:t>
            </a:r>
          </a:p>
          <a:p>
            <a:r>
              <a:rPr lang="en-US" dirty="0" smtClean="0"/>
              <a:t>Alternative: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private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only be accessed (read/write) from within class</a:t>
            </a:r>
          </a:p>
          <a:p>
            <a:r>
              <a:rPr lang="en-US" dirty="0" smtClean="0"/>
              <a:t>Can also be public</a:t>
            </a:r>
          </a:p>
          <a:p>
            <a:r>
              <a:rPr lang="en-US" dirty="0" smtClean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_x, _y, _z;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_mass;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 called on instance</a:t>
            </a:r>
          </a:p>
          <a:p>
            <a:r>
              <a:rPr lang="en-US" dirty="0" smtClean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_x;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_mass;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definition for inspector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declaration of  </a:t>
              </a:r>
              <a:r>
                <a:rPr lang="en-US" sz="2000" dirty="0" err="1" smtClean="0"/>
                <a:t>mutator</a:t>
              </a:r>
              <a:r>
                <a:rPr lang="en-US" sz="2000" dirty="0" smtClean="0"/>
                <a:t>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_x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_y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_z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public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Creates new instance</a:t>
            </a:r>
          </a:p>
          <a:p>
            <a:r>
              <a:rPr lang="en-US" dirty="0" smtClean="0"/>
              <a:t>Can also be private (factories, …)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double mass,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_x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{x},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_y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{y},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_z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{z},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_mass 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mass} {};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041058" y="3630768"/>
            <a:ext cx="4719484" cy="535046"/>
            <a:chOff x="-2160766" y="3441725"/>
            <a:chExt cx="4719484" cy="5350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2160766" y="3641780"/>
              <a:ext cx="2360344" cy="3349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Constructor(s)</a:t>
            </a:r>
          </a:p>
          <a:p>
            <a:pPr lvl="1"/>
            <a:r>
              <a:rPr lang="en-US" dirty="0" smtClean="0"/>
              <a:t>creates new object (instance) of class</a:t>
            </a:r>
          </a:p>
          <a:p>
            <a:r>
              <a:rPr lang="en-US" dirty="0" smtClean="0"/>
              <a:t>Inspectors</a:t>
            </a:r>
          </a:p>
          <a:p>
            <a:pPr lvl="1"/>
            <a:r>
              <a:rPr lang="en-US" dirty="0" smtClean="0"/>
              <a:t>retrieve state information of object</a:t>
            </a:r>
          </a:p>
          <a:p>
            <a:pPr lvl="1"/>
            <a:r>
              <a:rPr lang="en-US" dirty="0" smtClean="0"/>
              <a:t>doesn't change state of object</a:t>
            </a:r>
          </a:p>
          <a:p>
            <a:r>
              <a:rPr lang="en-US" dirty="0" err="1" smtClean="0"/>
              <a:t>Mutators</a:t>
            </a:r>
            <a:endParaRPr lang="en-US" dirty="0" smtClean="0"/>
          </a:p>
          <a:p>
            <a:pPr lvl="1"/>
            <a:r>
              <a:rPr lang="en-US" dirty="0" smtClean="0"/>
              <a:t>changes state of object</a:t>
            </a:r>
          </a:p>
          <a:p>
            <a:r>
              <a:rPr lang="en-US" dirty="0" smtClean="0"/>
              <a:t>Destructor</a:t>
            </a:r>
          </a:p>
          <a:p>
            <a:pPr lvl="1"/>
            <a:r>
              <a:rPr lang="en-US" dirty="0" smtClean="0"/>
              <a:t>releases resources acquired by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trivial, in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inspector,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constructor</a:t>
            </a:r>
          </a:p>
          <a:p>
            <a:r>
              <a:rPr lang="en-US" dirty="0" smtClean="0"/>
              <a:t>Otherwise, outside class definition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 smtClean="0"/>
              <a:t>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_x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_y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_z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Constructing a new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 smtClean="0"/>
              <a:t> object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inspectors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Calling </a:t>
            </a:r>
            <a:r>
              <a:rPr lang="en-US" dirty="0" err="1" smtClean="0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p(0.3, 0.5, 0.7, 1.0);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 smtClean="0"/>
              <a:t>Declaration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 {p1.dist(p2)};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Could use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other._x</a:t>
            </a:r>
            <a:r>
              <a:rPr lang="en-US" dirty="0" smtClean="0"/>
              <a:t>, but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is</a:t>
            </a:r>
            <a:br>
              <a:rPr lang="en-US" dirty="0" smtClean="0"/>
            </a:br>
            <a:r>
              <a:rPr lang="en-US" dirty="0" smtClean="0"/>
              <a:t>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function </a:t>
            </a:r>
            <a:r>
              <a:rPr lang="en-US" dirty="0" err="1" smtClean="0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functions</a:t>
            </a:r>
          </a:p>
          <a:p>
            <a:pPr lvl="1"/>
            <a:r>
              <a:rPr lang="en-US" dirty="0" smtClean="0"/>
              <a:t>improve code quality, easier to understand</a:t>
            </a:r>
          </a:p>
          <a:p>
            <a:pPr lvl="1"/>
            <a:r>
              <a:rPr lang="en-US" dirty="0" smtClean="0"/>
              <a:t>but calls may have performance impact</a:t>
            </a:r>
          </a:p>
          <a:p>
            <a:r>
              <a:rPr lang="en-US" dirty="0" smtClean="0"/>
              <a:t>Solution: inline</a:t>
            </a:r>
          </a:p>
          <a:p>
            <a:pPr lvl="1"/>
            <a:r>
              <a:rPr lang="en-US" dirty="0" smtClean="0"/>
              <a:t>explicitly declared: inline keyword (advise to compiler)</a:t>
            </a:r>
          </a:p>
          <a:p>
            <a:pPr lvl="1"/>
            <a:r>
              <a:rPr lang="en-US" dirty="0" smtClean="0"/>
              <a:t>automatically by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())*(_x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())*(_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())*(_z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charge: positive, neutral, negative</a:t>
            </a:r>
          </a:p>
          <a:p>
            <a:pPr lvl="1"/>
            <a:r>
              <a:rPr lang="en-US" dirty="0" smtClean="0"/>
              <a:t>color: magenta, cyan, yellow, black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switch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-1;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  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/>
                <a:t>enum</a:t>
              </a:r>
              <a:r>
                <a:rPr lang="en-US" sz="2000" dirty="0" smtClean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created by Bjarne </a:t>
            </a:r>
            <a:r>
              <a:rPr lang="en-US" dirty="0" err="1" smtClean="0"/>
              <a:t>Stroustrup</a:t>
            </a:r>
            <a:r>
              <a:rPr lang="en-US" dirty="0" smtClean="0"/>
              <a:t> in 1983</a:t>
            </a:r>
          </a:p>
          <a:p>
            <a:r>
              <a:rPr lang="en-US" dirty="0" smtClean="0"/>
              <a:t>Many changes over the years</a:t>
            </a:r>
          </a:p>
          <a:p>
            <a:pPr lvl="1"/>
            <a:r>
              <a:rPr lang="en-US" dirty="0" smtClean="0"/>
              <a:t>C++98 (coming of age: ISO standardization)</a:t>
            </a:r>
          </a:p>
          <a:p>
            <a:pPr lvl="1"/>
            <a:r>
              <a:rPr lang="en-US" dirty="0" smtClean="0"/>
              <a:t>C++11 (gets easier to use)</a:t>
            </a:r>
          </a:p>
          <a:p>
            <a:pPr lvl="1"/>
            <a:r>
              <a:rPr lang="en-US" dirty="0" smtClean="0"/>
              <a:t>C++14</a:t>
            </a:r>
          </a:p>
          <a:p>
            <a:r>
              <a:rPr lang="en-US" dirty="0" smtClean="0"/>
              <a:t>Here, mostly C++11, some C++14 + some STL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9288" y="461984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49" y="4619847"/>
            <a:ext cx="2256069" cy="169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only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for scalar types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 smtClean="0"/>
              <a:t>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'+':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 smtClean="0"/>
              <a:t> data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compilation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github.com/gjbex/training-material/tree/master/CPlusPlus/Modularity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files</a:t>
            </a:r>
          </a:p>
          <a:p>
            <a:pPr lvl="1"/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discourage reuse</a:t>
            </a:r>
          </a:p>
          <a:p>
            <a:r>
              <a:rPr lang="en-US" dirty="0" smtClean="0"/>
              <a:t>Small files</a:t>
            </a:r>
          </a:p>
          <a:p>
            <a:pPr lvl="1"/>
            <a:r>
              <a:rPr lang="en-US" dirty="0" smtClean="0"/>
              <a:t>files have single concern</a:t>
            </a:r>
          </a:p>
          <a:p>
            <a:pPr lvl="1"/>
            <a:r>
              <a:rPr lang="en-US" dirty="0" smtClean="0"/>
              <a:t>can be compiled separately</a:t>
            </a:r>
          </a:p>
          <a:p>
            <a:r>
              <a:rPr lang="en-US" dirty="0" smtClean="0"/>
              <a:t>Header files </a:t>
            </a:r>
            <a:r>
              <a:rPr lang="en-US" dirty="0" smtClean="0">
                <a:cs typeface="Courier New" panose="02070309020205020404" pitchFamily="49" charset="0"/>
              </a:rPr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declarations</a:t>
            </a:r>
          </a:p>
          <a:p>
            <a:pPr lvl="1"/>
            <a:r>
              <a:rPr lang="en-US" dirty="0" smtClean="0"/>
              <a:t>very short definitions (one liners)</a:t>
            </a:r>
          </a:p>
          <a:p>
            <a:pPr lvl="1"/>
            <a:r>
              <a:rPr lang="en-US" dirty="0" smtClean="0"/>
              <a:t>(typically) used from various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 smtClean="0"/>
              <a:t> files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declaration: header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_y, _z;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 double z,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_z {z},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z()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_z; 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x*x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 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_x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_y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_z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sqrt(sqr(_x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sqr(_y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sqr(_z - other.z()));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include "particle.h"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using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return 0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Preprocessing</a:t>
            </a:r>
          </a:p>
          <a:p>
            <a:pPr lvl="1"/>
            <a:r>
              <a:rPr lang="en-US" dirty="0" smtClean="0"/>
              <a:t>processes,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 smtClean="0"/>
              <a:t>called  by compiler</a:t>
            </a:r>
          </a:p>
          <a:p>
            <a:endParaRPr lang="en-US" dirty="0" smtClean="0"/>
          </a:p>
          <a:p>
            <a:r>
              <a:rPr lang="en-US" dirty="0" smtClean="0"/>
              <a:t>Compilation</a:t>
            </a:r>
          </a:p>
          <a:p>
            <a:pPr lvl="1"/>
            <a:r>
              <a:rPr lang="en-US" dirty="0" smtClean="0"/>
              <a:t>create object file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Linking</a:t>
            </a:r>
          </a:p>
          <a:p>
            <a:pPr lvl="1"/>
            <a:r>
              <a:rPr lang="en-US" dirty="0" smtClean="0"/>
              <a:t>create executable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</a:t>
                </a:r>
                <a:endParaRPr lang="en-US" sz="14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</a:t>
                </a:r>
                <a:endParaRPr lang="en-US" sz="1400" dirty="0"/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particle.cpp'</a:t>
                </a:r>
                <a:endParaRPr lang="en-US" sz="1400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main.cpp'</a:t>
                </a:r>
                <a:endParaRPr lang="en-US" sz="14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particles.exe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"programming language"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 smtClean="0"/>
              <a:t>: </a:t>
            </a:r>
            <a:r>
              <a:rPr lang="en-US" dirty="0" err="1" smtClean="0"/>
              <a:t>nclude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/>
              <a:t>: define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 smtClean="0"/>
              <a:t>: assign value to constant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if defined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 smtClean="0"/>
              <a:t>: include unless 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58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 smtClean="0">
                    <a:solidFill>
                      <a:srgbClr val="C00000"/>
                    </a:solidFill>
                  </a:rPr>
                </a:br>
                <a:r>
                  <a:rPr lang="en-US" sz="2000" dirty="0" smtClean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  <a:endParaRPr lang="en-US" sz="2000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</a:rPr>
              <a:t>Always</a:t>
            </a:r>
            <a:r>
              <a:rPr lang="en-US" sz="2400" dirty="0" smtClean="0">
                <a:solidFill>
                  <a:srgbClr val="C00000"/>
                </a:solidFill>
              </a:rPr>
              <a:t> use include guards!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 substitution in source code</a:t>
            </a:r>
          </a:p>
          <a:p>
            <a:pPr lvl="1"/>
            <a:r>
              <a:rPr lang="en-US" dirty="0" smtClean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macros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[(i)]</a:t>
            </a:r>
            <a:endParaRPr lang="nn-NO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[(i)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 n]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Do </a:t>
            </a:r>
            <a:r>
              <a:rPr lang="en-US" sz="3200" i="1" dirty="0" smtClean="0">
                <a:solidFill>
                  <a:srgbClr val="C00000"/>
                </a:solidFill>
              </a:rPr>
              <a:t>not</a:t>
            </a:r>
            <a:r>
              <a:rPr lang="en-US" sz="3200" dirty="0" smtClean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Inline code fragments and file names are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Longer code fragments are rendered as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 smtClean="0"/>
          </a:p>
          <a:p>
            <a:endParaRPr lang="nl-BE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CXXFLAGS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= -std=c++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 -O2  -g  -Wall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	$(CXX)  $(CXXFLAGS)   -o $@  $^  $(LIBS)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*.o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338916" y="2237560"/>
            <a:ext cx="3176434" cy="413419"/>
            <a:chOff x="499610" y="2777095"/>
            <a:chExt cx="3176434" cy="413419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99610" y="2777095"/>
              <a:ext cx="1249112" cy="2133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084439" y="2524534"/>
            <a:ext cx="6430911" cy="672479"/>
            <a:chOff x="-2754867" y="2518035"/>
            <a:chExt cx="6430911" cy="67247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754867" y="2518035"/>
              <a:ext cx="4503589" cy="472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588028" y="3781544"/>
            <a:ext cx="1927322" cy="533210"/>
            <a:chOff x="1748722" y="2676039"/>
            <a:chExt cx="1927322" cy="533210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748722" y="2676039"/>
              <a:ext cx="1013337" cy="3331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209887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</a:t>
            </a:r>
          </a:p>
          <a:p>
            <a:pPr lvl="1"/>
            <a:r>
              <a:rPr lang="en-US" dirty="0" smtClean="0"/>
              <a:t>target: what to make</a:t>
            </a:r>
          </a:p>
          <a:p>
            <a:pPr lvl="1"/>
            <a:r>
              <a:rPr lang="en-US" dirty="0" smtClean="0"/>
              <a:t>dependency: what artifacts are required</a:t>
            </a:r>
          </a:p>
          <a:p>
            <a:pPr lvl="1"/>
            <a:r>
              <a:rPr lang="en-US" dirty="0" smtClean="0"/>
              <a:t>action: how to do it</a:t>
            </a:r>
          </a:p>
          <a:p>
            <a:r>
              <a:rPr lang="en-US" dirty="0" smtClean="0"/>
              <a:t>E.g., how to create object files?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stc=c++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14 -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O2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-g -Wall  -c  -o particle.o  particle.cpp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Default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g++  -O2 -g -Wall -stc=c++11  -o particles.exe \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particle.o main.o  -lm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all: particles.exe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executable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Only execute targets with modified dependencies</a:t>
            </a:r>
          </a:p>
          <a:p>
            <a:pPr lvl="1"/>
            <a:r>
              <a:rPr lang="en-US" dirty="0" smtClean="0"/>
              <a:t>dependency tracking</a:t>
            </a:r>
          </a:p>
          <a:p>
            <a:pPr lvl="1"/>
            <a:r>
              <a:rPr lang="en-US" dirty="0" smtClean="0"/>
              <a:t>saves lots of time on large projects</a:t>
            </a:r>
          </a:p>
          <a:p>
            <a:r>
              <a:rPr lang="en-US" dirty="0" smtClean="0"/>
              <a:t>Clean all build artifacts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dependencies on header files can be non-trivial</a:t>
            </a:r>
          </a:p>
          <a:p>
            <a:pPr lvl="1"/>
            <a:r>
              <a:rPr lang="en-US" dirty="0" smtClean="0"/>
              <a:t>weird errors</a:t>
            </a:r>
          </a:p>
          <a:p>
            <a:r>
              <a:rPr lang="en-US" dirty="0" smtClean="0"/>
              <a:t>Can be tracked automatically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$(CXX)  $(CXXFLAGS)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$(RM) particles.exe *.o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*.d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28672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  <a:endParaRPr lang="en-US" sz="1600" dirty="0" smtClean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for preconditions</a:t>
            </a:r>
          </a:p>
          <a:p>
            <a:pPr lvl="1"/>
            <a:r>
              <a:rPr lang="en-US" dirty="0" smtClean="0"/>
              <a:t>valid arguments for functions?</a:t>
            </a:r>
          </a:p>
          <a:p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valid state of object?</a:t>
            </a:r>
          </a:p>
          <a:p>
            <a:r>
              <a:rPr lang="en-US" dirty="0" smtClean="0"/>
              <a:t>Check for runtime problems</a:t>
            </a:r>
          </a:p>
          <a:p>
            <a:pPr lvl="1"/>
            <a:r>
              <a:rPr lang="en-US" dirty="0" smtClean="0"/>
              <a:t>e.g., opening files</a:t>
            </a:r>
          </a:p>
          <a:p>
            <a:r>
              <a:rPr lang="en-US" dirty="0" smtClean="0"/>
              <a:t>Signal problems</a:t>
            </a:r>
          </a:p>
          <a:p>
            <a:pPr lvl="1"/>
            <a:r>
              <a:rPr lang="en-US" dirty="0" smtClean="0"/>
              <a:t>don't fail silently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Throw exceptions!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exception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returns control</a:t>
              </a:r>
              <a:br>
                <a:rPr lang="en-US" sz="2000" dirty="0" smtClean="0"/>
              </a:br>
              <a:r>
                <a:rPr lang="en-US" sz="2000" dirty="0" smtClean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exception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 smtClean="0"/>
              <a:t>Multiple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 smtClean="0"/>
              <a:t> phrase are possible</a:t>
            </a:r>
          </a:p>
          <a:p>
            <a:r>
              <a:rPr lang="en-US" dirty="0" smtClean="0"/>
              <a:t>Exception can be </a:t>
            </a:r>
            <a:r>
              <a:rPr lang="en-US" dirty="0" err="1" smtClean="0"/>
              <a:t>rethrown</a:t>
            </a:r>
            <a:r>
              <a:rPr lang="en-US" dirty="0" smtClean="0"/>
              <a:t>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 smtClean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cout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fac(n) &lt;&lt; endl;</a:t>
            </a: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cerr &lt;&lt; "# error: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exit(1);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only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 smtClean="0"/>
              <a:t> exception caught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error handling is hard</a:t>
            </a:r>
          </a:p>
          <a:p>
            <a:pPr lvl="1"/>
            <a:r>
              <a:rPr lang="en-US" dirty="0" smtClean="0"/>
              <a:t>handle error at right level</a:t>
            </a:r>
          </a:p>
          <a:p>
            <a:pPr lvl="1"/>
            <a:r>
              <a:rPr lang="en-US" dirty="0" smtClean="0"/>
              <a:t>convey maximal information to user</a:t>
            </a:r>
          </a:p>
          <a:p>
            <a:r>
              <a:rPr lang="en-US" dirty="0" smtClean="0"/>
              <a:t>Increases size of code base considerably</a:t>
            </a:r>
          </a:p>
          <a:p>
            <a:r>
              <a:rPr lang="en-US" dirty="0" smtClean="0"/>
              <a:t>Think of corner cases</a:t>
            </a:r>
          </a:p>
          <a:p>
            <a:r>
              <a:rPr lang="en-US" dirty="0" smtClean="0"/>
              <a:t>Requires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it right, or not at all!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 smtClean="0"/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to convey exit status to shell</a:t>
            </a:r>
          </a:p>
          <a:p>
            <a:pPr lvl="1"/>
            <a:r>
              <a:rPr lang="en-US" dirty="0" smtClean="0"/>
              <a:t>0: success</a:t>
            </a:r>
          </a:p>
          <a:p>
            <a:pPr lvl="1"/>
            <a:r>
              <a:rPr lang="en-US" dirty="0" smtClean="0"/>
              <a:t>1-127: failure</a:t>
            </a:r>
          </a:p>
          <a:p>
            <a:r>
              <a:rPr lang="en-US" dirty="0" smtClean="0"/>
              <a:t>Non-zero exit status</a:t>
            </a:r>
          </a:p>
          <a:p>
            <a:pPr lvl="1"/>
            <a:r>
              <a:rPr lang="en-US" dirty="0" smtClean="0"/>
              <a:t>pick value per error condition, allows shell to do error handling</a:t>
            </a:r>
          </a:p>
          <a:p>
            <a:pPr lvl="1"/>
            <a:r>
              <a:rPr lang="en-US" dirty="0" smtClean="0"/>
              <a:t>e.g., 1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missing argument, 2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 type,</a:t>
            </a:r>
            <a:br>
              <a:rPr lang="en-US" dirty="0" smtClean="0"/>
            </a:br>
            <a:r>
              <a:rPr lang="en-US" dirty="0" smtClean="0"/>
              <a:t>         3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</a:t>
            </a:r>
            <a:r>
              <a:rPr lang="en-US" dirty="0" smtClean="0"/>
              <a:t>wrong argument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defining your own namespaces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building software using make</a:t>
            </a:r>
          </a:p>
          <a:p>
            <a:pPr lvl="1"/>
            <a:r>
              <a:rPr lang="en-US" dirty="0" smtClean="0"/>
              <a:t>exit status for using in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github.com/gjbex/training-material/tree/master/CPlusPlus/Classes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class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 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}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Particles with velocity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_v_x, _v_y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, 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_x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{x}, _y {y},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_v_x {v_x}, _v_y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_mass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mass}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_x;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y()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const { return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_y;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_v_y; };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mass() const {return _mass;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dist(const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other) const;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red</a:t>
            </a:r>
            <a:r>
              <a:rPr lang="en-US" sz="2400" dirty="0" smtClean="0"/>
              <a:t> = new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Copy/paste? Bad idea!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maintain</a:t>
            </a:r>
          </a:p>
          <a:p>
            <a:pPr lvl="1"/>
            <a:r>
              <a:rPr lang="en-US" dirty="0" smtClean="0"/>
              <a:t>bug fixing in many versions</a:t>
            </a:r>
          </a:p>
          <a:p>
            <a:pPr lvl="1"/>
            <a:r>
              <a:rPr lang="en-US" dirty="0" smtClean="0"/>
              <a:t>new functionality might break older code</a:t>
            </a:r>
          </a:p>
          <a:p>
            <a:r>
              <a:rPr lang="en-US" dirty="0" smtClean="0"/>
              <a:t>Better: extend through inheritance</a:t>
            </a:r>
          </a:p>
          <a:p>
            <a:pPr lvl="1"/>
            <a:r>
              <a:rPr lang="en-US" dirty="0" smtClean="0"/>
              <a:t>child can do what parent can</a:t>
            </a:r>
          </a:p>
          <a:p>
            <a:pPr lvl="1"/>
            <a:r>
              <a:rPr lang="en-US" dirty="0" smtClean="0"/>
              <a:t>child can override parents behavior</a:t>
            </a:r>
          </a:p>
          <a:p>
            <a:pPr lvl="1"/>
            <a:r>
              <a:rPr lang="en-US" dirty="0" smtClean="0"/>
              <a:t>child can do more than parent can</a:t>
            </a:r>
          </a:p>
          <a:p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parent class = base class</a:t>
            </a:r>
          </a:p>
          <a:p>
            <a:pPr lvl="1"/>
            <a:r>
              <a:rPr lang="en-US" dirty="0" smtClean="0"/>
              <a:t>child class = derived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 from class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_v_x, _v_y;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double v_x, double v_y,</a:t>
              </a:r>
              <a:br>
                <a:rPr lang="nn-NO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   StaticParticle(x, y, mass),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_v_x {v_x}, _v_y {v_y};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double v_x() const { return _v_x;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double v_y() const { return _v_y; 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caveat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_v_x*delta_t;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+= _v_y*delta_t;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Problem: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  <a:r>
              <a:rPr lang="en-US" sz="2400" dirty="0" smtClean="0"/>
              <a:t> are private</a:t>
            </a:r>
            <a:br>
              <a:rPr lang="en-US" sz="2400" dirty="0" smtClean="0"/>
            </a:br>
            <a:r>
              <a:rPr lang="en-US" sz="2400" dirty="0" smtClean="0"/>
              <a:t>to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class StaticParticle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_x, _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y,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_mass;</a:t>
              </a:r>
            </a:p>
            <a:p>
              <a:r>
                <a:rPr lang="fr-FR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can be accessed</a:t>
              </a:r>
              <a:br>
                <a:rPr lang="en-US" sz="2000" dirty="0" smtClean="0"/>
              </a:br>
              <a:r>
                <a:rPr lang="en-US" sz="2000" dirty="0" smtClean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attributes: read/modify</a:t>
            </a:r>
          </a:p>
          <a:p>
            <a:pPr lvl="1"/>
            <a:r>
              <a:rPr lang="en-US" dirty="0" smtClean="0"/>
              <a:t>methods: call</a:t>
            </a:r>
          </a:p>
          <a:p>
            <a:r>
              <a:rPr lang="en-US" dirty="0" smtClean="0"/>
              <a:t>Levels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 smtClean="0"/>
              <a:t>: only class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 smtClean="0"/>
              <a:t>: only class and descendants can access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Be as paranoid as possible!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language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1,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github.com/gjbex/training-material/tree/master/CPlusPlus/Basics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child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p_s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p2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p1.dist(p_s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 &lt;&lt; endl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cout &lt;&lt; p1.dist(p2) &lt;&lt; endl;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calling inherited</a:t>
              </a:r>
              <a:br>
                <a:rPr lang="en-US" sz="2000" dirty="0" smtClean="0"/>
              </a:br>
              <a:r>
                <a:rPr lang="en-US" sz="2000" dirty="0" smtClean="0"/>
                <a:t>method from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only for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 smtClean="0"/>
                <a:t>,</a:t>
              </a:r>
              <a:br>
                <a:rPr lang="en-US" sz="2000" dirty="0" smtClean="0"/>
              </a:br>
              <a:r>
                <a:rPr lang="en-US" sz="2000" dirty="0" smtClean="0"/>
                <a:t>not </a:t>
              </a: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overloading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"static_particle.h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&lt;ostream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"particle.h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out,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type cast,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 smtClean="0"/>
                <a:t> is also</a:t>
              </a:r>
              <a:br>
                <a:rPr lang="en-US" sz="2000" dirty="0" smtClean="0"/>
              </a:br>
              <a:r>
                <a:rPr lang="en-US" sz="2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</a:p>
          <a:p>
            <a:pPr lvl="1"/>
            <a:r>
              <a:rPr lang="en-US" dirty="0" smtClean="0"/>
              <a:t>virtual functions</a:t>
            </a:r>
          </a:p>
          <a:p>
            <a:r>
              <a:rPr lang="en-US" dirty="0" smtClean="0"/>
              <a:t>Multiple inheritance/class hierarchy</a:t>
            </a:r>
          </a:p>
          <a:p>
            <a:r>
              <a:rPr lang="en-US" dirty="0" smtClean="0"/>
              <a:t>Copy </a:t>
            </a:r>
            <a:r>
              <a:rPr lang="en-US" smtClean="0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4,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github.com/gjbex/training-material/tree/master/CPlusPlus/Templates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templates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 smtClean="0"/>
                  <a:t>…</a:t>
                </a:r>
                <a:endParaRPr lang="en-US" sz="5400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C00000"/>
                  </a:solidFill>
                </a:rPr>
                <a:t>???</a:t>
              </a:r>
              <a:endParaRPr lang="en-US" sz="4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auto tmp = v1;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n-NO" sz="1600" dirty="0" smtClean="0">
                  <a:latin typeface="Courier New" pitchFamily="49" charset="0"/>
                  <a:cs typeface="Courier New" pitchFamily="49" charset="0"/>
                </a:rPr>
                <a:t>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function with arbitrary number of arguments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head + sum(tail...);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base case:</a:t>
              </a:r>
              <a:br>
                <a:rPr lang="en-US" dirty="0" smtClean="0"/>
              </a:br>
              <a:r>
                <a:rPr lang="en-US" dirty="0" smtClean="0"/>
                <a:t>no arguments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 recursion:</a:t>
              </a:r>
              <a:br>
                <a:rPr lang="en-US" dirty="0" smtClean="0"/>
              </a:br>
              <a:r>
                <a:rPr lang="en-US" dirty="0" smtClean="0"/>
                <a:t>first element +</a:t>
              </a:r>
              <a:br>
                <a:rPr lang="en-US" dirty="0" smtClean="0"/>
              </a:br>
              <a:r>
                <a:rPr lang="en-US" dirty="0" smtClean="0"/>
                <a:t>function on tail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Function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 smtClean="0"/>
              <a:t> overloaded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new name for type</a:t>
            </a:r>
          </a:p>
          <a:p>
            <a:pPr lvl="1"/>
            <a:r>
              <a:rPr lang="en-US" dirty="0" smtClean="0"/>
              <a:t>more compact</a:t>
            </a:r>
          </a:p>
          <a:p>
            <a:pPr lvl="1"/>
            <a:r>
              <a:rPr lang="en-US" dirty="0" smtClean="0"/>
              <a:t>easier to understand/maintain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(double t = 0.0; t &lt;=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Function as argument of function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What if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 smtClean="0">
                <a:solidFill>
                  <a:srgbClr val="C00000"/>
                </a:solidFill>
              </a:rPr>
              <a:t>, how to use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  <a:endParaRPr lang="en-US" sz="2800" i="1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to create "family" of function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Pendulum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pendulum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integrate(pendulum,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currying with bind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 function arguments to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integrate(pendulum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minimal C++ program: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 &amp; link</a:t>
            </a:r>
          </a:p>
          <a:p>
            <a:endParaRPr lang="en-US" dirty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Interlude: 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Anonymous function created at runtime: closures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},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0.01, 1.0);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capture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by value</a:t>
                </a:r>
                <a:endParaRPr lang="en-US" dirty="0"/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 smtClean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 smtClean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 smtClean="0"/>
              <a:t>: by reference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Templates: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</a:t>
            </a:r>
          </a:p>
          <a:p>
            <a:pPr lvl="1"/>
            <a:r>
              <a:rPr lang="en-US" dirty="0" smtClean="0"/>
              <a:t>generic programming</a:t>
            </a:r>
          </a:p>
          <a:p>
            <a:pPr lvl="1"/>
            <a:r>
              <a:rPr lang="en-US" dirty="0" smtClean="0"/>
              <a:t>expressing concepts</a:t>
            </a:r>
          </a:p>
          <a:p>
            <a:r>
              <a:rPr lang="en-US" dirty="0" smtClean="0"/>
              <a:t>Duck typing</a:t>
            </a:r>
          </a:p>
          <a:p>
            <a:r>
              <a:rPr lang="en-US" dirty="0" smtClean="0"/>
              <a:t>Caveats</a:t>
            </a:r>
          </a:p>
          <a:p>
            <a:pPr lvl="1"/>
            <a:r>
              <a:rPr lang="en-US" dirty="0" smtClean="0"/>
              <a:t>errors are caught late during compilation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left out/added?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out</a:t>
            </a:r>
          </a:p>
          <a:p>
            <a:pPr lvl="1"/>
            <a:r>
              <a:rPr lang="en-US" dirty="0" smtClean="0"/>
              <a:t>Container templates, i.e., writing your own generic containers</a:t>
            </a:r>
          </a:p>
          <a:p>
            <a:r>
              <a:rPr lang="en-US" dirty="0" smtClean="0"/>
              <a:t>Added</a:t>
            </a:r>
          </a:p>
          <a:p>
            <a:pPr lvl="1"/>
            <a:r>
              <a:rPr lang="en-US" dirty="0" smtClean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&amp;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7, B. </a:t>
            </a:r>
            <a:r>
              <a:rPr lang="en-US" dirty="0" err="1" smtClean="0"/>
              <a:t>Stroustrup</a:t>
            </a:r>
            <a:r>
              <a:rPr lang="en-US" dirty="0" smtClean="0"/>
              <a:t> "A tour of C++"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github.com/gjbex/training-material/tree/master/CPlusPlus/Regexes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Strings: sequences of characters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{"hello"};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world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 smtClean="0">
                  <a:solidFill>
                    <a:schemeClr val="bg2"/>
                  </a:solidFill>
                </a:rPr>
                <a:t>found at 7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2"/>
                  </a:solidFill>
                </a:rPr>
                <a:t>Hello Beautiful World!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::string versus C-style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C-style string</a:t>
            </a:r>
          </a:p>
          <a:p>
            <a:pPr lvl="1"/>
            <a:r>
              <a:rPr lang="en-US" dirty="0" smtClean="0"/>
              <a:t>array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last element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functions declared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Useful for calling C functions</a:t>
            </a:r>
          </a:p>
          <a:p>
            <a:r>
              <a:rPr lang="en-US" dirty="0" smtClean="0"/>
              <a:t>Conversion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::string </a:t>
            </a:r>
            <a:r>
              <a:rPr lang="en-US" dirty="0" smtClean="0">
                <a:sym typeface="Symbol" panose="05050102010706020507" pitchFamily="18" charset="2"/>
              </a:rPr>
              <a:t></a:t>
            </a:r>
            <a:r>
              <a:rPr lang="en-US" dirty="0" smtClean="0"/>
              <a:t> C-style: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::string: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 smtClean="0"/>
              <a:t>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3483</TotalTime>
  <Words>11300</Words>
  <Application>Microsoft Office PowerPoint</Application>
  <PresentationFormat>On-screen Show (4:3)</PresentationFormat>
  <Paragraphs>2842</Paragraphs>
  <Slides>198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198</vt:i4>
      </vt:variant>
    </vt:vector>
  </HeadingPairs>
  <TitlesOfParts>
    <vt:vector size="210" baseType="lpstr">
      <vt:lpstr>Arial</vt:lpstr>
      <vt:lpstr>Calibri</vt:lpstr>
      <vt:lpstr>Calibri Light</vt:lpstr>
      <vt:lpstr>Courier New</vt:lpstr>
      <vt:lpstr>Edwardian Script ITC</vt:lpstr>
      <vt:lpstr>Informal Roman</vt:lpstr>
      <vt:lpstr>Lucida Sans</vt:lpstr>
      <vt:lpstr>Palatino Linotype</vt:lpstr>
      <vt:lpstr>Symbol</vt:lpstr>
      <vt:lpstr>Wingdings</vt:lpstr>
      <vt:lpstr>Office Theme</vt:lpstr>
      <vt:lpstr>Equation</vt:lpstr>
      <vt:lpstr>C++ for scientific computing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statement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Discussion of structures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ADT</vt:lpstr>
      <vt:lpstr>Array examples</vt:lpstr>
      <vt:lpstr>Value array</vt:lpstr>
      <vt:lpstr>Value array example</vt:lpstr>
      <vt:lpstr>Vector</vt:lpstr>
      <vt:lpstr>Vector ADT</vt:lpstr>
      <vt:lpstr>Vector examples</vt:lpstr>
      <vt:lpstr>Vector examples</vt:lpstr>
      <vt:lpstr>STL Container API</vt:lpstr>
      <vt:lpstr>STL SequenceContainer API</vt:lpstr>
      <vt:lpstr>Tuple</vt:lpstr>
      <vt:lpstr>Tuple ADT</vt:lpstr>
      <vt:lpstr>Tuple example</vt:lpstr>
      <vt:lpstr>List</vt:lpstr>
      <vt:lpstr>List ADT</vt:lpstr>
      <vt:lpstr>List examples</vt:lpstr>
      <vt:lpstr>Set</vt:lpstr>
      <vt:lpstr>Set ADT</vt:lpstr>
      <vt:lpstr>Set example</vt:lpstr>
      <vt:lpstr>Map</vt:lpstr>
      <vt:lpstr>Map ADT</vt:lpstr>
      <vt:lpstr>Map example</vt:lpstr>
      <vt:lpstr>Unordered versus ordinary</vt:lpstr>
      <vt:lpstr>Contiguous vs. non-contiguous</vt:lpstr>
      <vt:lpstr>Specialized data structures</vt:lpstr>
      <vt:lpstr>Stack</vt:lpstr>
      <vt:lpstr>Stack ADT</vt:lpstr>
      <vt:lpstr>Stack examples</vt:lpstr>
      <vt:lpstr>Queue</vt:lpstr>
      <vt:lpstr>Queue ADT</vt:lpstr>
      <vt:lpstr>Queue examples</vt:lpstr>
      <vt:lpstr>Priority queue</vt:lpstr>
      <vt:lpstr>Priority queue ADT</vt:lpstr>
      <vt:lpstr>Graph</vt:lpstr>
      <vt:lpstr>Graph ADT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42</cp:revision>
  <dcterms:created xsi:type="dcterms:W3CDTF">2017-02-14T13:57:03Z</dcterms:created>
  <dcterms:modified xsi:type="dcterms:W3CDTF">2017-09-06T09:15:44Z</dcterms:modified>
</cp:coreProperties>
</file>