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0" r:id="rId26"/>
    <p:sldId id="281" r:id="rId27"/>
    <p:sldId id="285" r:id="rId28"/>
    <p:sldId id="284" r:id="rId29"/>
    <p:sldId id="271" r:id="rId3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8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93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2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1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23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0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16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7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48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5C77-BEE1-4DA0-9A20-2DDFB0AE2DEB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8C2E-FE36-451E-B80E-1968976550A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programming</a:t>
            </a:r>
            <a:br>
              <a:rPr lang="en-US" dirty="0" smtClean="0"/>
            </a:br>
            <a:r>
              <a:rPr lang="en-US" dirty="0" smtClean="0"/>
              <a:t>using MPI: a gentle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geertjan.bex@uhasselt.be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556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s sends message to process 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74543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</a:p>
          <a:p>
            <a:r>
              <a:rPr lang="nl-BE" dirty="0" smtClean="0"/>
              <a:t>int </a:t>
            </a:r>
            <a:r>
              <a:rPr lang="nl-BE" dirty="0" err="1" smtClean="0"/>
              <a:t>main</a:t>
            </a:r>
            <a:r>
              <a:rPr lang="nl-BE" dirty="0" smtClean="0"/>
              <a:t>(int </a:t>
            </a:r>
            <a:r>
              <a:rPr lang="nl-BE" dirty="0" err="1" smtClean="0"/>
              <a:t>argc</a:t>
            </a:r>
            <a:r>
              <a:rPr lang="nl-BE" dirty="0" smtClean="0"/>
              <a:t>, </a:t>
            </a:r>
            <a:r>
              <a:rPr lang="nl-BE" dirty="0" err="1" smtClean="0"/>
              <a:t>char</a:t>
            </a:r>
            <a:r>
              <a:rPr lang="nl-BE" dirty="0" smtClean="0"/>
              <a:t> *</a:t>
            </a:r>
            <a:r>
              <a:rPr lang="nl-BE" dirty="0" err="1" smtClean="0"/>
              <a:t>argv</a:t>
            </a:r>
            <a:r>
              <a:rPr lang="nl-BE" dirty="0" smtClean="0"/>
              <a:t>[]) {</a:t>
            </a:r>
          </a:p>
          <a:p>
            <a:r>
              <a:rPr lang="nl-BE" dirty="0" smtClean="0"/>
              <a:t>    int rank, </a:t>
            </a:r>
            <a:r>
              <a:rPr lang="nl-BE" dirty="0" err="1" smtClean="0"/>
              <a:t>size</a:t>
            </a:r>
            <a:r>
              <a:rPr lang="nl-BE" dirty="0" smtClean="0"/>
              <a:t>, tag = 11;</a:t>
            </a:r>
          </a:p>
          <a:p>
            <a:r>
              <a:rPr lang="nl-BE" dirty="0" smtClean="0"/>
              <a:t>    int </a:t>
            </a:r>
            <a:r>
              <a:rPr lang="nl-BE" dirty="0" err="1" smtClean="0"/>
              <a:t>send_buff</a:t>
            </a:r>
            <a:r>
              <a:rPr lang="nl-BE" dirty="0" smtClean="0"/>
              <a:t> = 101, </a:t>
            </a:r>
            <a:r>
              <a:rPr lang="nl-BE" dirty="0" err="1" smtClean="0"/>
              <a:t>recv_buff</a:t>
            </a:r>
            <a:r>
              <a:rPr lang="nl-BE" dirty="0" smtClean="0"/>
              <a:t> = 0;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MPI_Status</a:t>
            </a:r>
            <a:r>
              <a:rPr lang="nl-BE" dirty="0" smtClean="0"/>
              <a:t> status;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1)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MPI_Ssend</a:t>
            </a:r>
            <a:r>
              <a:rPr lang="nl-BE" dirty="0" smtClean="0"/>
              <a:t>(&amp;</a:t>
            </a:r>
            <a:r>
              <a:rPr lang="nl-BE" dirty="0" err="1" smtClean="0"/>
              <a:t>send_buff</a:t>
            </a:r>
            <a:r>
              <a:rPr lang="nl-BE" dirty="0" smtClean="0"/>
              <a:t>, 1, MPI_INT, 2, tag, MPI_COMM_WORLD);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</a:t>
            </a:r>
            <a:r>
              <a:rPr lang="nl-BE" dirty="0" err="1" smtClean="0"/>
              <a:t>if</a:t>
            </a:r>
            <a:r>
              <a:rPr lang="nl-BE" dirty="0" smtClean="0"/>
              <a:t> (rank == 2) {</a:t>
            </a:r>
          </a:p>
          <a:p>
            <a:r>
              <a:rPr lang="nl-BE" dirty="0" smtClean="0"/>
              <a:t>        </a:t>
            </a:r>
            <a:r>
              <a:rPr lang="nl-BE" dirty="0" err="1" smtClean="0"/>
              <a:t>MPI_Recv</a:t>
            </a:r>
            <a:r>
              <a:rPr lang="nl-BE" dirty="0" smtClean="0"/>
              <a:t>(&amp;</a:t>
            </a:r>
            <a:r>
              <a:rPr lang="nl-BE" dirty="0" err="1" smtClean="0"/>
              <a:t>recv_buff</a:t>
            </a:r>
            <a:r>
              <a:rPr lang="nl-BE" dirty="0" smtClean="0"/>
              <a:t>, 1, MPI_INT, 1, tag, MPI_COMM_WORLD, &amp;status);</a:t>
            </a:r>
          </a:p>
          <a:p>
            <a:r>
              <a:rPr lang="nl-BE" dirty="0" smtClean="0"/>
              <a:t>        …</a:t>
            </a:r>
          </a:p>
          <a:p>
            <a:r>
              <a:rPr lang="nl-BE" dirty="0" smtClean="0"/>
              <a:t>    }</a:t>
            </a:r>
          </a:p>
          <a:p>
            <a:r>
              <a:rPr lang="nl-BE" dirty="0" smtClean="0"/>
              <a:t>    …</a:t>
            </a:r>
          </a:p>
          <a:p>
            <a:r>
              <a:rPr lang="nl-BE" dirty="0" smtClean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342900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sends to process 2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445224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2 receives from process 2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978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Message to be send/received</a:t>
            </a:r>
          </a:p>
          <a:p>
            <a:pPr lvl="1"/>
            <a:r>
              <a:rPr lang="en-US" dirty="0" smtClean="0"/>
              <a:t>address of buffer</a:t>
            </a:r>
          </a:p>
          <a:p>
            <a:pPr lvl="1"/>
            <a:r>
              <a:rPr lang="en-US" dirty="0" smtClean="0"/>
              <a:t>message length</a:t>
            </a:r>
          </a:p>
          <a:p>
            <a:pPr lvl="1"/>
            <a:r>
              <a:rPr lang="en-US" dirty="0" smtClean="0"/>
              <a:t>message data type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</a:t>
            </a:r>
          </a:p>
          <a:p>
            <a:r>
              <a:rPr lang="en-US" dirty="0" smtClean="0"/>
              <a:t>Communicator</a:t>
            </a:r>
          </a:p>
          <a:p>
            <a:r>
              <a:rPr lang="en-US" dirty="0" smtClean="0"/>
              <a:t>Status info, only in 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706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MPI_Ssend</a:t>
            </a:r>
            <a:r>
              <a:rPr lang="nl-BE" sz="2000" dirty="0" smtClean="0"/>
              <a:t>(&amp;</a:t>
            </a:r>
            <a:r>
              <a:rPr lang="nl-BE" sz="2000" dirty="0" err="1" smtClean="0"/>
              <a:t>send_buff</a:t>
            </a:r>
            <a:r>
              <a:rPr lang="nl-BE" sz="2000" dirty="0" smtClean="0"/>
              <a:t>, 1, MPI_INT, 2, tag, MPI_COMM_WORLD);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7794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MPI_Recv</a:t>
            </a:r>
            <a:r>
              <a:rPr lang="nl-BE" sz="2000" dirty="0" smtClean="0"/>
              <a:t>(&amp;</a:t>
            </a:r>
            <a:r>
              <a:rPr lang="nl-BE" sz="2000" dirty="0" err="1" smtClean="0"/>
              <a:t>recv_buff</a:t>
            </a:r>
            <a:r>
              <a:rPr lang="nl-BE" sz="2000" dirty="0" smtClean="0"/>
              <a:t>, 1, MPI_INT, 1, tag, MPI_COMM_WORLD, &amp;status);</a:t>
            </a:r>
          </a:p>
        </p:txBody>
      </p:sp>
    </p:spTree>
    <p:extLst>
      <p:ext uri="{BB962C8B-B14F-4D97-AF65-F5344CB8AC3E}">
        <p14:creationId xmlns:p14="http://schemas.microsoft.com/office/powerpoint/2010/main" val="7011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MPI_Ssend</a:t>
            </a:r>
            <a:r>
              <a:rPr lang="en-US" dirty="0" smtClean="0"/>
              <a:t>/</a:t>
            </a:r>
            <a:r>
              <a:rPr lang="en-US" dirty="0" err="1" smtClean="0"/>
              <a:t>MPI_Recv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</a:t>
            </a:r>
          </a:p>
          <a:p>
            <a:r>
              <a:rPr lang="en-US" dirty="0" smtClean="0"/>
              <a:t>Tags can be used to distinguish message types</a:t>
            </a:r>
          </a:p>
          <a:p>
            <a:pPr lvl="1"/>
            <a:r>
              <a:rPr lang="en-US" dirty="0" smtClean="0"/>
              <a:t>can be wildcard for receiver</a:t>
            </a:r>
          </a:p>
          <a:p>
            <a:r>
              <a:rPr lang="en-US" dirty="0" smtClean="0"/>
              <a:t>Status contains message envelope</a:t>
            </a:r>
          </a:p>
          <a:p>
            <a:pPr lvl="1"/>
            <a:r>
              <a:rPr lang="en-US" dirty="0" smtClean="0"/>
              <a:t>rank of source, tag</a:t>
            </a:r>
          </a:p>
          <a:p>
            <a:pPr lvl="1"/>
            <a:r>
              <a:rPr lang="en-US" dirty="0" smtClean="0"/>
              <a:t>length of message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949280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2093947"/>
            <a:ext cx="207627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potential</a:t>
            </a:r>
            <a:br>
              <a:rPr lang="en-US" sz="2400" dirty="0" smtClean="0"/>
            </a:br>
            <a:r>
              <a:rPr lang="en-US" sz="2400" dirty="0" smtClean="0"/>
              <a:t>for deadlocks!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696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Correspond to C/Fortran types, e.g. for C</a:t>
            </a:r>
          </a:p>
          <a:p>
            <a:pPr lvl="1"/>
            <a:r>
              <a:rPr lang="en-US" dirty="0" smtClean="0"/>
              <a:t>MPI_INT ↔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MPI_DOUBLE </a:t>
            </a:r>
            <a:r>
              <a:rPr lang="en-US" dirty="0"/>
              <a:t>↔ </a:t>
            </a:r>
            <a:r>
              <a:rPr lang="en-US" dirty="0" smtClean="0"/>
              <a:t>double</a:t>
            </a:r>
          </a:p>
          <a:p>
            <a:pPr lvl="1"/>
            <a:r>
              <a:rPr lang="en-US" dirty="0" smtClean="0"/>
              <a:t>MPI_CHAR </a:t>
            </a:r>
            <a:r>
              <a:rPr lang="en-US" dirty="0"/>
              <a:t>↔ </a:t>
            </a:r>
            <a:r>
              <a:rPr lang="en-US" dirty="0" smtClean="0"/>
              <a:t>char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Can be user defined</a:t>
            </a:r>
          </a:p>
          <a:p>
            <a:pPr lvl="1"/>
            <a:r>
              <a:rPr lang="en-US" dirty="0" smtClean="0"/>
              <a:t>contiguous, non-contiguous</a:t>
            </a:r>
          </a:p>
          <a:p>
            <a:pPr lvl="1"/>
            <a:r>
              <a:rPr lang="en-US" dirty="0" smtClean="0"/>
              <a:t>records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/>
              <a:t>structs</a:t>
            </a:r>
            <a:r>
              <a:rPr lang="en-US" dirty="0" smtClean="0"/>
              <a:t> in C)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904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defined types, e.g., </a:t>
            </a:r>
            <a:r>
              <a:rPr lang="en-US" dirty="0" err="1" smtClean="0"/>
              <a:t>submatrix</a:t>
            </a:r>
            <a:endParaRPr lang="nl-BE" dirty="0"/>
          </a:p>
        </p:txBody>
      </p:sp>
      <p:grpSp>
        <p:nvGrpSpPr>
          <p:cNvPr id="60" name="Group 59"/>
          <p:cNvGrpSpPr/>
          <p:nvPr/>
        </p:nvGrpSpPr>
        <p:grpSpPr>
          <a:xfrm>
            <a:off x="5364088" y="1700808"/>
            <a:ext cx="3312368" cy="2016224"/>
            <a:chOff x="5436096" y="1700808"/>
            <a:chExt cx="3312368" cy="2016224"/>
          </a:xfrm>
        </p:grpSpPr>
        <p:grpSp>
          <p:nvGrpSpPr>
            <p:cNvPr id="27" name="Group 26"/>
            <p:cNvGrpSpPr/>
            <p:nvPr/>
          </p:nvGrpSpPr>
          <p:grpSpPr>
            <a:xfrm>
              <a:off x="5436096" y="1700808"/>
              <a:ext cx="3312368" cy="2016224"/>
              <a:chOff x="1763688" y="2564904"/>
              <a:chExt cx="3312368" cy="201622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156176" y="2276872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3528" y="2409850"/>
            <a:ext cx="77027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Q = 3, M = 4, N = 5;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MPI_Type_commit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(rank == 0)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MPI_Ssend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(&amp;(matrix[N + 1]), 1, submatrix, 1, TAG, MPI_COMM_WORLD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if (rank == 1)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(matrix, P*Q, MPI_INT, 0, TAG, MPI_COMM_WORLD, &amp;status);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944" y="170080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0:</a:t>
            </a:r>
            <a:endParaRPr lang="nl-BE" dirty="0"/>
          </a:p>
        </p:txBody>
      </p:sp>
      <p:sp>
        <p:nvSpPr>
          <p:cNvPr id="58" name="TextBox 57"/>
          <p:cNvSpPr txBox="1"/>
          <p:nvPr/>
        </p:nvSpPr>
        <p:spPr>
          <a:xfrm>
            <a:off x="4067944" y="566124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1:</a:t>
            </a:r>
            <a:endParaRPr lang="nl-BE" dirty="0"/>
          </a:p>
        </p:txBody>
      </p:sp>
      <p:grpSp>
        <p:nvGrpSpPr>
          <p:cNvPr id="59" name="Group 58"/>
          <p:cNvGrpSpPr/>
          <p:nvPr/>
        </p:nvGrpSpPr>
        <p:grpSpPr>
          <a:xfrm>
            <a:off x="5353928" y="5679056"/>
            <a:ext cx="1882368" cy="918296"/>
            <a:chOff x="6151096" y="5589240"/>
            <a:chExt cx="1882368" cy="918296"/>
          </a:xfrm>
        </p:grpSpPr>
        <p:sp>
          <p:nvSpPr>
            <p:cNvPr id="49" name="TextBox 48"/>
            <p:cNvSpPr txBox="1"/>
            <p:nvPr/>
          </p:nvSpPr>
          <p:spPr>
            <a:xfrm>
              <a:off x="615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6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2</a:t>
              </a:r>
              <a:endParaRPr lang="nl-BE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81096" y="55892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/>
                <a:t>1</a:t>
              </a:r>
              <a:r>
                <a:rPr lang="en-US" baseline="-25000" dirty="0" smtClean="0"/>
                <a:t>3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5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66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22</a:t>
              </a:r>
              <a:endParaRPr lang="nl-BE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81096" y="613820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23</a:t>
              </a:r>
              <a:endParaRPr lang="nl-BE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</a:t>
            </a:r>
            <a:r>
              <a:rPr lang="en-US" dirty="0" err="1" smtClean="0"/>
              <a:t>MPI_Type_vector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4245"/>
            <a:ext cx="6146264" cy="22651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 blocks: rows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block length: columns of </a:t>
            </a:r>
            <a:r>
              <a:rPr lang="en-US" dirty="0" err="1" smtClean="0"/>
              <a:t>submatrix</a:t>
            </a:r>
            <a:endParaRPr lang="en-US" dirty="0" smtClean="0"/>
          </a:p>
          <a:p>
            <a:r>
              <a:rPr lang="en-US" dirty="0" smtClean="0"/>
              <a:t>stride: distance between blocks</a:t>
            </a:r>
          </a:p>
          <a:p>
            <a:r>
              <a:rPr lang="en-US" dirty="0" smtClean="0"/>
              <a:t>old type: vector element type</a:t>
            </a:r>
          </a:p>
          <a:p>
            <a:r>
              <a:rPr lang="en-US" dirty="0" smtClean="0"/>
              <a:t>new: type</a:t>
            </a:r>
          </a:p>
          <a:p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648072" y="1700808"/>
            <a:ext cx="61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 = 2, P = 3, N = 5;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MPI_Type_vector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N, MPI_INT,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724128" y="2276872"/>
            <a:ext cx="3312368" cy="2016224"/>
            <a:chOff x="5580112" y="2276872"/>
            <a:chExt cx="3312368" cy="2016224"/>
          </a:xfrm>
        </p:grpSpPr>
        <p:grpSp>
          <p:nvGrpSpPr>
            <p:cNvPr id="5" name="Group 4"/>
            <p:cNvGrpSpPr/>
            <p:nvPr/>
          </p:nvGrpSpPr>
          <p:grpSpPr>
            <a:xfrm>
              <a:off x="5580112" y="2276872"/>
              <a:ext cx="3312368" cy="2016224"/>
              <a:chOff x="1763688" y="2564904"/>
              <a:chExt cx="3312368" cy="201622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63688" y="2564904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00</a:t>
                  </a:r>
                  <a:endParaRPr lang="nl-BE" baseline="-250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01</a:t>
                  </a:r>
                  <a:endParaRPr lang="nl-BE" baseline="-25000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02</a:t>
                  </a:r>
                  <a:endParaRPr lang="nl-BE" baseline="-25000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03</a:t>
                  </a:r>
                  <a:endParaRPr lang="nl-BE" baseline="-25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04</a:t>
                  </a:r>
                  <a:endParaRPr lang="nl-BE" baseline="-25000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763688" y="3113868"/>
                <a:ext cx="3312368" cy="369332"/>
                <a:chOff x="1763688" y="2564904"/>
                <a:chExt cx="3312368" cy="36933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10</a:t>
                  </a:r>
                  <a:endParaRPr lang="nl-BE" baseline="-250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1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763688" y="3662832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2</a:t>
                  </a:r>
                  <a:r>
                    <a:rPr lang="en-US" baseline="-25000" dirty="0" smtClean="0"/>
                    <a:t>0</a:t>
                  </a:r>
                  <a:endParaRPr lang="nl-BE" baseline="-25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21</a:t>
                  </a:r>
                  <a:endParaRPr lang="nl-BE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22</a:t>
                  </a:r>
                  <a:endParaRPr lang="nl-BE" baseline="-250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23</a:t>
                  </a:r>
                  <a:endParaRPr lang="nl-BE" baseline="-250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24</a:t>
                  </a:r>
                  <a:endParaRPr lang="nl-BE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763688" y="4211796"/>
                <a:ext cx="3312368" cy="369332"/>
                <a:chOff x="1763688" y="2564904"/>
                <a:chExt cx="3312368" cy="3693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6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 smtClean="0"/>
                    <a:t>30</a:t>
                  </a:r>
                  <a:endParaRPr lang="nl-BE" baseline="-250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47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1</a:t>
                  </a:r>
                  <a:endParaRPr lang="nl-BE" baseline="-25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19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2</a:t>
                  </a:r>
                  <a:endParaRPr lang="nl-BE" baseline="-25000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908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3</a:t>
                  </a:r>
                  <a:endParaRPr lang="nl-BE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623688" y="2564904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r>
                    <a:rPr lang="en-US" baseline="-25000" dirty="0"/>
                    <a:t>3</a:t>
                  </a:r>
                  <a:r>
                    <a:rPr lang="en-US" baseline="-25000" dirty="0" smtClean="0"/>
                    <a:t>4</a:t>
                  </a:r>
                  <a:endParaRPr lang="nl-BE" baseline="-25000" dirty="0"/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>
            <a:xfrm>
              <a:off x="6300192" y="2852936"/>
              <a:ext cx="1882368" cy="990304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91680" y="2388950"/>
            <a:ext cx="1023870" cy="864096"/>
            <a:chOff x="4932040" y="1624737"/>
            <a:chExt cx="1023870" cy="864096"/>
          </a:xfrm>
        </p:grpSpPr>
        <p:sp>
          <p:nvSpPr>
            <p:cNvPr id="32" name="TextBox 31"/>
            <p:cNvSpPr txBox="1"/>
            <p:nvPr/>
          </p:nvSpPr>
          <p:spPr>
            <a:xfrm>
              <a:off x="4932040" y="2088723"/>
              <a:ext cx="102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# blocks</a:t>
              </a:r>
              <a:endParaRPr lang="nl-BE" sz="2000" dirty="0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5443975" y="1624737"/>
              <a:ext cx="424169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574672" y="2420888"/>
            <a:ext cx="781304" cy="864096"/>
            <a:chOff x="4932040" y="1624737"/>
            <a:chExt cx="781304" cy="864096"/>
          </a:xfrm>
        </p:grpSpPr>
        <p:sp>
          <p:nvSpPr>
            <p:cNvPr id="39" name="TextBox 38"/>
            <p:cNvSpPr txBox="1"/>
            <p:nvPr/>
          </p:nvSpPr>
          <p:spPr>
            <a:xfrm>
              <a:off x="4932040" y="2088723"/>
              <a:ext cx="7813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stride</a:t>
              </a:r>
              <a:endParaRPr lang="nl-BE" sz="2000" dirty="0"/>
            </a:p>
          </p:txBody>
        </p:sp>
        <p:cxnSp>
          <p:nvCxnSpPr>
            <p:cNvPr id="40" name="Straight Arrow Connector 39"/>
            <p:cNvCxnSpPr>
              <a:stCxn id="39" idx="0"/>
            </p:cNvCxnSpPr>
            <p:nvPr/>
          </p:nvCxnSpPr>
          <p:spPr>
            <a:xfrm flipH="1" flipV="1">
              <a:off x="4932040" y="1624737"/>
              <a:ext cx="390652" cy="4639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11199" y="2388950"/>
            <a:ext cx="1456745" cy="1328082"/>
            <a:chOff x="4644008" y="1376775"/>
            <a:chExt cx="1456745" cy="1328082"/>
          </a:xfrm>
        </p:grpSpPr>
        <p:sp>
          <p:nvSpPr>
            <p:cNvPr id="43" name="TextBox 42"/>
            <p:cNvSpPr txBox="1"/>
            <p:nvPr/>
          </p:nvSpPr>
          <p:spPr>
            <a:xfrm>
              <a:off x="4644008" y="2304747"/>
              <a:ext cx="1456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block length</a:t>
              </a:r>
              <a:endParaRPr lang="nl-BE" sz="2000" dirty="0"/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H="1" flipV="1">
              <a:off x="5220072" y="1376775"/>
              <a:ext cx="152309" cy="927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68187" y="2420888"/>
            <a:ext cx="1035861" cy="1512168"/>
            <a:chOff x="4644008" y="1192689"/>
            <a:chExt cx="1035861" cy="1512168"/>
          </a:xfrm>
        </p:grpSpPr>
        <p:sp>
          <p:nvSpPr>
            <p:cNvPr id="47" name="TextBox 46"/>
            <p:cNvSpPr txBox="1"/>
            <p:nvPr/>
          </p:nvSpPr>
          <p:spPr>
            <a:xfrm>
              <a:off x="4644008" y="2304747"/>
              <a:ext cx="10358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old type</a:t>
              </a:r>
              <a:endParaRPr lang="nl-BE" sz="2000" dirty="0"/>
            </a:p>
          </p:txBody>
        </p:sp>
        <p:cxnSp>
          <p:nvCxnSpPr>
            <p:cNvPr id="48" name="Straight Arrow Connector 47"/>
            <p:cNvCxnSpPr>
              <a:stCxn id="47" idx="0"/>
            </p:cNvCxnSpPr>
            <p:nvPr/>
          </p:nvCxnSpPr>
          <p:spPr>
            <a:xfrm flipH="1" flipV="1">
              <a:off x="4876617" y="1192689"/>
              <a:ext cx="285322" cy="11120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644539" y="2461538"/>
            <a:ext cx="1151597" cy="823446"/>
            <a:chOff x="4932040" y="1665387"/>
            <a:chExt cx="1151597" cy="823446"/>
          </a:xfrm>
        </p:grpSpPr>
        <p:sp>
          <p:nvSpPr>
            <p:cNvPr id="51" name="TextBox 50"/>
            <p:cNvSpPr txBox="1"/>
            <p:nvPr/>
          </p:nvSpPr>
          <p:spPr>
            <a:xfrm>
              <a:off x="4932040" y="2088723"/>
              <a:ext cx="115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new type</a:t>
              </a:r>
              <a:endParaRPr lang="nl-BE" sz="2000" dirty="0"/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H="1" flipV="1">
              <a:off x="5507838" y="1665387"/>
              <a:ext cx="1" cy="4233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220072" y="4890646"/>
            <a:ext cx="3754576" cy="1418674"/>
            <a:chOff x="5281920" y="4725144"/>
            <a:chExt cx="3754576" cy="1418674"/>
          </a:xfrm>
        </p:grpSpPr>
        <p:sp>
          <p:nvSpPr>
            <p:cNvPr id="56" name="TextBox 55"/>
            <p:cNvSpPr txBox="1"/>
            <p:nvPr/>
          </p:nvSpPr>
          <p:spPr>
            <a:xfrm>
              <a:off x="6307403" y="4725144"/>
              <a:ext cx="193700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Don't forget</a:t>
              </a:r>
              <a:br>
                <a:rPr lang="en-US" sz="2800" dirty="0" smtClean="0"/>
              </a:br>
              <a:r>
                <a:rPr lang="en-US" sz="2800" dirty="0" smtClean="0"/>
                <a:t>to commit!</a:t>
              </a:r>
              <a:endParaRPr lang="nl-BE" sz="28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81920" y="5805264"/>
              <a:ext cx="375457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(&amp;submatrix);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69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Involve all members of a communicator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/>
              <a:t>MPI_Bcast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/>
              <a:t>MPI_Scatter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/>
              <a:t>MPI_Gather</a:t>
            </a:r>
            <a:r>
              <a:rPr lang="en-US" dirty="0" smtClean="0"/>
              <a:t>: root retrieve unique messages from all members</a:t>
            </a:r>
          </a:p>
          <a:p>
            <a:pPr lvl="1"/>
            <a:r>
              <a:rPr lang="en-US" dirty="0" err="1" smtClean="0"/>
              <a:t>MPI_Reduce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 (MPI-2.2)</a:t>
            </a:r>
          </a:p>
          <a:p>
            <a:r>
              <a:rPr lang="en-US" dirty="0" smtClean="0"/>
              <a:t>Optimization opportunities for library </a:t>
            </a:r>
            <a:r>
              <a:rPr lang="en-US" dirty="0" err="1" smtClean="0"/>
              <a:t>implemntors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3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(&amp;buffer,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941168"/>
            <a:ext cx="1913794" cy="1524952"/>
            <a:chOff x="-678089" y="1790819"/>
            <a:chExt cx="1913794" cy="1524952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63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</p:spTree>
    <p:extLst>
      <p:ext uri="{BB962C8B-B14F-4D97-AF65-F5344CB8AC3E}">
        <p14:creationId xmlns:p14="http://schemas.microsoft.com/office/powerpoint/2010/main" val="2971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MPI_INT,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47864" y="4043635"/>
            <a:ext cx="4931041" cy="923330"/>
            <a:chOff x="2700972" y="2023928"/>
            <a:chExt cx="4931041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718219" y="2023928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2700972" y="2485593"/>
              <a:ext cx="3017247" cy="324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273615"/>
            <a:ext cx="2201821" cy="1035705"/>
            <a:chOff x="-678090" y="2095400"/>
            <a:chExt cx="2201821" cy="103570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V="1">
              <a:off x="422821" y="2095400"/>
              <a:ext cx="707371" cy="6663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3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length,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MPI_INT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operator, root, communicator);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3992280"/>
            <a:ext cx="4104456" cy="837971"/>
            <a:chOff x="3815584" y="2129373"/>
            <a:chExt cx="4104456" cy="837971"/>
          </a:xfrm>
        </p:grpSpPr>
        <p:sp>
          <p:nvSpPr>
            <p:cNvPr id="34" name="TextBox 3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>
            <a:xfrm flipH="1">
              <a:off x="3815584" y="2314039"/>
              <a:ext cx="1902635" cy="6533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30727" y="5144408"/>
            <a:ext cx="1913794" cy="1524952"/>
            <a:chOff x="-678089" y="1790819"/>
            <a:chExt cx="1913794" cy="1524952"/>
          </a:xfrm>
        </p:grpSpPr>
        <p:sp>
          <p:nvSpPr>
            <p:cNvPr id="38" name="TextBox 37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278808" y="1790819"/>
              <a:ext cx="956897" cy="6016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3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/>
              <a:t>MPI_SUM, MPI_PROD</a:t>
            </a:r>
          </a:p>
          <a:p>
            <a:pPr lvl="1"/>
            <a:r>
              <a:rPr lang="en-US" dirty="0" smtClean="0"/>
              <a:t>MPI_MIN, MPI_MAX, MPI_MINLOC, MPI_MAXLOC</a:t>
            </a:r>
            <a:endParaRPr lang="nl-BE" dirty="0" smtClean="0"/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MPI_LAND, MPI_LOR, MPI_LXOR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/>
              <a:t>MPI_BAND, MPI_BOR, MPI_BXOR</a:t>
            </a:r>
          </a:p>
          <a:p>
            <a:r>
              <a:rPr lang="en-US" dirty="0" smtClean="0"/>
              <a:t>User defined (must be associative!)</a:t>
            </a:r>
          </a:p>
        </p:txBody>
      </p:sp>
    </p:spTree>
    <p:extLst>
      <p:ext uri="{BB962C8B-B14F-4D97-AF65-F5344CB8AC3E}">
        <p14:creationId xmlns:p14="http://schemas.microsoft.com/office/powerpoint/2010/main" val="32843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 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dirty="0" smtClean="0"/>
              <a:t>n (from </a:t>
            </a:r>
            <a:r>
              <a:rPr lang="en-US" dirty="0" err="1" smtClean="0"/>
              <a:t>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 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24944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46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</a:t>
            </a:r>
            <a:r>
              <a:rPr lang="en-US" dirty="0" err="1" smtClean="0"/>
              <a:t>carthesian</a:t>
            </a:r>
            <a:r>
              <a:rPr lang="en-US" dirty="0" smtClean="0"/>
              <a:t>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I/O</a:t>
            </a:r>
          </a:p>
          <a:p>
            <a:pPr lvl="1"/>
            <a:r>
              <a:rPr lang="en-US" dirty="0" smtClean="0"/>
              <a:t>one process reads, distributes data</a:t>
            </a:r>
            <a:br>
              <a:rPr lang="en-US" dirty="0" smtClean="0"/>
            </a:br>
            <a:r>
              <a:rPr lang="en-US" dirty="0" smtClean="0"/>
              <a:t>one process collects data, writes</a:t>
            </a:r>
          </a:p>
          <a:p>
            <a:pPr lvl="1"/>
            <a:r>
              <a:rPr lang="en-US" dirty="0" smtClean="0"/>
              <a:t>all processes read their data</a:t>
            </a:r>
            <a:br>
              <a:rPr lang="en-US" dirty="0" smtClean="0"/>
            </a:br>
            <a:r>
              <a:rPr lang="en-US" dirty="0" smtClean="0"/>
              <a:t>all processes write their data</a:t>
            </a:r>
          </a:p>
          <a:p>
            <a:r>
              <a:rPr lang="en-US" dirty="0" smtClean="0"/>
              <a:t>Parallel </a:t>
            </a:r>
            <a:r>
              <a:rPr lang="en-US" dirty="0" err="1" smtClean="0"/>
              <a:t>filesystem</a:t>
            </a:r>
            <a:r>
              <a:rPr lang="en-US" dirty="0" smtClean="0"/>
              <a:t>, e.g., GPFS, </a:t>
            </a:r>
            <a:r>
              <a:rPr lang="en-US" dirty="0" err="1" smtClean="0"/>
              <a:t>lustre</a:t>
            </a:r>
            <a:r>
              <a:rPr lang="en-US" dirty="0" smtClean="0"/>
              <a:t>, PNFS</a:t>
            </a:r>
          </a:p>
          <a:p>
            <a:r>
              <a:rPr lang="en-US" dirty="0" smtClean="0"/>
              <a:t>Similar to communication</a:t>
            </a:r>
          </a:p>
          <a:p>
            <a:pPr lvl="1"/>
            <a:r>
              <a:rPr lang="en-US" dirty="0" smtClean="0"/>
              <a:t>receive message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read data</a:t>
            </a:r>
          </a:p>
          <a:p>
            <a:pPr lvl="1"/>
            <a:r>
              <a:rPr lang="en-US" dirty="0" smtClean="0"/>
              <a:t>send message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write data</a:t>
            </a:r>
          </a:p>
        </p:txBody>
      </p:sp>
    </p:spTree>
    <p:extLst>
      <p:ext uri="{BB962C8B-B14F-4D97-AF65-F5344CB8AC3E}">
        <p14:creationId xmlns:p14="http://schemas.microsoft.com/office/powerpoint/2010/main" val="3216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</a:t>
            </a:r>
          </a:p>
          <a:p>
            <a:r>
              <a:rPr lang="en-US" dirty="0" smtClean="0"/>
              <a:t>Many more collectives (why?)</a:t>
            </a:r>
          </a:p>
          <a:p>
            <a:r>
              <a:rPr lang="en-US" dirty="0"/>
              <a:t>Non-blocking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Hybrid </a:t>
            </a:r>
            <a:r>
              <a:rPr lang="en-US" dirty="0" err="1" smtClean="0"/>
              <a:t>OpenMP</a:t>
            </a:r>
            <a:r>
              <a:rPr lang="en-US" dirty="0" smtClean="0"/>
              <a:t>/MPI, MPI shared memory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pPr lvl="1"/>
            <a:r>
              <a:rPr lang="en-US" dirty="0" smtClean="0"/>
              <a:t>MPI shared memory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0639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Nice, versatile programming model </a:t>
            </a:r>
            <a:endParaRPr lang="en-US" dirty="0" smtClean="0"/>
          </a:p>
          <a:p>
            <a:r>
              <a:rPr lang="en-US" dirty="0" smtClean="0"/>
              <a:t>MPI has very extensive specification</a:t>
            </a:r>
          </a:p>
          <a:p>
            <a:pPr lvl="1"/>
            <a:r>
              <a:rPr lang="en-US" dirty="0" smtClean="0"/>
              <a:t>Freely available as PDF</a:t>
            </a:r>
          </a:p>
          <a:p>
            <a:pPr lvl="1"/>
            <a:r>
              <a:rPr lang="en-US" dirty="0" smtClean="0"/>
              <a:t>Easy to read, many examples</a:t>
            </a:r>
          </a:p>
          <a:p>
            <a:r>
              <a:rPr lang="en-US" dirty="0" smtClean="0"/>
              <a:t>Many nitty-gritty details</a:t>
            </a:r>
          </a:p>
          <a:p>
            <a:pPr lvl="1"/>
            <a:r>
              <a:rPr lang="en-US" dirty="0" smtClean="0"/>
              <a:t>Important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9326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448"/>
              </p:ext>
            </p:extLst>
          </p:nvPr>
        </p:nvGraphicFramePr>
        <p:xfrm>
          <a:off x="1524000" y="1397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 (cycles)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arithmetic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L1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L2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</a:t>
                      </a:r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, division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 20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L3 cache hit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miss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100-300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OpenMP</a:t>
                      </a:r>
                      <a:r>
                        <a:rPr lang="en-US" dirty="0" smtClean="0"/>
                        <a:t> barrier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300-30,000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infiniband</a:t>
                      </a:r>
                      <a:r>
                        <a:rPr lang="en-US" baseline="0" dirty="0" smtClean="0"/>
                        <a:t> 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2,500-5,000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600,000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HDD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10,000,000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1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3601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954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65618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-o hello  -O2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./hello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314958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world!\n");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7214963" y="5301208"/>
            <a:ext cx="13174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  <a:p>
            <a:r>
              <a:rPr lang="en-US" dirty="0" smtClean="0"/>
              <a:t>hello world!</a:t>
            </a:r>
            <a:endParaRPr lang="nl-BE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3923928" y="2348880"/>
            <a:ext cx="3784194" cy="644589"/>
            <a:chOff x="3923928" y="2348880"/>
            <a:chExt cx="378419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704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MPI_Init</a:t>
              </a:r>
              <a:r>
                <a:rPr lang="en-US" dirty="0" smtClean="0"/>
                <a:t> spawns processes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19872" y="3707740"/>
            <a:ext cx="4428929" cy="369332"/>
            <a:chOff x="3419872" y="3707740"/>
            <a:chExt cx="4428929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3707740"/>
              <a:ext cx="2844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MPI_Finalize</a:t>
              </a:r>
              <a:r>
                <a:rPr lang="en-US" dirty="0" smtClean="0"/>
                <a:t> ends processes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419872" y="3707740"/>
              <a:ext cx="1584176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24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&amp;size);</a:t>
            </a:r>
          </a:p>
          <a:p>
            <a:r>
              <a:rPr lang="en-US" dirty="0" smtClean="0"/>
              <a:t>Rank of a process in </a:t>
            </a:r>
            <a:r>
              <a:rPr lang="en-US" dirty="0" err="1" smtClean="0"/>
              <a:t>commuinicator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(MPI_COMM_WORLD, &amp;rank);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13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700808"/>
            <a:ext cx="49555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mpi.h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rank, size;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MPI_Init</a:t>
            </a:r>
            <a:r>
              <a:rPr lang="en-US" dirty="0" smtClean="0"/>
              <a:t>(&amp;</a:t>
            </a:r>
            <a:r>
              <a:rPr lang="en-US" dirty="0" err="1" smtClean="0"/>
              <a:t>argc</a:t>
            </a:r>
            <a:r>
              <a:rPr lang="en-US" dirty="0" smtClean="0"/>
              <a:t>, &amp;</a:t>
            </a:r>
            <a:r>
              <a:rPr lang="en-US" dirty="0" err="1" smtClean="0"/>
              <a:t>argv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MPI_Comm_size</a:t>
            </a:r>
            <a:r>
              <a:rPr lang="en-US" dirty="0" smtClean="0"/>
              <a:t>(MPI_COMM_WORLD , &amp;size);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MPI_Comm_rank</a:t>
            </a:r>
            <a:r>
              <a:rPr lang="en-US" dirty="0" smtClean="0"/>
              <a:t>(MPI_COMM_WORLD , &amp;rank);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 smtClean="0"/>
              <a:t>("hello from %d out of %d!\n", rank, size);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MPI_Finalize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return 0;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895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hello from 3 out of 4!</a:t>
            </a:r>
          </a:p>
          <a:p>
            <a:r>
              <a:rPr lang="en-US" dirty="0" smtClean="0"/>
              <a:t>hello from 2 out of 4!</a:t>
            </a:r>
          </a:p>
          <a:p>
            <a:r>
              <a:rPr lang="en-US" dirty="0" smtClean="0"/>
              <a:t>hello from 0 out of 4!</a:t>
            </a:r>
          </a:p>
          <a:p>
            <a:r>
              <a:rPr lang="en-US" dirty="0" smtClean="0"/>
              <a:t>hello from 1 out of 4!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84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</a:t>
            </a:r>
          </a:p>
        </p:txBody>
      </p:sp>
    </p:spTree>
    <p:extLst>
      <p:ext uri="{BB962C8B-B14F-4D97-AF65-F5344CB8AC3E}">
        <p14:creationId xmlns:p14="http://schemas.microsoft.com/office/powerpoint/2010/main" val="54591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7161</TotalTime>
  <Words>1416</Words>
  <Application>Microsoft Office PowerPoint</Application>
  <PresentationFormat>On-screen Show (4:3)</PresentationFormat>
  <Paragraphs>396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Office Theme</vt:lpstr>
      <vt:lpstr>Distributed programming using MPI: a gentle introduction</vt:lpstr>
      <vt:lpstr>Motivation</vt:lpstr>
      <vt:lpstr>What is MPI?</vt:lpstr>
      <vt:lpstr>Usage of MPI</vt:lpstr>
      <vt:lpstr>Hardware characteristics</vt:lpstr>
      <vt:lpstr>Hello world</vt:lpstr>
      <vt:lpstr>Communicators</vt:lpstr>
      <vt:lpstr>Hello again</vt:lpstr>
      <vt:lpstr>Programming model</vt:lpstr>
      <vt:lpstr>Communication</vt:lpstr>
      <vt:lpstr>Peer to peer</vt:lpstr>
      <vt:lpstr>Anatomy of MPI_Ssend/MPI_Recv</vt:lpstr>
      <vt:lpstr>Semantics of MPI_Ssend/MPI_Recv</vt:lpstr>
      <vt:lpstr>Data types</vt:lpstr>
      <vt:lpstr>User defined types, e.g., submatrix</vt:lpstr>
      <vt:lpstr>Anatomy of MPI_Type_vector</vt:lpstr>
      <vt:lpstr>Collective operations</vt:lpstr>
      <vt:lpstr>MPI_Bcast</vt:lpstr>
      <vt:lpstr>MPI_Scatter</vt:lpstr>
      <vt:lpstr>MPI_Gather</vt:lpstr>
      <vt:lpstr>MPI_Reduce</vt:lpstr>
      <vt:lpstr>MPI_Reduce operators</vt:lpstr>
      <vt:lpstr>Example: calculate </vt:lpstr>
      <vt:lpstr>Topology</vt:lpstr>
      <vt:lpstr>MPI I/O</vt:lpstr>
      <vt:lpstr>Much more…</vt:lpstr>
      <vt:lpstr>Pitfalls</vt:lpstr>
      <vt:lpstr>Conclusions</vt:lpstr>
      <vt:lpstr>Latencies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using MPI</dc:title>
  <dc:creator>Geert Jan Bex</dc:creator>
  <cp:lastModifiedBy>Geert Jan Bex</cp:lastModifiedBy>
  <cp:revision>55</cp:revision>
  <dcterms:created xsi:type="dcterms:W3CDTF">2013-11-27T17:13:26Z</dcterms:created>
  <dcterms:modified xsi:type="dcterms:W3CDTF">2016-01-08T11:03:48Z</dcterms:modified>
</cp:coreProperties>
</file>