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5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324" r:id="rId54"/>
    <p:sldId id="325" r:id="rId55"/>
    <p:sldId id="306" r:id="rId56"/>
    <p:sldId id="307" r:id="rId57"/>
    <p:sldId id="410" r:id="rId58"/>
    <p:sldId id="308" r:id="rId59"/>
    <p:sldId id="309" r:id="rId60"/>
    <p:sldId id="310" r:id="rId61"/>
    <p:sldId id="311" r:id="rId62"/>
    <p:sldId id="376" r:id="rId63"/>
    <p:sldId id="312" r:id="rId64"/>
    <p:sldId id="313" r:id="rId65"/>
    <p:sldId id="378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67" r:id="rId75"/>
    <p:sldId id="368" r:id="rId76"/>
    <p:sldId id="369" r:id="rId77"/>
    <p:sldId id="371" r:id="rId78"/>
    <p:sldId id="370" r:id="rId79"/>
    <p:sldId id="372" r:id="rId80"/>
    <p:sldId id="373" r:id="rId81"/>
    <p:sldId id="385" r:id="rId82"/>
    <p:sldId id="386" r:id="rId83"/>
    <p:sldId id="387" r:id="rId84"/>
    <p:sldId id="388" r:id="rId85"/>
    <p:sldId id="389" r:id="rId86"/>
    <p:sldId id="390" r:id="rId87"/>
    <p:sldId id="392" r:id="rId88"/>
    <p:sldId id="391" r:id="rId89"/>
    <p:sldId id="374" r:id="rId90"/>
    <p:sldId id="375" r:id="rId91"/>
    <p:sldId id="380" r:id="rId92"/>
    <p:sldId id="379" r:id="rId93"/>
    <p:sldId id="381" r:id="rId94"/>
    <p:sldId id="382" r:id="rId95"/>
    <p:sldId id="383" r:id="rId96"/>
    <p:sldId id="384" r:id="rId97"/>
    <p:sldId id="411" r:id="rId98"/>
    <p:sldId id="333" r:id="rId99"/>
    <p:sldId id="409" r:id="rId100"/>
    <p:sldId id="444" r:id="rId101"/>
    <p:sldId id="445" r:id="rId102"/>
    <p:sldId id="446" r:id="rId103"/>
    <p:sldId id="448" r:id="rId104"/>
    <p:sldId id="447" r:id="rId105"/>
    <p:sldId id="449" r:id="rId106"/>
    <p:sldId id="439" r:id="rId107"/>
    <p:sldId id="459" r:id="rId108"/>
    <p:sldId id="460" r:id="rId109"/>
    <p:sldId id="461" r:id="rId110"/>
    <p:sldId id="462" r:id="rId111"/>
    <p:sldId id="469" r:id="rId112"/>
    <p:sldId id="470" r:id="rId113"/>
    <p:sldId id="471" r:id="rId114"/>
    <p:sldId id="458" r:id="rId115"/>
    <p:sldId id="452" r:id="rId116"/>
    <p:sldId id="455" r:id="rId117"/>
    <p:sldId id="454" r:id="rId118"/>
    <p:sldId id="450" r:id="rId119"/>
    <p:sldId id="451" r:id="rId120"/>
    <p:sldId id="456" r:id="rId121"/>
    <p:sldId id="463" r:id="rId122"/>
    <p:sldId id="468" r:id="rId123"/>
    <p:sldId id="464" r:id="rId124"/>
    <p:sldId id="465" r:id="rId125"/>
    <p:sldId id="466" r:id="rId126"/>
    <p:sldId id="467" r:id="rId127"/>
    <p:sldId id="453" r:id="rId128"/>
    <p:sldId id="457" r:id="rId129"/>
    <p:sldId id="472" r:id="rId130"/>
    <p:sldId id="473" r:id="rId131"/>
    <p:sldId id="474" r:id="rId132"/>
    <p:sldId id="475" r:id="rId133"/>
    <p:sldId id="476" r:id="rId134"/>
    <p:sldId id="478" r:id="rId135"/>
    <p:sldId id="479" r:id="rId136"/>
    <p:sldId id="477" r:id="rId137"/>
    <p:sldId id="260" r:id="rId138"/>
    <p:sldId id="261" r:id="rId139"/>
    <p:sldId id="262" r:id="rId140"/>
    <p:sldId id="263" r:id="rId141"/>
    <p:sldId id="264" r:id="rId142"/>
    <p:sldId id="265" r:id="rId143"/>
    <p:sldId id="266" r:id="rId144"/>
    <p:sldId id="267" r:id="rId145"/>
    <p:sldId id="268" r:id="rId146"/>
    <p:sldId id="269" r:id="rId147"/>
    <p:sldId id="270" r:id="rId148"/>
    <p:sldId id="271" r:id="rId149"/>
    <p:sldId id="272" r:id="rId150"/>
    <p:sldId id="273" r:id="rId151"/>
    <p:sldId id="274" r:id="rId152"/>
    <p:sldId id="275" r:id="rId153"/>
    <p:sldId id="302" r:id="rId154"/>
    <p:sldId id="276" r:id="rId155"/>
    <p:sldId id="277" r:id="rId156"/>
    <p:sldId id="278" r:id="rId157"/>
    <p:sldId id="301" r:id="rId158"/>
    <p:sldId id="279" r:id="rId159"/>
    <p:sldId id="280" r:id="rId160"/>
    <p:sldId id="281" r:id="rId161"/>
    <p:sldId id="335" r:id="rId162"/>
    <p:sldId id="282" r:id="rId163"/>
    <p:sldId id="283" r:id="rId164"/>
    <p:sldId id="284" r:id="rId165"/>
    <p:sldId id="303" r:id="rId166"/>
    <p:sldId id="336" r:id="rId167"/>
    <p:sldId id="413" r:id="rId168"/>
    <p:sldId id="414" r:id="rId169"/>
    <p:sldId id="415" r:id="rId170"/>
    <p:sldId id="416" r:id="rId171"/>
    <p:sldId id="417" r:id="rId172"/>
    <p:sldId id="418" r:id="rId173"/>
    <p:sldId id="419" r:id="rId174"/>
    <p:sldId id="420" r:id="rId175"/>
    <p:sldId id="421" r:id="rId176"/>
    <p:sldId id="422" r:id="rId177"/>
    <p:sldId id="426" r:id="rId178"/>
    <p:sldId id="423" r:id="rId179"/>
    <p:sldId id="424" r:id="rId180"/>
    <p:sldId id="425" r:id="rId181"/>
    <p:sldId id="427" r:id="rId182"/>
    <p:sldId id="286" r:id="rId183"/>
    <p:sldId id="287" r:id="rId184"/>
    <p:sldId id="288" r:id="rId185"/>
    <p:sldId id="289" r:id="rId186"/>
    <p:sldId id="290" r:id="rId187"/>
    <p:sldId id="291" r:id="rId188"/>
    <p:sldId id="292" r:id="rId189"/>
    <p:sldId id="293" r:id="rId190"/>
    <p:sldId id="294" r:id="rId191"/>
    <p:sldId id="295" r:id="rId192"/>
    <p:sldId id="296" r:id="rId193"/>
    <p:sldId id="430" r:id="rId194"/>
    <p:sldId id="431" r:id="rId195"/>
    <p:sldId id="429" r:id="rId196"/>
    <p:sldId id="432" r:id="rId197"/>
    <p:sldId id="433" r:id="rId198"/>
    <p:sldId id="434" r:id="rId199"/>
    <p:sldId id="435" r:id="rId200"/>
    <p:sldId id="436" r:id="rId201"/>
    <p:sldId id="437" r:id="rId202"/>
    <p:sldId id="441" r:id="rId203"/>
    <p:sldId id="438" r:id="rId204"/>
    <p:sldId id="442" r:id="rId205"/>
    <p:sldId id="440" r:id="rId206"/>
    <p:sldId id="443" r:id="rId207"/>
    <p:sldId id="327" r:id="rId208"/>
    <p:sldId id="328" r:id="rId209"/>
    <p:sldId id="299" r:id="rId210"/>
    <p:sldId id="300" r:id="rId211"/>
    <p:sldId id="332" r:id="rId212"/>
    <p:sldId id="337" r:id="rId213"/>
    <p:sldId id="298" r:id="rId21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  <p14:sldId id="444"/>
            <p14:sldId id="445"/>
            <p14:sldId id="446"/>
            <p14:sldId id="448"/>
            <p14:sldId id="447"/>
            <p14:sldId id="449"/>
            <p14:sldId id="439"/>
          </p14:sldIdLst>
        </p14:section>
        <p14:section name="Control flow bugs" id="{3D86A1BE-B146-4771-ABC5-5182E0F07C9D}">
          <p14:sldIdLst>
            <p14:sldId id="459"/>
            <p14:sldId id="460"/>
            <p14:sldId id="461"/>
            <p14:sldId id="462"/>
            <p14:sldId id="469"/>
            <p14:sldId id="470"/>
            <p14:sldId id="471"/>
          </p14:sldIdLst>
        </p14:section>
        <p14:section name="Arithmetic bugs" id="{7314EFA1-459D-49B7-A55B-01CD8DB7FBA5}">
          <p14:sldIdLst>
            <p14:sldId id="458"/>
            <p14:sldId id="452"/>
            <p14:sldId id="455"/>
            <p14:sldId id="454"/>
            <p14:sldId id="450"/>
            <p14:sldId id="451"/>
            <p14:sldId id="456"/>
            <p14:sldId id="463"/>
            <p14:sldId id="468"/>
            <p14:sldId id="464"/>
            <p14:sldId id="465"/>
            <p14:sldId id="466"/>
            <p14:sldId id="467"/>
            <p14:sldId id="453"/>
            <p14:sldId id="457"/>
          </p14:sldIdLst>
        </p14:section>
        <p14:section name="Memory issues" id="{CAE6D302-C090-44FC-A947-B1C4C68B216B}">
          <p14:sldIdLst>
            <p14:sldId id="472"/>
            <p14:sldId id="473"/>
            <p14:sldId id="474"/>
            <p14:sldId id="475"/>
            <p14:sldId id="476"/>
            <p14:sldId id="478"/>
            <p14:sldId id="479"/>
            <p14:sldId id="477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Intel Inspector" id="{36F56122-E4E6-49B6-8BBF-10293874ED7E}">
          <p14:sldIdLst>
            <p14:sldId id="430"/>
            <p14:sldId id="431"/>
            <p14:sldId id="429"/>
            <p14:sldId id="432"/>
            <p14:sldId id="433"/>
            <p14:sldId id="434"/>
            <p14:sldId id="435"/>
            <p14:sldId id="436"/>
          </p14:sldIdLst>
        </p14:section>
        <p14:section name="Mystery" id="{C30DA3ED-E10B-4093-9A7B-36DBED338B5F}">
          <p14:sldIdLst>
            <p14:sldId id="437"/>
            <p14:sldId id="441"/>
            <p14:sldId id="438"/>
            <p14:sldId id="442"/>
            <p14:sldId id="440"/>
            <p14:sldId id="443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7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6" Type="http://schemas.openxmlformats.org/officeDocument/2006/relationships/commentAuthors" Target="commentAuthors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theme" Target="theme/theme1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notesMaster" Target="notesMasters/notesMaster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4T12:37:50.494" idx="4">
    <p:pos x="10" y="10"/>
    <p:text>Restructure by problem, rather than tool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8T17:22:03.514" idx="7">
    <p:pos x="10" y="10"/>
    <p:text>Needs to be extended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116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3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117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28/09/2017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28/09/2017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28/09/2017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28/09/2017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28/09/2017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28/09/2017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28/09/2017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28/09/2017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28/09/2017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28/09/2017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28/09/2017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28/09/2017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hyperlink" Target="http://ieeexplore.ieee.org/document/4610935/" TargetMode="Externa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jpeg"/><Relationship Id="rId4" Type="http://schemas.openxmlformats.org/officeDocument/2006/relationships/image" Target="../media/image14.wmf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103162.103163" TargetMode="Externa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hods.co.nz/asciidoc/" TargetMode="External"/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Structural bugs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Implementation &amp; coding</a:t>
            </a:r>
          </a:p>
          <a:p>
            <a:r>
              <a:rPr lang="en-US" dirty="0" smtClean="0"/>
              <a:t>Integration &amp; interfacing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8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Potential issues</a:t>
            </a:r>
          </a:p>
          <a:p>
            <a:pPr lvl="1"/>
            <a:r>
              <a:rPr lang="en-US" dirty="0" smtClean="0"/>
              <a:t>incomplete</a:t>
            </a:r>
          </a:p>
          <a:p>
            <a:pPr lvl="1"/>
            <a:r>
              <a:rPr lang="en-US" dirty="0" smtClean="0"/>
              <a:t>inconsistent</a:t>
            </a:r>
          </a:p>
          <a:p>
            <a:pPr lvl="1"/>
            <a:r>
              <a:rPr lang="en-US" dirty="0" smtClean="0"/>
              <a:t>ambiguous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cross-check with colleagues: completeness, consistency</a:t>
            </a:r>
          </a:p>
          <a:p>
            <a:pPr lvl="1"/>
            <a:r>
              <a:rPr lang="en-US" dirty="0" smtClean="0"/>
              <a:t>doable?</a:t>
            </a:r>
          </a:p>
          <a:p>
            <a:pPr lvl="1"/>
            <a:r>
              <a:rPr lang="en-US" dirty="0" smtClean="0"/>
              <a:t>resource usage?</a:t>
            </a:r>
          </a:p>
          <a:p>
            <a:pPr lvl="1"/>
            <a:r>
              <a:rPr lang="en-US" dirty="0" smtClean="0"/>
              <a:t>unnecessary features?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 smtClean="0"/>
              <a:t>control &amp; sequence</a:t>
            </a:r>
          </a:p>
          <a:p>
            <a:pPr lvl="2"/>
            <a:r>
              <a:rPr lang="en-US" dirty="0" smtClean="0"/>
              <a:t>forgotten paths</a:t>
            </a:r>
          </a:p>
          <a:p>
            <a:pPr lvl="2"/>
            <a:r>
              <a:rPr lang="en-US" dirty="0" smtClean="0"/>
              <a:t>loop termination</a:t>
            </a:r>
          </a:p>
          <a:p>
            <a:pPr lvl="2"/>
            <a:r>
              <a:rPr lang="en-US" dirty="0" smtClean="0"/>
              <a:t>duplicate processing</a:t>
            </a:r>
          </a:p>
          <a:p>
            <a:pPr lvl="1"/>
            <a:r>
              <a:rPr lang="en-US" dirty="0" smtClean="0"/>
              <a:t>logic</a:t>
            </a:r>
          </a:p>
          <a:p>
            <a:pPr lvl="2"/>
            <a:r>
              <a:rPr lang="en-US" dirty="0" smtClean="0"/>
              <a:t>"impossible" cases</a:t>
            </a:r>
          </a:p>
          <a:p>
            <a:pPr lvl="2"/>
            <a:r>
              <a:rPr lang="en-US" dirty="0" smtClean="0"/>
              <a:t>improper negation</a:t>
            </a:r>
          </a:p>
          <a:p>
            <a:pPr lvl="2"/>
            <a:r>
              <a:rPr lang="en-US" dirty="0" smtClean="0"/>
              <a:t>improper combination of cases</a:t>
            </a:r>
          </a:p>
          <a:p>
            <a:pPr lvl="2"/>
            <a:r>
              <a:rPr lang="en-US" dirty="0" smtClean="0"/>
              <a:t>overlap of exclusive cases</a:t>
            </a:r>
          </a:p>
          <a:p>
            <a:pPr lvl="2"/>
            <a:r>
              <a:rPr lang="en-US" dirty="0" smtClean="0"/>
              <a:t>misunderstood semantics of logic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0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/>
              <a:t>processing</a:t>
            </a:r>
          </a:p>
          <a:p>
            <a:pPr lvl="2"/>
            <a:r>
              <a:rPr lang="en-US" dirty="0"/>
              <a:t>arithmetic bugs,  function evaluation &amp; algorithm selection</a:t>
            </a:r>
          </a:p>
          <a:p>
            <a:pPr lvl="2"/>
            <a:r>
              <a:rPr lang="en-US" dirty="0"/>
              <a:t>ignoring overflow</a:t>
            </a:r>
          </a:p>
          <a:p>
            <a:pPr lvl="2"/>
            <a:r>
              <a:rPr lang="en-US" dirty="0"/>
              <a:t>floating point comparison</a:t>
            </a:r>
          </a:p>
          <a:p>
            <a:pPr lvl="2"/>
            <a:r>
              <a:rPr lang="en-US" dirty="0"/>
              <a:t>data representation </a:t>
            </a:r>
            <a:r>
              <a:rPr lang="en-US" dirty="0" smtClean="0"/>
              <a:t>conversion</a:t>
            </a:r>
          </a:p>
          <a:p>
            <a:pPr lvl="2"/>
            <a:r>
              <a:rPr lang="en-US" dirty="0" smtClean="0"/>
              <a:t>resource leaks</a:t>
            </a:r>
            <a:endParaRPr lang="en-US" dirty="0"/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/>
              <a:t>using uninitialized variables</a:t>
            </a:r>
          </a:p>
          <a:p>
            <a:pPr lvl="2"/>
            <a:r>
              <a:rPr lang="en-US" dirty="0"/>
              <a:t>bug in first value of loop </a:t>
            </a:r>
            <a:r>
              <a:rPr lang="en-US" dirty="0" smtClean="0"/>
              <a:t>control</a:t>
            </a:r>
          </a:p>
          <a:p>
            <a:pPr lvl="2"/>
            <a:r>
              <a:rPr lang="en-US" dirty="0" smtClean="0"/>
              <a:t>using unallocated memory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format, number of items</a:t>
            </a:r>
          </a:p>
          <a:p>
            <a:r>
              <a:rPr lang="en-US" dirty="0" smtClean="0"/>
              <a:t>dynamic data</a:t>
            </a:r>
          </a:p>
          <a:p>
            <a:pPr lvl="1"/>
            <a:r>
              <a:rPr lang="en-US" dirty="0" smtClean="0"/>
              <a:t>garbage in arrays</a:t>
            </a:r>
          </a:p>
          <a:p>
            <a:pPr lvl="1"/>
            <a:r>
              <a:rPr lang="en-US" dirty="0" smtClean="0"/>
              <a:t>dangling pointers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Typos</a:t>
            </a:r>
          </a:p>
          <a:p>
            <a:pPr lvl="1"/>
            <a:r>
              <a:rPr lang="en-US" dirty="0" smtClean="0"/>
              <a:t>l versus I, 0 versus O?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/>
              <a:t> </a:t>
            </a:r>
            <a:r>
              <a:rPr lang="en-US" dirty="0"/>
              <a:t>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cs typeface="Courier New" panose="02070309020205020404" pitchFamily="49" charset="0"/>
              </a:rPr>
              <a:t> 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Misinterpretation of statement semantics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Mistakes in documentation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cs typeface="Courier New" panose="02070309020205020404" pitchFamily="49" charset="0"/>
              </a:rPr>
              <a:t> more bugs!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9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in parallel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hard to find: execution is non-deterministic!</a:t>
            </a:r>
          </a:p>
          <a:p>
            <a:r>
              <a:rPr lang="en-US" dirty="0" smtClean="0"/>
              <a:t>Specific types of bugs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9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441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Fortran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Fortran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55576" y="2204864"/>
            <a:ext cx="6264696" cy="3046989"/>
            <a:chOff x="179512" y="1413351"/>
            <a:chExt cx="6264696" cy="304698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30469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function accumulate(x, normalize) result(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dimension(:), intent(in) :: x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intent(in),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optional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:: normalize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sum(x)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 .and. normalize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function accumulate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33721" y="415256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88024" y="3220527"/>
            <a:ext cx="3736287" cy="784537"/>
            <a:chOff x="4788024" y="3220527"/>
            <a:chExt cx="3736287" cy="784537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1991507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 guarantee on</a:t>
              </a:r>
              <a:br>
                <a:rPr lang="en-US" sz="2000" dirty="0" smtClean="0"/>
              </a:br>
              <a:r>
                <a:rPr lang="en-US" sz="2000" dirty="0" smtClean="0"/>
                <a:t>evaluation order!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788024" y="3574470"/>
              <a:ext cx="1744780" cy="43059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55576" y="5398036"/>
            <a:ext cx="6264696" cy="1323439"/>
            <a:chOff x="179512" y="1413351"/>
            <a:chExt cx="6264696" cy="1323439"/>
          </a:xfrm>
        </p:grpSpPr>
        <p:sp>
          <p:nvSpPr>
            <p:cNvPr id="16" name="TextBox 15"/>
            <p:cNvSpPr txBox="1"/>
            <p:nvPr/>
          </p:nvSpPr>
          <p:spPr>
            <a:xfrm>
              <a:off x="179512" y="1413351"/>
              <a:ext cx="6264696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if 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33721" y="242901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400506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562185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C/C++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C/C++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83568" y="2372865"/>
            <a:ext cx="6264696" cy="1077218"/>
            <a:chOff x="179512" y="1413351"/>
            <a:chExt cx="6264696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(string) &gt; 0 &amp;&amp; string != NULL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75856" y="1625827"/>
            <a:ext cx="5037644" cy="1047832"/>
            <a:chOff x="3497631" y="3220527"/>
            <a:chExt cx="5037644" cy="1047832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002471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Evaluation order</a:t>
              </a:r>
            </a:p>
            <a:p>
              <a:r>
                <a:rPr lang="en-US" sz="2000" dirty="0" smtClean="0"/>
                <a:t>from left to right!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3497631" y="3574470"/>
              <a:ext cx="3035173" cy="6938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2516275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429580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683568" y="4081228"/>
            <a:ext cx="6264696" cy="1077218"/>
            <a:chOff x="179512" y="1413351"/>
            <a:chExt cx="6264696" cy="1077218"/>
          </a:xfrm>
        </p:grpSpPr>
        <p:sp>
          <p:nvSpPr>
            <p:cNvPr id="21" name="TextBox 20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 != NULL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&amp;&amp;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 &gt;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27784" y="3332092"/>
            <a:ext cx="2238049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segmentation fault!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6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: finding NULL pointers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681063"/>
            <a:ext cx="8577989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./logical_order_c.exe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Invalid read of size 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  at 0x400590: main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logical_order.c:15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23528" y="4311680"/>
            <a:ext cx="6264696" cy="1077218"/>
            <a:chOff x="179512" y="1413351"/>
            <a:chExt cx="6264696" cy="1077218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 &amp;&amp; string !=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43808" y="2946344"/>
            <a:ext cx="2698544" cy="1634784"/>
            <a:chOff x="2843808" y="2946344"/>
            <a:chExt cx="2698544" cy="1634784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2946344"/>
              <a:ext cx="2410512" cy="971818"/>
              <a:chOff x="2340620" y="3249270"/>
              <a:chExt cx="2410512" cy="971818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340620" y="3249270"/>
                <a:ext cx="935236" cy="7871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275856" y="3851756"/>
                <a:ext cx="14752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NULL</a:t>
                </a:r>
                <a:r>
                  <a:rPr lang="en-US" dirty="0" smtClean="0">
                    <a:cs typeface="Courier New" pitchFamily="49" charset="0"/>
                  </a:rPr>
                  <a:t> pointer</a:t>
                </a:r>
                <a:endParaRPr lang="en-US" dirty="0">
                  <a:cs typeface="Courier New" pitchFamily="49" charset="0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8" idx="1"/>
            </p:cNvCxnSpPr>
            <p:nvPr/>
          </p:nvCxnSpPr>
          <p:spPr>
            <a:xfrm flipH="1">
              <a:off x="2843808" y="3733496"/>
              <a:ext cx="1223268" cy="847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946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generate integer arrays, 0/1 elements</a:t>
            </a:r>
          </a:p>
          <a:p>
            <a:pPr lvl="1"/>
            <a:r>
              <a:rPr lang="en-US" dirty="0" smtClean="0"/>
              <a:t>count &amp; print number of 1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89670" y="3501008"/>
            <a:ext cx="3517310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$ ./init_proc_vars_f90.exe 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2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3   5/5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4 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8/5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5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11/5</a:t>
            </a:r>
          </a:p>
        </p:txBody>
      </p:sp>
      <p:pic>
        <p:nvPicPr>
          <p:cNvPr id="10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182" y="4503120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2473846" y="3612672"/>
            <a:ext cx="4690442" cy="1360874"/>
            <a:chOff x="1907704" y="3555180"/>
            <a:chExt cx="4690442" cy="1360874"/>
          </a:xfrm>
        </p:grpSpPr>
        <p:grpSp>
          <p:nvGrpSpPr>
            <p:cNvPr id="7" name="Group 6"/>
            <p:cNvGrpSpPr/>
            <p:nvPr/>
          </p:nvGrpSpPr>
          <p:grpSpPr>
            <a:xfrm>
              <a:off x="2076172" y="3555180"/>
              <a:ext cx="4521974" cy="1097956"/>
              <a:chOff x="4078447" y="3220527"/>
              <a:chExt cx="4521974" cy="109795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532804" y="3220527"/>
                <a:ext cx="2067617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More 1 than array</a:t>
                </a:r>
              </a:p>
              <a:p>
                <a:r>
                  <a:rPr lang="en-US" sz="2000" dirty="0" smtClean="0"/>
                  <a:t>size: unlikely</a:t>
                </a:r>
                <a:endParaRPr lang="en-US" sz="2000" dirty="0"/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4078447" y="3574470"/>
                <a:ext cx="2454357" cy="7440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/>
            <p:cNvSpPr/>
            <p:nvPr/>
          </p:nvSpPr>
          <p:spPr>
            <a:xfrm>
              <a:off x="1907704" y="4468285"/>
              <a:ext cx="144016" cy="44776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16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755576" y="2132856"/>
            <a:ext cx="7200800" cy="3293209"/>
            <a:chOff x="-76797" y="1413351"/>
            <a:chExt cx="7200800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-76797" y="1413351"/>
              <a:ext cx="7200800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30    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count_one_wrong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(a) result(result)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31 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32         integer, dimension(:), intent(in) :: a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33         integer :: result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34         integer :: count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35 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36 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1, size(a)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37             if (a(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0) count = count + 1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38 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39         result = count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40     end function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count_one_wrong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06116" y="4398783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11760" y="5771951"/>
            <a:ext cx="50931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Seems pretty innocent, use GDB, set break at line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0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trace value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043608" y="1772816"/>
            <a:ext cx="7128792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36, "count = %d\n",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count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at 0x400914: file init_proc_vars.f90, line 36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2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4/5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39752" y="2492896"/>
            <a:ext cx="4047193" cy="1944216"/>
            <a:chOff x="4711990" y="3220527"/>
            <a:chExt cx="4047193" cy="1944216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226379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count</a:t>
              </a:r>
              <a:r>
                <a:rPr lang="en-US" sz="2000" dirty="0" smtClean="0"/>
                <a:t> keeps value</a:t>
              </a:r>
            </a:p>
            <a:p>
              <a:r>
                <a:rPr lang="en-US" sz="2000" dirty="0" smtClean="0"/>
                <a:t>between function</a:t>
              </a:r>
            </a:p>
            <a:p>
              <a:r>
                <a:rPr lang="en-US" sz="2000" dirty="0" smtClean="0"/>
                <a:t>invocations!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4711990" y="3728359"/>
              <a:ext cx="1820814" cy="14363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195457" y="3898690"/>
            <a:ext cx="5120960" cy="833536"/>
            <a:chOff x="-76796" y="1413351"/>
            <a:chExt cx="5120960" cy="833536"/>
          </a:xfrm>
        </p:grpSpPr>
        <p:sp>
          <p:nvSpPr>
            <p:cNvPr id="12" name="TextBox 11"/>
            <p:cNvSpPr txBox="1"/>
            <p:nvPr/>
          </p:nvSpPr>
          <p:spPr>
            <a:xfrm>
              <a:off x="-76796" y="1413351"/>
              <a:ext cx="5120960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34     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count = 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276" y="193911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95455" y="4815147"/>
            <a:ext cx="5120961" cy="1625894"/>
            <a:chOff x="3195455" y="4815147"/>
            <a:chExt cx="5120961" cy="1625894"/>
          </a:xfrm>
        </p:grpSpPr>
        <p:grpSp>
          <p:nvGrpSpPr>
            <p:cNvPr id="15" name="Group 14"/>
            <p:cNvGrpSpPr/>
            <p:nvPr/>
          </p:nvGrpSpPr>
          <p:grpSpPr>
            <a:xfrm>
              <a:off x="3195455" y="5363823"/>
              <a:ext cx="5120961" cy="1077218"/>
              <a:chOff x="-76797" y="1413351"/>
              <a:chExt cx="5120961" cy="107721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-76797" y="1413351"/>
                <a:ext cx="5120961" cy="1077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34     integer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::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count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35     count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= 0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  <a:endParaRPr lang="en-US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26277" y="2182792"/>
                <a:ext cx="211788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sv-SE" sz="1400" b="1" dirty="0" smtClean="0">
                    <a:latin typeface="Courier New" pitchFamily="49" charset="0"/>
                    <a:cs typeface="Courier New" pitchFamily="49" charset="0"/>
                  </a:rPr>
                  <a:t>init_proc_vars.f90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5851052" y="4815147"/>
              <a:ext cx="0" cy="5021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2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8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8613"/>
            <a:ext cx="5904656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dna_generator.py --A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32972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--C 29484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33493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--T 30149 |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overflow.exe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-32564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C: 29484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G: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-32043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T: 30149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5576" y="4540468"/>
            <a:ext cx="5904656" cy="2062103"/>
            <a:chOff x="179512" y="1413351"/>
            <a:chExt cx="5904656" cy="2062103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904656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::int16_t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{0};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cin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&gt;&gt; 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switch (c)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'A':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10688" y="3167677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overflow.cpp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09220" y="4869160"/>
            <a:ext cx="2664296" cy="514176"/>
            <a:chOff x="5796136" y="4221088"/>
            <a:chExt cx="2664296" cy="514176"/>
          </a:xfrm>
        </p:grpSpPr>
        <p:sp>
          <p:nvSpPr>
            <p:cNvPr id="11" name="Rectangle 10"/>
            <p:cNvSpPr/>
            <p:nvPr/>
          </p:nvSpPr>
          <p:spPr>
            <a:xfrm>
              <a:off x="5796136" y="4221088"/>
              <a:ext cx="2664296" cy="5141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7312" y="4244644"/>
              <a:ext cx="19403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32767 + 1 = …</a:t>
              </a:r>
              <a:endParaRPr lang="en-US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15286" y="4900087"/>
            <a:ext cx="10567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-32768</a:t>
            </a:r>
          </a:p>
        </p:txBody>
      </p:sp>
      <p:pic>
        <p:nvPicPr>
          <p:cNvPr id="13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86" y="3962019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23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>
                <a:latin typeface="Times New Roman" pitchFamily="18" charset="0"/>
              </a:rPr>
              <a:t>IEEE floating point</a:t>
            </a:r>
            <a:r>
              <a:rPr lang="en-US" altLang="nl-BE" dirty="0" smtClean="0"/>
              <a:t> </a:t>
            </a:r>
            <a:endParaRPr lang="en-US" altLang="nl-BE" dirty="0" smtClean="0">
              <a:latin typeface="Times New Roman" pitchFamily="18" charset="0"/>
            </a:endParaRP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 flipV="1">
            <a:off x="1123950" y="6480175"/>
            <a:ext cx="288925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20" name="Group 19"/>
          <p:cNvGrpSpPr/>
          <p:nvPr/>
        </p:nvGrpSpPr>
        <p:grpSpPr>
          <a:xfrm>
            <a:off x="662856" y="3861048"/>
            <a:ext cx="5132387" cy="1828244"/>
            <a:chOff x="662856" y="3861048"/>
            <a:chExt cx="5132387" cy="1828244"/>
          </a:xfrm>
        </p:grpSpPr>
        <p:grpSp>
          <p:nvGrpSpPr>
            <p:cNvPr id="18" name="Group 17"/>
            <p:cNvGrpSpPr/>
            <p:nvPr/>
          </p:nvGrpSpPr>
          <p:grpSpPr>
            <a:xfrm>
              <a:off x="1329606" y="4869110"/>
              <a:ext cx="4465637" cy="144463"/>
              <a:chOff x="1329606" y="4869110"/>
              <a:chExt cx="4465637" cy="144463"/>
            </a:xfrm>
          </p:grpSpPr>
          <p:sp>
            <p:nvSpPr>
              <p:cNvPr id="52277" name="Rectangle 53"/>
              <p:cNvSpPr>
                <a:spLocks noChangeArrowheads="1"/>
              </p:cNvSpPr>
              <p:nvPr/>
            </p:nvSpPr>
            <p:spPr bwMode="auto">
              <a:xfrm>
                <a:off x="1329606" y="4869110"/>
                <a:ext cx="4465637" cy="144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78" name="Line 54"/>
              <p:cNvSpPr>
                <a:spLocks noChangeShapeType="1"/>
              </p:cNvSpPr>
              <p:nvPr/>
            </p:nvSpPr>
            <p:spPr bwMode="auto">
              <a:xfrm>
                <a:off x="147406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9" name="Line 55"/>
              <p:cNvSpPr>
                <a:spLocks noChangeShapeType="1"/>
              </p:cNvSpPr>
              <p:nvPr/>
            </p:nvSpPr>
            <p:spPr bwMode="auto">
              <a:xfrm>
                <a:off x="161853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0" name="Line 56"/>
              <p:cNvSpPr>
                <a:spLocks noChangeShapeType="1"/>
              </p:cNvSpPr>
              <p:nvPr/>
            </p:nvSpPr>
            <p:spPr bwMode="auto">
              <a:xfrm>
                <a:off x="17629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4" name="Line 60"/>
              <p:cNvSpPr>
                <a:spLocks noChangeShapeType="1"/>
              </p:cNvSpPr>
              <p:nvPr/>
            </p:nvSpPr>
            <p:spPr bwMode="auto">
              <a:xfrm>
                <a:off x="5506318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5" name="Line 61"/>
              <p:cNvSpPr>
                <a:spLocks noChangeShapeType="1"/>
              </p:cNvSpPr>
              <p:nvPr/>
            </p:nvSpPr>
            <p:spPr bwMode="auto">
              <a:xfrm>
                <a:off x="56507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6" name="Line 62"/>
              <p:cNvSpPr>
                <a:spLocks noChangeShapeType="1"/>
              </p:cNvSpPr>
              <p:nvPr/>
            </p:nvSpPr>
            <p:spPr bwMode="auto">
              <a:xfrm>
                <a:off x="24106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7" name="Line 63"/>
              <p:cNvSpPr>
                <a:spLocks noChangeShapeType="1"/>
              </p:cNvSpPr>
              <p:nvPr/>
            </p:nvSpPr>
            <p:spPr bwMode="auto">
              <a:xfrm>
                <a:off x="25551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8" name="Line 64"/>
              <p:cNvSpPr>
                <a:spLocks noChangeShapeType="1"/>
              </p:cNvSpPr>
              <p:nvPr/>
            </p:nvSpPr>
            <p:spPr bwMode="auto">
              <a:xfrm>
                <a:off x="269961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9" name="Line 65"/>
              <p:cNvSpPr>
                <a:spLocks noChangeShapeType="1"/>
              </p:cNvSpPr>
              <p:nvPr/>
            </p:nvSpPr>
            <p:spPr bwMode="auto">
              <a:xfrm>
                <a:off x="28440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90" name="Line 66"/>
              <p:cNvSpPr>
                <a:spLocks noChangeShapeType="1"/>
              </p:cNvSpPr>
              <p:nvPr/>
            </p:nvSpPr>
            <p:spPr bwMode="auto">
              <a:xfrm>
                <a:off x="29869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sp>
          <p:nvSpPr>
            <p:cNvPr id="52291" name="Text Box 67"/>
            <p:cNvSpPr txBox="1">
              <a:spLocks noChangeArrowheads="1"/>
            </p:cNvSpPr>
            <p:nvPr/>
          </p:nvSpPr>
          <p:spPr bwMode="auto">
            <a:xfrm>
              <a:off x="1885231" y="4684960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sp>
          <p:nvSpPr>
            <p:cNvPr id="52292" name="Text Box 68"/>
            <p:cNvSpPr txBox="1">
              <a:spLocks noChangeArrowheads="1"/>
            </p:cNvSpPr>
            <p:nvPr/>
          </p:nvSpPr>
          <p:spPr bwMode="auto">
            <a:xfrm>
              <a:off x="3942631" y="4694485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62856" y="3861048"/>
              <a:ext cx="668337" cy="936625"/>
              <a:chOff x="662856" y="3861048"/>
              <a:chExt cx="668337" cy="936625"/>
            </a:xfrm>
          </p:grpSpPr>
          <p:sp>
            <p:nvSpPr>
              <p:cNvPr id="52293" name="Text Box 69"/>
              <p:cNvSpPr txBox="1">
                <a:spLocks noChangeArrowheads="1"/>
              </p:cNvSpPr>
              <p:nvPr/>
            </p:nvSpPr>
            <p:spPr bwMode="auto">
              <a:xfrm>
                <a:off x="662856" y="3861048"/>
                <a:ext cx="6032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sign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bit</a:t>
                </a:r>
              </a:p>
            </p:txBody>
          </p:sp>
          <p:sp>
            <p:nvSpPr>
              <p:cNvPr id="52296" name="Line 72"/>
              <p:cNvSpPr>
                <a:spLocks noChangeShapeType="1"/>
              </p:cNvSpPr>
              <p:nvPr/>
            </p:nvSpPr>
            <p:spPr bwMode="auto">
              <a:xfrm>
                <a:off x="1115293" y="4437310"/>
                <a:ext cx="215900" cy="360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475656" y="3861048"/>
              <a:ext cx="1223962" cy="865187"/>
              <a:chOff x="1475656" y="3861048"/>
              <a:chExt cx="1223962" cy="865187"/>
            </a:xfrm>
          </p:grpSpPr>
          <p:sp>
            <p:nvSpPr>
              <p:cNvPr id="52294" name="Text Box 70"/>
              <p:cNvSpPr txBox="1">
                <a:spLocks noChangeArrowheads="1"/>
              </p:cNvSpPr>
              <p:nvPr/>
            </p:nvSpPr>
            <p:spPr bwMode="auto">
              <a:xfrm>
                <a:off x="1475656" y="3861048"/>
                <a:ext cx="11239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exponent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11 bits</a:t>
                </a:r>
              </a:p>
            </p:txBody>
          </p:sp>
          <p:sp>
            <p:nvSpPr>
              <p:cNvPr id="52297" name="AutoShape 73"/>
              <p:cNvSpPr>
                <a:spLocks/>
              </p:cNvSpPr>
              <p:nvPr/>
            </p:nvSpPr>
            <p:spPr bwMode="auto">
              <a:xfrm rot="-5400000">
                <a:off x="2015406" y="4042023"/>
                <a:ext cx="144462" cy="1223962"/>
              </a:xfrm>
              <a:prstGeom prst="rightBrace">
                <a:avLst>
                  <a:gd name="adj1" fmla="val 7060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699618" y="3861048"/>
              <a:ext cx="3095625" cy="865187"/>
              <a:chOff x="2699618" y="3861048"/>
              <a:chExt cx="3095625" cy="865187"/>
            </a:xfrm>
          </p:grpSpPr>
          <p:sp>
            <p:nvSpPr>
              <p:cNvPr id="52295" name="Text Box 71"/>
              <p:cNvSpPr txBox="1">
                <a:spLocks noChangeArrowheads="1"/>
              </p:cNvSpPr>
              <p:nvPr/>
            </p:nvSpPr>
            <p:spPr bwMode="auto">
              <a:xfrm>
                <a:off x="3707681" y="3861048"/>
                <a:ext cx="9334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fraction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52 bits</a:t>
                </a:r>
              </a:p>
            </p:txBody>
          </p:sp>
          <p:sp>
            <p:nvSpPr>
              <p:cNvPr id="52298" name="AutoShape 74"/>
              <p:cNvSpPr>
                <a:spLocks/>
              </p:cNvSpPr>
              <p:nvPr/>
            </p:nvSpPr>
            <p:spPr bwMode="auto">
              <a:xfrm rot="-5400000">
                <a:off x="4175200" y="3106191"/>
                <a:ext cx="144462" cy="3095625"/>
              </a:xfrm>
              <a:prstGeom prst="rightBrace">
                <a:avLst>
                  <a:gd name="adj1" fmla="val 17857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331193" y="5156448"/>
              <a:ext cx="4464050" cy="532844"/>
              <a:chOff x="1331193" y="5156448"/>
              <a:chExt cx="4464050" cy="532844"/>
            </a:xfrm>
          </p:grpSpPr>
          <p:sp>
            <p:nvSpPr>
              <p:cNvPr id="52299" name="AutoShape 75"/>
              <p:cNvSpPr>
                <a:spLocks/>
              </p:cNvSpPr>
              <p:nvPr/>
            </p:nvSpPr>
            <p:spPr bwMode="auto">
              <a:xfrm rot="5400000" flipV="1">
                <a:off x="3490987" y="2996654"/>
                <a:ext cx="144462" cy="4464050"/>
              </a:xfrm>
              <a:prstGeom prst="rightBrace">
                <a:avLst>
                  <a:gd name="adj1" fmla="val 25751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300" name="Text Box 76"/>
              <p:cNvSpPr txBox="1">
                <a:spLocks noChangeArrowheads="1"/>
              </p:cNvSpPr>
              <p:nvPr/>
            </p:nvSpPr>
            <p:spPr bwMode="auto">
              <a:xfrm>
                <a:off x="2370502" y="5319960"/>
                <a:ext cx="234551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Times New Roman" pitchFamily="18" charset="0"/>
                  </a:rPr>
                  <a:t>double precision</a:t>
                </a:r>
                <a:r>
                  <a:rPr lang="en-US" altLang="nl-BE" sz="1800" dirty="0" smtClean="0"/>
                  <a:t> </a:t>
                </a:r>
                <a:r>
                  <a:rPr lang="en-US" altLang="nl-BE" sz="1800" dirty="0"/>
                  <a:t>64 bit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116</a:t>
            </a:fld>
            <a:endParaRPr lang="nl-BE"/>
          </a:p>
        </p:txBody>
      </p:sp>
      <p:sp>
        <p:nvSpPr>
          <p:cNvPr id="90" name="Rectangle 53"/>
          <p:cNvSpPr>
            <a:spLocks noChangeArrowheads="1"/>
          </p:cNvSpPr>
          <p:nvPr/>
        </p:nvSpPr>
        <p:spPr bwMode="auto">
          <a:xfrm>
            <a:off x="1330499" y="2692627"/>
            <a:ext cx="2233389" cy="144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91" name="Line 54"/>
          <p:cNvSpPr>
            <a:spLocks noChangeShapeType="1"/>
          </p:cNvSpPr>
          <p:nvPr/>
        </p:nvSpPr>
        <p:spPr bwMode="auto">
          <a:xfrm>
            <a:off x="1479264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" name="Line 55"/>
          <p:cNvSpPr>
            <a:spLocks noChangeShapeType="1"/>
          </p:cNvSpPr>
          <p:nvPr/>
        </p:nvSpPr>
        <p:spPr bwMode="auto">
          <a:xfrm>
            <a:off x="1623727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3" name="Line 56"/>
          <p:cNvSpPr>
            <a:spLocks noChangeShapeType="1"/>
          </p:cNvSpPr>
          <p:nvPr/>
        </p:nvSpPr>
        <p:spPr bwMode="auto">
          <a:xfrm>
            <a:off x="176818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4" name="Line 60"/>
          <p:cNvSpPr>
            <a:spLocks noChangeShapeType="1"/>
          </p:cNvSpPr>
          <p:nvPr/>
        </p:nvSpPr>
        <p:spPr bwMode="auto">
          <a:xfrm>
            <a:off x="328416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5" name="Line 61"/>
          <p:cNvSpPr>
            <a:spLocks noChangeShapeType="1"/>
          </p:cNvSpPr>
          <p:nvPr/>
        </p:nvSpPr>
        <p:spPr bwMode="auto">
          <a:xfrm>
            <a:off x="3428632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6" name="Line 62"/>
          <p:cNvSpPr>
            <a:spLocks noChangeShapeType="1"/>
          </p:cNvSpPr>
          <p:nvPr/>
        </p:nvSpPr>
        <p:spPr bwMode="auto">
          <a:xfrm>
            <a:off x="2051720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7" name="Line 63"/>
          <p:cNvSpPr>
            <a:spLocks noChangeShapeType="1"/>
          </p:cNvSpPr>
          <p:nvPr/>
        </p:nvSpPr>
        <p:spPr bwMode="auto">
          <a:xfrm>
            <a:off x="21961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8" name="Line 64"/>
          <p:cNvSpPr>
            <a:spLocks noChangeShapeType="1"/>
          </p:cNvSpPr>
          <p:nvPr/>
        </p:nvSpPr>
        <p:spPr bwMode="auto">
          <a:xfrm>
            <a:off x="2340645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2485108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0" name="Line 66"/>
          <p:cNvSpPr>
            <a:spLocks noChangeShapeType="1"/>
          </p:cNvSpPr>
          <p:nvPr/>
        </p:nvSpPr>
        <p:spPr bwMode="auto">
          <a:xfrm>
            <a:off x="26279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1" name="Text Box 67"/>
          <p:cNvSpPr txBox="1">
            <a:spLocks noChangeArrowheads="1"/>
          </p:cNvSpPr>
          <p:nvPr/>
        </p:nvSpPr>
        <p:spPr bwMode="auto">
          <a:xfrm>
            <a:off x="1710978" y="2508477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sp>
        <p:nvSpPr>
          <p:cNvPr id="102" name="Text Box 68"/>
          <p:cNvSpPr txBox="1">
            <a:spLocks noChangeArrowheads="1"/>
          </p:cNvSpPr>
          <p:nvPr/>
        </p:nvSpPr>
        <p:spPr bwMode="auto">
          <a:xfrm>
            <a:off x="2802243" y="2518002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668052" y="1684565"/>
            <a:ext cx="668337" cy="936625"/>
            <a:chOff x="662856" y="3861048"/>
            <a:chExt cx="668337" cy="936625"/>
          </a:xfrm>
        </p:grpSpPr>
        <p:sp>
          <p:nvSpPr>
            <p:cNvPr id="104" name="Text Box 69"/>
            <p:cNvSpPr txBox="1">
              <a:spLocks noChangeArrowheads="1"/>
            </p:cNvSpPr>
            <p:nvPr/>
          </p:nvSpPr>
          <p:spPr bwMode="auto">
            <a:xfrm>
              <a:off x="662856" y="3861048"/>
              <a:ext cx="6032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sign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bit</a:t>
              </a:r>
            </a:p>
          </p:txBody>
        </p:sp>
        <p:sp>
          <p:nvSpPr>
            <p:cNvPr id="105" name="Line 72"/>
            <p:cNvSpPr>
              <a:spLocks noChangeShapeType="1"/>
            </p:cNvSpPr>
            <p:nvPr/>
          </p:nvSpPr>
          <p:spPr bwMode="auto">
            <a:xfrm>
              <a:off x="1115293" y="4437310"/>
              <a:ext cx="2159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347844" y="1684565"/>
            <a:ext cx="1123950" cy="865187"/>
            <a:chOff x="1342648" y="3861048"/>
            <a:chExt cx="1123950" cy="865187"/>
          </a:xfrm>
        </p:grpSpPr>
        <p:sp>
          <p:nvSpPr>
            <p:cNvPr id="107" name="Text Box 70"/>
            <p:cNvSpPr txBox="1">
              <a:spLocks noChangeArrowheads="1"/>
            </p:cNvSpPr>
            <p:nvPr/>
          </p:nvSpPr>
          <p:spPr bwMode="auto">
            <a:xfrm>
              <a:off x="1342648" y="3861048"/>
              <a:ext cx="1123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exponent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8 bits</a:t>
              </a:r>
              <a:endParaRPr lang="en-US" altLang="nl-BE" sz="1800" dirty="0"/>
            </a:p>
          </p:txBody>
        </p:sp>
        <p:sp>
          <p:nvSpPr>
            <p:cNvPr id="108" name="AutoShape 73"/>
            <p:cNvSpPr>
              <a:spLocks/>
            </p:cNvSpPr>
            <p:nvPr/>
          </p:nvSpPr>
          <p:spPr bwMode="auto">
            <a:xfrm rot="16200000">
              <a:off x="1833322" y="4224107"/>
              <a:ext cx="144462" cy="859793"/>
            </a:xfrm>
            <a:prstGeom prst="rightBrace">
              <a:avLst>
                <a:gd name="adj1" fmla="val 706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340649" y="1684565"/>
            <a:ext cx="1223242" cy="884235"/>
            <a:chOff x="2335453" y="3861048"/>
            <a:chExt cx="1223242" cy="884235"/>
          </a:xfrm>
        </p:grpSpPr>
        <p:sp>
          <p:nvSpPr>
            <p:cNvPr id="110" name="Text Box 71"/>
            <p:cNvSpPr txBox="1">
              <a:spLocks noChangeArrowheads="1"/>
            </p:cNvSpPr>
            <p:nvPr/>
          </p:nvSpPr>
          <p:spPr bwMode="auto">
            <a:xfrm>
              <a:off x="2478572" y="3861048"/>
              <a:ext cx="9334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fraction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23 bits</a:t>
              </a:r>
              <a:endParaRPr lang="en-US" altLang="nl-BE" sz="1800" dirty="0"/>
            </a:p>
          </p:txBody>
        </p:sp>
        <p:sp>
          <p:nvSpPr>
            <p:cNvPr id="111" name="AutoShape 74"/>
            <p:cNvSpPr>
              <a:spLocks/>
            </p:cNvSpPr>
            <p:nvPr/>
          </p:nvSpPr>
          <p:spPr bwMode="auto">
            <a:xfrm rot="16200000">
              <a:off x="2865318" y="4051907"/>
              <a:ext cx="163511" cy="1223242"/>
            </a:xfrm>
            <a:prstGeom prst="rightBrace">
              <a:avLst>
                <a:gd name="adj1" fmla="val 1785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331640" y="2969429"/>
            <a:ext cx="2268570" cy="543380"/>
            <a:chOff x="1326444" y="5145912"/>
            <a:chExt cx="2268570" cy="543380"/>
          </a:xfrm>
        </p:grpSpPr>
        <p:sp>
          <p:nvSpPr>
            <p:cNvPr id="113" name="AutoShape 75"/>
            <p:cNvSpPr>
              <a:spLocks/>
            </p:cNvSpPr>
            <p:nvPr/>
          </p:nvSpPr>
          <p:spPr bwMode="auto">
            <a:xfrm rot="5400000" flipV="1">
              <a:off x="2367444" y="4109661"/>
              <a:ext cx="154998" cy="2227499"/>
            </a:xfrm>
            <a:prstGeom prst="rightBrace">
              <a:avLst>
                <a:gd name="adj1" fmla="val 2575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14" name="Text Box 76"/>
            <p:cNvSpPr txBox="1">
              <a:spLocks noChangeArrowheads="1"/>
            </p:cNvSpPr>
            <p:nvPr/>
          </p:nvSpPr>
          <p:spPr bwMode="auto">
            <a:xfrm>
              <a:off x="1326444" y="5319960"/>
              <a:ext cx="22685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single precision</a:t>
              </a:r>
              <a:r>
                <a:rPr lang="en-US" altLang="nl-BE" sz="1800" dirty="0" smtClean="0"/>
                <a:t> 32 </a:t>
              </a:r>
              <a:r>
                <a:rPr lang="en-US" altLang="nl-BE" sz="1800" dirty="0"/>
                <a:t>bit</a:t>
              </a: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311102"/>
              </p:ext>
            </p:extLst>
          </p:nvPr>
        </p:nvGraphicFramePr>
        <p:xfrm>
          <a:off x="4884424" y="2428877"/>
          <a:ext cx="2757066" cy="40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4" imgW="1562040" imgH="228600" progId="Equation.3">
                  <p:embed/>
                </p:oleObj>
              </mc:Choice>
              <mc:Fallback>
                <p:oleObj name="Equation" r:id="rId4" imgW="15620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4424" y="2428877"/>
                        <a:ext cx="2757066" cy="40347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8827" y="5888087"/>
            <a:ext cx="5117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IEEE 754-2008 standard for floating </a:t>
            </a:r>
            <a:r>
              <a:rPr lang="en-US" dirty="0"/>
              <a:t>point arithmetic:</a:t>
            </a:r>
            <a:br>
              <a:rPr lang="en-US" dirty="0"/>
            </a:br>
            <a:r>
              <a:rPr lang="en-US" dirty="0">
                <a:hlinkClick r:id="rId6"/>
              </a:rPr>
              <a:t>http://ieeexplore.ieee.org/document/4610935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07504" y="4283804"/>
            <a:ext cx="7200800" cy="369332"/>
            <a:chOff x="107504" y="1809315"/>
            <a:chExt cx="7200800" cy="369332"/>
          </a:xfrm>
        </p:grpSpPr>
        <p:sp>
          <p:nvSpPr>
            <p:cNvPr id="100" name="Rectangle 99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rgbClr val="00B0F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76056" y="1809315"/>
              <a:ext cx="1180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Underflow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504" y="1257996"/>
            <a:ext cx="7200800" cy="1246978"/>
            <a:chOff x="107504" y="1257996"/>
            <a:chExt cx="7200800" cy="1246978"/>
          </a:xfrm>
        </p:grpSpPr>
        <p:sp>
          <p:nvSpPr>
            <p:cNvPr id="15" name="Rectangle 14"/>
            <p:cNvSpPr/>
            <p:nvPr/>
          </p:nvSpPr>
          <p:spPr>
            <a:xfrm>
              <a:off x="107504" y="1257996"/>
              <a:ext cx="7200800" cy="1246978"/>
            </a:xfrm>
            <a:prstGeom prst="rect">
              <a:avLst/>
            </a:prstGeom>
            <a:solidFill>
              <a:srgbClr val="C00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6056" y="1653659"/>
              <a:ext cx="1043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Overflow</a:t>
              </a:r>
              <a:endParaRPr lang="en-US" dirty="0"/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/>
              <a:t>Representation consequences</a:t>
            </a:r>
            <a:endParaRPr lang="en-US" altLang="nl-BE" dirty="0" smtClean="0">
              <a:latin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2138" y="1198563"/>
            <a:ext cx="639762" cy="5254625"/>
            <a:chOff x="592138" y="1198563"/>
            <a:chExt cx="639762" cy="5254625"/>
          </a:xfrm>
        </p:grpSpPr>
        <p:grpSp>
          <p:nvGrpSpPr>
            <p:cNvPr id="12" name="Group 11"/>
            <p:cNvGrpSpPr/>
            <p:nvPr/>
          </p:nvGrpSpPr>
          <p:grpSpPr>
            <a:xfrm>
              <a:off x="684213" y="1198563"/>
              <a:ext cx="431800" cy="5254625"/>
              <a:chOff x="684213" y="1198563"/>
              <a:chExt cx="431800" cy="5254625"/>
            </a:xfrm>
          </p:grpSpPr>
          <p:sp>
            <p:nvSpPr>
              <p:cNvPr id="10243" name="Line 3"/>
              <p:cNvSpPr>
                <a:spLocks noChangeShapeType="1"/>
              </p:cNvSpPr>
              <p:nvPr/>
            </p:nvSpPr>
            <p:spPr bwMode="auto">
              <a:xfrm flipV="1">
                <a:off x="1116013" y="1412875"/>
                <a:ext cx="0" cy="50403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28" name="Text Box 4"/>
              <p:cNvSpPr txBox="1">
                <a:spLocks noChangeArrowheads="1"/>
              </p:cNvSpPr>
              <p:nvPr/>
            </p:nvSpPr>
            <p:spPr bwMode="auto">
              <a:xfrm>
                <a:off x="684213" y="1198563"/>
                <a:ext cx="407987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latin typeface="+mn-lt"/>
                    <a:cs typeface="+mn-cs"/>
                    <a:sym typeface="Euclid Extra" pitchFamily="18" charset="2"/>
                  </a:rPr>
                  <a:t>R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2138" y="4316413"/>
              <a:ext cx="639762" cy="366712"/>
              <a:chOff x="592138" y="4316413"/>
              <a:chExt cx="639762" cy="366712"/>
            </a:xfrm>
          </p:grpSpPr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592138" y="43164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/>
                  </a:rPr>
                  <a:t>0</a:t>
                </a:r>
              </a:p>
            </p:txBody>
          </p:sp>
          <p:sp>
            <p:nvSpPr>
              <p:cNvPr id="10253" name="Line 13"/>
              <p:cNvSpPr>
                <a:spLocks noChangeShapeType="1"/>
              </p:cNvSpPr>
              <p:nvPr/>
            </p:nvSpPr>
            <p:spPr bwMode="auto">
              <a:xfrm>
                <a:off x="1016000" y="447516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692275" y="428625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0.0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187450" y="4475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201613" y="2225675"/>
            <a:ext cx="2771775" cy="402670"/>
            <a:chOff x="201613" y="2225675"/>
            <a:chExt cx="2771775" cy="402670"/>
          </a:xfrm>
        </p:grpSpPr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201613" y="2259013"/>
              <a:ext cx="944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  <a:sym typeface="Symbol"/>
                </a:rPr>
                <a:t></a:t>
              </a:r>
              <a:r>
                <a:rPr lang="en-US" altLang="nl-BE" sz="1800" dirty="0" smtClean="0">
                  <a:latin typeface="Euclid"/>
                  <a:sym typeface="Euclid Symbol"/>
                </a:rPr>
                <a:t> </a:t>
              </a:r>
              <a:r>
                <a:rPr lang="en-US" altLang="nl-BE" sz="1800" dirty="0">
                  <a:latin typeface="Euclid"/>
                </a:rPr>
                <a:t>10</a:t>
              </a:r>
              <a:r>
                <a:rPr lang="en-US" altLang="nl-BE" sz="1800" baseline="30000" dirty="0">
                  <a:latin typeface="Euclid"/>
                </a:rPr>
                <a:t>308</a:t>
              </a: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>
              <a:off x="998538" y="249237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1627188" y="2225675"/>
              <a:ext cx="1346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DBL_MAX</a:t>
              </a:r>
            </a:p>
          </p:txBody>
        </p:sp>
        <p:sp>
          <p:nvSpPr>
            <p:cNvPr id="52248" name="AutoShape 24"/>
            <p:cNvSpPr>
              <a:spLocks/>
            </p:cNvSpPr>
            <p:nvPr/>
          </p:nvSpPr>
          <p:spPr bwMode="auto">
            <a:xfrm>
              <a:off x="1235075" y="23733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1" name="Line 27"/>
            <p:cNvSpPr>
              <a:spLocks noChangeShapeType="1"/>
            </p:cNvSpPr>
            <p:nvPr/>
          </p:nvSpPr>
          <p:spPr bwMode="auto">
            <a:xfrm flipV="1">
              <a:off x="1387475" y="2405063"/>
              <a:ext cx="288925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50950" y="1341438"/>
            <a:ext cx="957263" cy="1008062"/>
            <a:chOff x="1250950" y="1341438"/>
            <a:chExt cx="957263" cy="1008062"/>
          </a:xfrm>
        </p:grpSpPr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1671638" y="1531938"/>
              <a:ext cx="536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+</a:t>
              </a:r>
              <a:r>
                <a:rPr lang="en-US" altLang="nl-BE" sz="1800" dirty="0">
                  <a:latin typeface="Euclid"/>
                  <a:sym typeface="Symbol" pitchFamily="18" charset="2"/>
                </a:rPr>
                <a:t></a:t>
              </a:r>
              <a:endParaRPr lang="en-US" altLang="nl-BE" sz="1800" dirty="0">
                <a:latin typeface="Euclid"/>
                <a:sym typeface="Euclid Symbol"/>
              </a:endParaRPr>
            </a:p>
          </p:txBody>
        </p:sp>
        <p:sp>
          <p:nvSpPr>
            <p:cNvPr id="52249" name="AutoShape 25"/>
            <p:cNvSpPr>
              <a:spLocks/>
            </p:cNvSpPr>
            <p:nvPr/>
          </p:nvSpPr>
          <p:spPr bwMode="auto">
            <a:xfrm>
              <a:off x="1250950" y="1341438"/>
              <a:ext cx="152400" cy="1008062"/>
            </a:xfrm>
            <a:prstGeom prst="rightBrace">
              <a:avLst>
                <a:gd name="adj1" fmla="val 551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 flipV="1">
              <a:off x="1384302" y="1741486"/>
              <a:ext cx="284161" cy="101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9388" y="3789363"/>
            <a:ext cx="2649537" cy="1295400"/>
            <a:chOff x="179388" y="3789363"/>
            <a:chExt cx="2649537" cy="1295400"/>
          </a:xfrm>
        </p:grpSpPr>
        <p:sp>
          <p:nvSpPr>
            <p:cNvPr id="52243" name="AutoShape 19"/>
            <p:cNvSpPr>
              <a:spLocks/>
            </p:cNvSpPr>
            <p:nvPr/>
          </p:nvSpPr>
          <p:spPr bwMode="auto">
            <a:xfrm>
              <a:off x="1214438" y="4243388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44" name="AutoShape 20"/>
            <p:cNvSpPr>
              <a:spLocks/>
            </p:cNvSpPr>
            <p:nvPr/>
          </p:nvSpPr>
          <p:spPr bwMode="auto">
            <a:xfrm>
              <a:off x="1225550" y="44815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88" y="3789363"/>
              <a:ext cx="2649537" cy="1295400"/>
              <a:chOff x="179388" y="3789363"/>
              <a:chExt cx="2649537" cy="1295400"/>
            </a:xfrm>
          </p:grpSpPr>
          <p:sp>
            <p:nvSpPr>
              <p:cNvPr id="52232" name="Text Box 8"/>
              <p:cNvSpPr txBox="1">
                <a:spLocks noChangeArrowheads="1"/>
              </p:cNvSpPr>
              <p:nvPr/>
            </p:nvSpPr>
            <p:spPr bwMode="auto">
              <a:xfrm>
                <a:off x="179388" y="4070350"/>
                <a:ext cx="946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Euclid"/>
                    <a:sym typeface="Symbol"/>
                  </a:rPr>
                  <a:t>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 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3" name="Text Box 9"/>
              <p:cNvSpPr txBox="1">
                <a:spLocks noChangeArrowheads="1"/>
              </p:cNvSpPr>
              <p:nvPr/>
            </p:nvSpPr>
            <p:spPr bwMode="auto">
              <a:xfrm>
                <a:off x="179388" y="4591050"/>
                <a:ext cx="101502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5" name="Line 11"/>
              <p:cNvSpPr>
                <a:spLocks noChangeShapeType="1"/>
              </p:cNvSpPr>
              <p:nvPr/>
            </p:nvSpPr>
            <p:spPr bwMode="auto">
              <a:xfrm>
                <a:off x="998538" y="43656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36" name="Line 12"/>
              <p:cNvSpPr>
                <a:spLocks noChangeShapeType="1"/>
              </p:cNvSpPr>
              <p:nvPr/>
            </p:nvSpPr>
            <p:spPr bwMode="auto">
              <a:xfrm>
                <a:off x="1009650" y="45815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1571625" y="3789363"/>
                <a:ext cx="12573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itchFamily="18" charset="0"/>
                  </a:rPr>
                  <a:t> DBL_MIN</a:t>
                </a:r>
              </a:p>
            </p:txBody>
          </p:sp>
          <p:sp>
            <p:nvSpPr>
              <p:cNvPr id="52241" name="Text Box 17"/>
              <p:cNvSpPr txBox="1">
                <a:spLocks noChangeArrowheads="1"/>
              </p:cNvSpPr>
              <p:nvPr/>
            </p:nvSpPr>
            <p:spPr bwMode="auto">
              <a:xfrm>
                <a:off x="1547813" y="4718050"/>
                <a:ext cx="12763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-DBL_MIN</a:t>
                </a:r>
              </a:p>
            </p:txBody>
          </p:sp>
          <p:sp>
            <p:nvSpPr>
              <p:cNvPr id="52246" name="Line 22"/>
              <p:cNvSpPr>
                <a:spLocks noChangeShapeType="1"/>
              </p:cNvSpPr>
              <p:nvPr/>
            </p:nvSpPr>
            <p:spPr bwMode="auto">
              <a:xfrm flipV="1">
                <a:off x="1331913" y="4076700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53" name="Line 29"/>
              <p:cNvSpPr>
                <a:spLocks noChangeShapeType="1"/>
              </p:cNvSpPr>
              <p:nvPr/>
            </p:nvSpPr>
            <p:spPr bwMode="auto">
              <a:xfrm>
                <a:off x="1347788" y="4579938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08000" y="3350319"/>
            <a:ext cx="3244850" cy="366713"/>
            <a:chOff x="508000" y="3350319"/>
            <a:chExt cx="3244850" cy="366713"/>
          </a:xfrm>
        </p:grpSpPr>
        <p:sp>
          <p:nvSpPr>
            <p:cNvPr id="10274" name="Line 37"/>
            <p:cNvSpPr>
              <a:spLocks noChangeShapeType="1"/>
            </p:cNvSpPr>
            <p:nvPr/>
          </p:nvSpPr>
          <p:spPr bwMode="auto">
            <a:xfrm>
              <a:off x="996950" y="352018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62" name="Text Box 38"/>
            <p:cNvSpPr txBox="1">
              <a:spLocks noChangeArrowheads="1"/>
            </p:cNvSpPr>
            <p:nvPr/>
          </p:nvSpPr>
          <p:spPr bwMode="auto">
            <a:xfrm>
              <a:off x="1625600" y="3350319"/>
              <a:ext cx="2127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0.666666666666667</a:t>
              </a:r>
            </a:p>
          </p:txBody>
        </p:sp>
        <p:sp>
          <p:nvSpPr>
            <p:cNvPr id="52263" name="AutoShape 39"/>
            <p:cNvSpPr>
              <a:spLocks/>
            </p:cNvSpPr>
            <p:nvPr/>
          </p:nvSpPr>
          <p:spPr bwMode="auto">
            <a:xfrm>
              <a:off x="1233488" y="3401120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64" name="Line 40"/>
            <p:cNvSpPr>
              <a:spLocks noChangeShapeType="1"/>
            </p:cNvSpPr>
            <p:nvPr/>
          </p:nvSpPr>
          <p:spPr bwMode="auto">
            <a:xfrm>
              <a:off x="1385888" y="3504306"/>
              <a:ext cx="282575" cy="31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78" name="Text Box 41"/>
            <p:cNvSpPr txBox="1">
              <a:spLocks noChangeArrowheads="1"/>
            </p:cNvSpPr>
            <p:nvPr/>
          </p:nvSpPr>
          <p:spPr bwMode="auto">
            <a:xfrm>
              <a:off x="508000" y="3350320"/>
              <a:ext cx="527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Euclid"/>
                </a:rPr>
                <a:t>2/3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117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606173" y="2822592"/>
            <a:ext cx="3407010" cy="418427"/>
            <a:chOff x="606173" y="2822592"/>
            <a:chExt cx="3407010" cy="418427"/>
          </a:xfrm>
        </p:grpSpPr>
        <p:sp>
          <p:nvSpPr>
            <p:cNvPr id="52269" name="Text Box 45"/>
            <p:cNvSpPr txBox="1">
              <a:spLocks noChangeArrowheads="1"/>
            </p:cNvSpPr>
            <p:nvPr/>
          </p:nvSpPr>
          <p:spPr bwMode="auto">
            <a:xfrm>
              <a:off x="3539977" y="2871687"/>
              <a:ext cx="4732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75" name="Text Box 41"/>
            <p:cNvSpPr txBox="1">
              <a:spLocks noChangeArrowheads="1"/>
            </p:cNvSpPr>
            <p:nvPr/>
          </p:nvSpPr>
          <p:spPr bwMode="auto">
            <a:xfrm>
              <a:off x="606173" y="282259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</a:rPr>
                <a:t>1</a:t>
              </a:r>
              <a:endParaRPr lang="en-US" altLang="nl-BE" sz="1800" dirty="0">
                <a:latin typeface="Euclid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996950" y="300725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6" name="Line 72"/>
            <p:cNvSpPr>
              <a:spLocks noChangeShapeType="1"/>
            </p:cNvSpPr>
            <p:nvPr/>
          </p:nvSpPr>
          <p:spPr bwMode="auto">
            <a:xfrm flipH="1" flipV="1">
              <a:off x="1312948" y="3036887"/>
              <a:ext cx="2227029" cy="18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09548" y="2504973"/>
            <a:ext cx="4774954" cy="395945"/>
            <a:chOff x="1009548" y="2504973"/>
            <a:chExt cx="4774954" cy="395945"/>
          </a:xfrm>
        </p:grpSpPr>
        <p:sp>
          <p:nvSpPr>
            <p:cNvPr id="84" name="Text Box 45"/>
            <p:cNvSpPr txBox="1">
              <a:spLocks noChangeArrowheads="1"/>
            </p:cNvSpPr>
            <p:nvPr/>
          </p:nvSpPr>
          <p:spPr bwMode="auto">
            <a:xfrm>
              <a:off x="3539977" y="2504973"/>
              <a:ext cx="22445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 + DBL_EPSILON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>
              <a:off x="1009548" y="2888779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7" name="Line 72"/>
            <p:cNvSpPr>
              <a:spLocks noChangeShapeType="1"/>
            </p:cNvSpPr>
            <p:nvPr/>
          </p:nvSpPr>
          <p:spPr bwMode="auto">
            <a:xfrm flipH="1">
              <a:off x="1323974" y="2709169"/>
              <a:ext cx="2216001" cy="1917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7504" y="5300663"/>
            <a:ext cx="7200800" cy="1557337"/>
            <a:chOff x="107504" y="5300663"/>
            <a:chExt cx="7200800" cy="1557337"/>
          </a:xfrm>
        </p:grpSpPr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 flipV="1">
              <a:off x="1123950" y="6480175"/>
              <a:ext cx="288925" cy="377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79388" y="5300663"/>
              <a:ext cx="2757487" cy="511175"/>
              <a:chOff x="179388" y="5300663"/>
              <a:chExt cx="2757487" cy="511175"/>
            </a:xfrm>
          </p:grpSpPr>
          <p:sp>
            <p:nvSpPr>
              <p:cNvPr id="52230" name="Text Box 6"/>
              <p:cNvSpPr txBox="1">
                <a:spLocks noChangeArrowheads="1"/>
              </p:cNvSpPr>
              <p:nvPr/>
            </p:nvSpPr>
            <p:spPr bwMode="auto">
              <a:xfrm>
                <a:off x="179388" y="5300663"/>
                <a:ext cx="9637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308</a:t>
                </a:r>
              </a:p>
            </p:txBody>
          </p:sp>
          <p:sp>
            <p:nvSpPr>
              <p:cNvPr id="52238" name="Line 14"/>
              <p:cNvSpPr>
                <a:spLocks noChangeShapeType="1"/>
              </p:cNvSpPr>
              <p:nvPr/>
            </p:nvSpPr>
            <p:spPr bwMode="auto">
              <a:xfrm>
                <a:off x="1004888" y="552291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grpSp>
            <p:nvGrpSpPr>
              <p:cNvPr id="2" name="Group 32"/>
              <p:cNvGrpSpPr>
                <a:grpSpLocks/>
              </p:cNvGrpSpPr>
              <p:nvPr/>
            </p:nvGrpSpPr>
            <p:grpSpPr bwMode="auto">
              <a:xfrm>
                <a:off x="1179513" y="5384800"/>
                <a:ext cx="1757362" cy="427038"/>
                <a:chOff x="3404" y="3206"/>
                <a:chExt cx="1107" cy="269"/>
              </a:xfrm>
            </p:grpSpPr>
            <p:sp>
              <p:nvSpPr>
                <p:cNvPr id="1031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651" y="3244"/>
                  <a:ext cx="8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nl-BE" sz="1800">
                      <a:latin typeface="Times New Roman" pitchFamily="18" charset="0"/>
                    </a:rPr>
                    <a:t>-DBL_MAX</a:t>
                  </a:r>
                </a:p>
              </p:txBody>
            </p:sp>
            <p:sp>
              <p:nvSpPr>
                <p:cNvPr id="10312" name="AutoShape 34"/>
                <p:cNvSpPr>
                  <a:spLocks/>
                </p:cNvSpPr>
                <p:nvPr/>
              </p:nvSpPr>
              <p:spPr bwMode="auto">
                <a:xfrm>
                  <a:off x="3404" y="3206"/>
                  <a:ext cx="91" cy="136"/>
                </a:xfrm>
                <a:prstGeom prst="rightBrace">
                  <a:avLst>
                    <a:gd name="adj1" fmla="val 12454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nl-BE" altLang="nl-BE" sz="1800"/>
                </a:p>
              </p:txBody>
            </p:sp>
            <p:sp>
              <p:nvSpPr>
                <p:cNvPr id="10313" name="Line 35"/>
                <p:cNvSpPr>
                  <a:spLocks noChangeShapeType="1"/>
                </p:cNvSpPr>
                <p:nvPr/>
              </p:nvSpPr>
              <p:spPr bwMode="auto">
                <a:xfrm>
                  <a:off x="3500" y="3274"/>
                  <a:ext cx="182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187450" y="5595938"/>
              <a:ext cx="908050" cy="1008062"/>
              <a:chOff x="1187450" y="5595938"/>
              <a:chExt cx="908050" cy="1008062"/>
            </a:xfrm>
          </p:grpSpPr>
          <p:sp>
            <p:nvSpPr>
              <p:cNvPr id="52254" name="AutoShape 30"/>
              <p:cNvSpPr>
                <a:spLocks/>
              </p:cNvSpPr>
              <p:nvPr/>
            </p:nvSpPr>
            <p:spPr bwMode="auto">
              <a:xfrm flipV="1">
                <a:off x="1187450" y="5595938"/>
                <a:ext cx="152400" cy="1008062"/>
              </a:xfrm>
              <a:prstGeom prst="rightBrace">
                <a:avLst>
                  <a:gd name="adj1" fmla="val 5512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60" name="Line 36"/>
              <p:cNvSpPr>
                <a:spLocks noChangeShapeType="1"/>
              </p:cNvSpPr>
              <p:nvPr/>
            </p:nvSpPr>
            <p:spPr bwMode="auto">
              <a:xfrm>
                <a:off x="1343025" y="6100763"/>
                <a:ext cx="288925" cy="144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0" name="Text Box 46"/>
              <p:cNvSpPr txBox="1">
                <a:spLocks noChangeArrowheads="1"/>
              </p:cNvSpPr>
              <p:nvPr/>
            </p:nvSpPr>
            <p:spPr bwMode="auto">
              <a:xfrm>
                <a:off x="1668463" y="6157913"/>
                <a:ext cx="4270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</a:t>
                </a:r>
                <a:r>
                  <a:rPr lang="en-US" altLang="nl-BE" sz="1800" dirty="0">
                    <a:latin typeface="Euclid"/>
                    <a:sym typeface="Symbol" pitchFamily="18" charset="2"/>
                  </a:rPr>
                  <a:t></a:t>
                </a:r>
                <a:endParaRPr lang="en-US" altLang="nl-BE" sz="1800" dirty="0">
                  <a:latin typeface="Euclid"/>
                  <a:sym typeface="Euclid Symbol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7504" y="5525878"/>
              <a:ext cx="7200800" cy="1246978"/>
              <a:chOff x="107504" y="1257996"/>
              <a:chExt cx="7200800" cy="124697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07504" y="1257996"/>
                <a:ext cx="7200800" cy="1246978"/>
              </a:xfrm>
              <a:prstGeom prst="rect">
                <a:avLst/>
              </a:prstGeom>
              <a:solidFill>
                <a:srgbClr val="C0000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076056" y="1653659"/>
                <a:ext cx="1043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Overflow</a:t>
                </a:r>
                <a:endParaRPr lang="en-US" dirty="0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107504" y="3320409"/>
            <a:ext cx="7200800" cy="369332"/>
            <a:chOff x="107504" y="1809315"/>
            <a:chExt cx="7200800" cy="369332"/>
          </a:xfrm>
        </p:grpSpPr>
        <p:sp>
          <p:nvSpPr>
            <p:cNvPr id="103" name="Rectangle 102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76056" y="1809315"/>
              <a:ext cx="1105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off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5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versus real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Result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1.000000005</a:t>
            </a:r>
          </a:p>
          <a:p>
            <a:r>
              <a:rPr lang="en-US" dirty="0" smtClean="0"/>
              <a:t>Actual result = 1.0</a:t>
            </a:r>
          </a:p>
          <a:p>
            <a:r>
              <a:rPr lang="en-US" dirty="0"/>
              <a:t>Adding floating point numbers is</a:t>
            </a:r>
          </a:p>
          <a:p>
            <a:pPr lvl="1"/>
            <a:r>
              <a:rPr lang="en-US" dirty="0"/>
              <a:t>not associative</a:t>
            </a:r>
          </a:p>
          <a:p>
            <a:pPr lvl="1"/>
            <a:r>
              <a:rPr lang="en-US" dirty="0"/>
              <a:t>not commutative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899592" y="1844824"/>
            <a:ext cx="5121915" cy="1323439"/>
            <a:chOff x="179512" y="1413351"/>
            <a:chExt cx="5121915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5121915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1.0;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1000000000;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+= (1.0e-17*rand())/RAND_MAX;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2749" y="2429013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addition.c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26601" y="3412887"/>
            <a:ext cx="72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pic>
        <p:nvPicPr>
          <p:cNvPr id="9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40" y="5090351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0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Oops?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1772816"/>
            <a:ext cx="57390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./equality.exe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1.0*(0.5 - 0.4 - 0.1) != 0.0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5576" y="3429000"/>
            <a:ext cx="5739072" cy="1815882"/>
            <a:chOff x="179512" y="1413351"/>
            <a:chExt cx="5739072" cy="181588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739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= 1.0*(0.5 - 0.4 - 0.1);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result == 0.0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== 0.0\n");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else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!= 0.0\n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59906" y="2921456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equality.c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39752" y="2968387"/>
            <a:ext cx="2560140" cy="748645"/>
            <a:chOff x="2339752" y="2968387"/>
            <a:chExt cx="2560140" cy="748645"/>
          </a:xfrm>
        </p:grpSpPr>
        <p:sp>
          <p:nvSpPr>
            <p:cNvPr id="9" name="TextBox 8"/>
            <p:cNvSpPr txBox="1"/>
            <p:nvPr/>
          </p:nvSpPr>
          <p:spPr>
            <a:xfrm>
              <a:off x="3347864" y="2968387"/>
              <a:ext cx="15520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-2.775558e-17</a:t>
              </a:r>
            </a:p>
          </p:txBody>
        </p:sp>
        <p:cxnSp>
          <p:nvCxnSpPr>
            <p:cNvPr id="11" name="Straight Arrow Connector 10"/>
            <p:cNvCxnSpPr>
              <a:endCxn id="9" idx="1"/>
            </p:cNvCxnSpPr>
            <p:nvPr/>
          </p:nvCxnSpPr>
          <p:spPr>
            <a:xfrm flipV="1">
              <a:off x="2339752" y="3153053"/>
              <a:ext cx="1008112" cy="5639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84562" y="5664498"/>
            <a:ext cx="79748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not 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en-US" sz="2400" dirty="0" smtClean="0"/>
              <a:t>) for floating point comparisons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131840" y="3693515"/>
            <a:ext cx="5906474" cy="646331"/>
            <a:chOff x="3131840" y="3693515"/>
            <a:chExt cx="590647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6372200" y="3693515"/>
              <a:ext cx="266611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replace by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fabs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(result) &lt; eps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131840" y="4016681"/>
              <a:ext cx="3240360" cy="11779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382" y="4766833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9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overflow &amp; </a:t>
            </a:r>
            <a:r>
              <a:rPr lang="en-US" dirty="0" err="1" smtClean="0"/>
              <a:t>NaN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827584" y="1916832"/>
            <a:ext cx="72008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./float_overflow_nan.exe 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(1.0e10)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pow(-1.0e10, 51.0)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-1.0/0.0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6235" y="4829087"/>
            <a:ext cx="7066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2400" dirty="0" smtClean="0"/>
              <a:t> &amp;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2400" dirty="0" smtClean="0"/>
              <a:t> propagates, use debugger to trace origin(s)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8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tackle?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Trap floating point exceptions</a:t>
            </a:r>
          </a:p>
          <a:p>
            <a:pPr lvl="1"/>
            <a:r>
              <a:rPr lang="en-US" dirty="0" smtClean="0"/>
              <a:t>Fortran: easy, compiler flags</a:t>
            </a:r>
          </a:p>
          <a:p>
            <a:pPr lvl="2"/>
            <a:r>
              <a:rPr lang="en-US" dirty="0" err="1" smtClean="0"/>
              <a:t>gfortran</a:t>
            </a:r>
            <a:r>
              <a:rPr lang="en-US" dirty="0" smtClean="0"/>
              <a:t>:</a:t>
            </a:r>
          </a:p>
          <a:p>
            <a:pPr lvl="2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-fpe0</a:t>
            </a:r>
          </a:p>
          <a:p>
            <a:pPr lvl="1"/>
            <a:r>
              <a:rPr lang="en-US" dirty="0" smtClean="0"/>
              <a:t>C/C++: function call required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569232" y="4581128"/>
            <a:ext cx="4586944" cy="2063988"/>
            <a:chOff x="179512" y="1413351"/>
            <a:chExt cx="4586944" cy="206398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586944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fenv.h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feenableexcept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(FE_DIVBYZERO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FE_OVERFLOW 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FE_UNDERFLOW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FE_INVALID);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7778" y="3169562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fpe_trap.c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512589" y="4725144"/>
            <a:ext cx="24465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gcc</a:t>
            </a:r>
            <a:r>
              <a:rPr lang="en-US" dirty="0" smtClean="0"/>
              <a:t>/g++, compile</a:t>
            </a:r>
          </a:p>
          <a:p>
            <a:r>
              <a:rPr lang="en-US" dirty="0" smtClean="0"/>
              <a:t>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-D_GNU_SOURCE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57" y="3140968"/>
            <a:ext cx="611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-trap=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zero,invalid,overflow,underflow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3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floating point 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Divide by zero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FE_DIVBYZERO</a:t>
            </a:r>
            <a:r>
              <a:rPr lang="en-US" dirty="0"/>
              <a:t>,</a:t>
            </a:r>
            <a:endParaRPr lang="en-US" dirty="0" smtClean="0"/>
          </a:p>
          <a:p>
            <a:r>
              <a:rPr lang="en-US" dirty="0" smtClean="0"/>
              <a:t>Invalid operation,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(-1.0)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0.0/0.0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FE_INVALID</a:t>
            </a:r>
          </a:p>
          <a:p>
            <a:r>
              <a:rPr lang="en-US" dirty="0" smtClean="0"/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FE_OVERFLOW</a:t>
            </a:r>
          </a:p>
          <a:p>
            <a:r>
              <a:rPr lang="en-US" dirty="0" smtClean="0"/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FE_UNDERFLOW</a:t>
            </a:r>
          </a:p>
          <a:p>
            <a:r>
              <a:rPr lang="en-US" dirty="0" smtClean="0"/>
              <a:t>Loss of precision,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2.0/3.0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inexact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915816" y="5479832"/>
            <a:ext cx="51162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almost any floating point operation is 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1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Trapped!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971600" y="1916832"/>
            <a:ext cx="72008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Program received signal SIGFPE: Floating-point exception - erroneous arithmetic operation.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Backtrace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for this error: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#0  0x7F3A56A84E08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#1  0x7F3A56A83F90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#2  0x7F3A566D44AF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#3  0x40081A in MAIN__ at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trace_nan.f90:11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Floating point 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(core dumped)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193" y="5475419"/>
            <a:ext cx="419012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5 % runtime overhead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28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GDB to 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GDB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application &amp; explore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064342"/>
            <a:ext cx="72008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SIGFPE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0x000000000040081a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trace_nan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() at trace_nan.f90:11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11	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(a(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a(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2390060"/>
            <a:ext cx="7200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9112" y="5764436"/>
            <a:ext cx="428380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unreliable when build with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sz="2000" dirty="0" smtClean="0">
                <a:cs typeface="Courier New" panose="02070309020205020404" pitchFamily="49" charset="0"/>
              </a:rPr>
              <a:t>,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build with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-O0 </a:t>
            </a:r>
            <a:r>
              <a:rPr lang="en-US" sz="2000" b="1" dirty="0" smtClean="0">
                <a:solidFill>
                  <a:srgbClr val="C00000"/>
                </a:solidFill>
              </a:rPr>
              <a:t>to debug!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6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6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755576" y="2276872"/>
            <a:ext cx="72008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 has been optimized out</a:t>
            </a:r>
          </a:p>
        </p:txBody>
      </p:sp>
    </p:spTree>
    <p:extLst>
      <p:ext uri="{BB962C8B-B14F-4D97-AF65-F5344CB8AC3E}">
        <p14:creationId xmlns:p14="http://schemas.microsoft.com/office/powerpoint/2010/main" val="33779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6872"/>
            <a:ext cx="7200800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597	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k_standard.c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No such file or directory.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up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0121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underflow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Multiplying numbers &gt; 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Oops?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1.0e-31f*1.0e-31f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Workaround?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755576" y="2422629"/>
            <a:ext cx="74888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./underflow.exe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1.0e-31f * 1.0e-31f * 5.0f * 1.0e31f * 1.0e31f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0.0f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824303"/>
              </p:ext>
            </p:extLst>
          </p:nvPr>
        </p:nvGraphicFramePr>
        <p:xfrm>
          <a:off x="3563888" y="4996550"/>
          <a:ext cx="2241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3" imgW="1269720" imgH="431640" progId="Equation.3">
                  <p:embed/>
                </p:oleObj>
              </mc:Choice>
              <mc:Fallback>
                <p:oleObj name="Equation" r:id="rId3" imgW="1269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4996550"/>
                        <a:ext cx="2241550" cy="7620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94" y="3472396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Goldberg (1991) </a:t>
            </a:r>
            <a:r>
              <a:rPr lang="en-US" i="1" dirty="0" smtClean="0"/>
              <a:t>What every computer scientist should know about floating-point arithmetic</a:t>
            </a:r>
            <a:r>
              <a:rPr lang="en-US" dirty="0" smtClean="0"/>
              <a:t>, ACM Computing Surveys, volume 23, issue 1, p. </a:t>
            </a:r>
            <a:r>
              <a:rPr lang="en-US" dirty="0"/>
              <a:t>5</a:t>
            </a:r>
            <a:r>
              <a:rPr lang="en-US" dirty="0" smtClean="0"/>
              <a:t>‒48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doi.org/10.1145%2F103162.103163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Forman Acton (2005) </a:t>
            </a:r>
            <a:r>
              <a:rPr lang="en-US" i="1" dirty="0" smtClean="0"/>
              <a:t>Real computing made real: preventing errors in scientific and engineering calculations</a:t>
            </a:r>
            <a:r>
              <a:rPr lang="en-US" dirty="0" smtClean="0"/>
              <a:t>, Dover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33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issues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8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application &amp; monitor memory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76872"/>
            <a:ext cx="5581600" cy="418620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907704" y="3429000"/>
            <a:ext cx="1800200" cy="578197"/>
            <a:chOff x="6372200" y="3693515"/>
            <a:chExt cx="1800200" cy="578197"/>
          </a:xfrm>
        </p:grpSpPr>
        <p:sp>
          <p:nvSpPr>
            <p:cNvPr id="8" name="TextBox 7"/>
            <p:cNvSpPr txBox="1"/>
            <p:nvPr/>
          </p:nvSpPr>
          <p:spPr>
            <a:xfrm>
              <a:off x="6372200" y="3693515"/>
              <a:ext cx="125752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Expected?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629724" y="3893570"/>
              <a:ext cx="542676" cy="3781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325032" y="3807693"/>
            <a:ext cx="2465675" cy="1163505"/>
            <a:chOff x="6325032" y="3807693"/>
            <a:chExt cx="2465675" cy="1163505"/>
          </a:xfrm>
        </p:grpSpPr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815" y="4221088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325032" y="3807693"/>
              <a:ext cx="2465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least suspicious</a:t>
              </a:r>
              <a:endParaRPr lang="en-US" sz="2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39041" y="2556462"/>
            <a:ext cx="2319340" cy="707059"/>
            <a:chOff x="4427984" y="2420200"/>
            <a:chExt cx="2319340" cy="707059"/>
          </a:xfrm>
        </p:grpSpPr>
        <p:grpSp>
          <p:nvGrpSpPr>
            <p:cNvPr id="15" name="Group 14"/>
            <p:cNvGrpSpPr/>
            <p:nvPr/>
          </p:nvGrpSpPr>
          <p:grpSpPr>
            <a:xfrm>
              <a:off x="4932040" y="2420200"/>
              <a:ext cx="1815284" cy="438502"/>
              <a:chOff x="5377525" y="3693515"/>
              <a:chExt cx="1815284" cy="43850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372200" y="3693515"/>
                <a:ext cx="82060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crash!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1"/>
                <a:endCxn id="11" idx="6"/>
              </p:cNvCxnSpPr>
              <p:nvPr/>
            </p:nvCxnSpPr>
            <p:spPr>
              <a:xfrm flipH="1">
                <a:off x="5377525" y="3893570"/>
                <a:ext cx="994675" cy="23844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/>
            <p:cNvSpPr/>
            <p:nvPr/>
          </p:nvSpPr>
          <p:spPr>
            <a:xfrm>
              <a:off x="4427984" y="2590144"/>
              <a:ext cx="504056" cy="537115"/>
            </a:xfrm>
            <a:prstGeom prst="ellipse">
              <a:avLst/>
            </a:prstGeom>
            <a:solidFill>
              <a:srgbClr val="C00000">
                <a:alpha val="42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192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</a:t>
            </a:r>
            <a:r>
              <a:rPr lang="en-US" dirty="0" err="1" smtClean="0"/>
              <a:t>memcheck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7838"/>
            <a:ext cx="7837402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./memory_leak.exe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HEAP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in use at exit: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total heap usage: 2,001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frees,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==72184==                     16,001,024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bytes allocated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LEAK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definitely lost: 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indirectly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possibly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still reachable: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12968" y="4581128"/>
            <a:ext cx="1193468" cy="1366948"/>
            <a:chOff x="6372200" y="2726677"/>
            <a:chExt cx="1193468" cy="1366948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93515"/>
              <a:ext cx="1193468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 okay!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6372200" y="2726677"/>
              <a:ext cx="596734" cy="96683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098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--leak-check=full  ./memory_leak.exe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at 0x4C3A586: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(vg_replace_malloc.c:299)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0x400627: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create_vector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0x4006CF: main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72184==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5536" y="4122068"/>
            <a:ext cx="7848872" cy="2557431"/>
            <a:chOff x="-706152" y="1374186"/>
            <a:chExt cx="7848872" cy="2557431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nr_iters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14     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*x =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sum +=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compute_avg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(x, 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 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24     if ((x = (double *)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malloc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(n*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(double))) ==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memory_leak.c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full leak 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5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en-US" dirty="0" smtClean="0"/>
              <a:t>Segmentation fault 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858" y="1916832"/>
            <a:ext cx="8948283" cy="28007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./stack_issue.exe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Invalid read of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 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Process terminating with default action of signal 11 (SIGSEGV)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Access not within mapped region at address 0x0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(stack_issue.c:13)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857" y="4855932"/>
            <a:ext cx="8948283" cy="1569660"/>
            <a:chOff x="-968962" y="2301718"/>
            <a:chExt cx="8948283" cy="1569660"/>
          </a:xfrm>
        </p:grpSpPr>
        <p:sp>
          <p:nvSpPr>
            <p:cNvPr id="10" name="TextBox 9"/>
            <p:cNvSpPr txBox="1"/>
            <p:nvPr/>
          </p:nvSpPr>
          <p:spPr>
            <a:xfrm>
              <a:off x="-968962" y="2301718"/>
              <a:ext cx="8948283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4     double sum = 0.0;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for (i = 0; i &lt; n; i++)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13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sum += x[i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  <a:endPara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91038" y="355797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memory_issue.c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03848" y="5357737"/>
            <a:ext cx="4130390" cy="591543"/>
            <a:chOff x="3975248" y="3678036"/>
            <a:chExt cx="4130390" cy="591543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33019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/>
                <a:t> seems to be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75248" y="3878091"/>
              <a:ext cx="1800200" cy="3914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044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using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core dumped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./stack_issue.exe  core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2755033"/>
            <a:ext cx="7848872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Core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was generated by `./stack_issue.exe'.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terminated with signal SIGSEGV, Segmentation fault.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0x0000000000400619 in main () at stack_issue.c:13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13	        sum += x[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sum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$3 = 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x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(double *)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0x0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1680" y="3955361"/>
            <a:ext cx="4536504" cy="481751"/>
            <a:chOff x="3399184" y="3678036"/>
            <a:chExt cx="4536504" cy="481751"/>
          </a:xfrm>
        </p:grpSpPr>
        <p:sp>
          <p:nvSpPr>
            <p:cNvPr id="8" name="TextBox 7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cs typeface="Courier New" panose="02070309020205020404" pitchFamily="49" charset="0"/>
                </a:rPr>
                <a:t>first iteration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691680" y="4399777"/>
            <a:ext cx="4536504" cy="481751"/>
            <a:chOff x="3399184" y="3678036"/>
            <a:chExt cx="4536504" cy="481751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sum</a:t>
              </a:r>
              <a:r>
                <a:rPr lang="en-US" sz="2000" dirty="0" smtClean="0">
                  <a:cs typeface="Courier New" panose="02070309020205020404" pitchFamily="49" charset="0"/>
                </a:rPr>
                <a:t> is fine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915816" y="4841797"/>
            <a:ext cx="3312368" cy="531419"/>
            <a:chOff x="4623320" y="3678036"/>
            <a:chExt cx="3312368" cy="531419"/>
          </a:xfrm>
        </p:grpSpPr>
        <p:sp>
          <p:nvSpPr>
            <p:cNvPr id="17" name="TextBox 16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>
                  <a:cs typeface="Courier New" panose="02070309020205020404" pitchFamily="49" charset="0"/>
                </a:rPr>
                <a:t> is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sz="2000" dirty="0" smtClean="0">
                  <a:cs typeface="Courier New" panose="02070309020205020404" pitchFamily="49" charset="0"/>
                </a:rPr>
                <a:t> pointer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4623320" y="3878091"/>
              <a:ext cx="1152128" cy="33136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43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Culprit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4518503"/>
            <a:ext cx="7848872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=c99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-g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stack_issue.exe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stack_issue.c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stack_issue.c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In function ‘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’: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stack_issue.c:23:12: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warning: function returns address of local variable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[-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-local-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^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7200" y="2123554"/>
            <a:ext cx="7848872" cy="1818768"/>
            <a:chOff x="-706152" y="1374186"/>
            <a:chExt cx="7848872" cy="1818768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init_vector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18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x[n];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22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return 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23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stack_issue.c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full leak check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55778" y="3297178"/>
            <a:ext cx="4169411" cy="707886"/>
            <a:chOff x="4238471" y="3678036"/>
            <a:chExt cx="4169411" cy="707886"/>
          </a:xfrm>
        </p:grpSpPr>
        <p:sp>
          <p:nvSpPr>
            <p:cNvPr id="14" name="TextBox 13"/>
            <p:cNvSpPr txBox="1"/>
            <p:nvPr/>
          </p:nvSpPr>
          <p:spPr>
            <a:xfrm>
              <a:off x="5775447" y="3678036"/>
              <a:ext cx="2632435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cs typeface="Courier New" panose="02070309020205020404" pitchFamily="49" charset="0"/>
                </a:rPr>
                <a:t>Oops,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>
                  <a:cs typeface="Courier New" panose="02070309020205020404" pitchFamily="49" charset="0"/>
                </a:rPr>
                <a:t> stack variable,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goes out of scope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4238471" y="3678038"/>
              <a:ext cx="1536976" cy="35394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059832" y="5847655"/>
            <a:ext cx="419973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Don't ignore compiler warnings!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8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647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r>
              <a:rPr lang="en-US" dirty="0">
                <a:hlinkClick r:id="rId2"/>
              </a:rPr>
              <a:t>https://www.gnu.org/software/gdb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approach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1413351"/>
            <a:ext cx="4392488" cy="4032878"/>
            <a:chOff x="179512" y="1413351"/>
            <a:chExt cx="4392488" cy="403287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381328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3717" y="513845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endParaRPr lang="en-US" dirty="0" smtClean="0"/>
          </a:p>
          <a:p>
            <a:r>
              <a:rPr lang="en-US" dirty="0" smtClean="0"/>
              <a:t>Note: Intel MPI can catch some of these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168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171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173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174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175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size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Intel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./message_size.exe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types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178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type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receive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in general: minimum scope for variables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180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 smtClean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 smtClean="0"/>
              <a:t>: 8 byte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caught: PMPI has no clue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aliasing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 smtClean="0"/>
              <a:t>MUST 1.5 crashes: no error report</a:t>
            </a:r>
          </a:p>
          <a:p>
            <a:r>
              <a:rPr lang="en-US" dirty="0" smtClean="0"/>
              <a:t>Intel MPI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</a:t>
            </a:r>
          </a:p>
          <a:p>
            <a:pPr lvl="1"/>
            <a:r>
              <a:rPr lang="en-US" dirty="0" smtClean="0"/>
              <a:t>race conditions (</a:t>
            </a:r>
            <a:r>
              <a:rPr lang="en-US" dirty="0" err="1" smtClean="0"/>
              <a:t>drd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http://valgrind.org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183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detect</a:t>
            </a:r>
          </a:p>
          <a:p>
            <a:pPr lvl="1"/>
            <a:r>
              <a:rPr lang="en-US" dirty="0" smtClean="0"/>
              <a:t>thread issues: deadlocks, race conditions</a:t>
            </a:r>
          </a:p>
          <a:p>
            <a:pPr lvl="1"/>
            <a:r>
              <a:rPr lang="en-US" dirty="0" smtClean="0"/>
              <a:t>memory issues: leaks</a:t>
            </a:r>
          </a:p>
          <a:p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command line</a:t>
            </a:r>
          </a:p>
          <a:p>
            <a:r>
              <a:rPr lang="en-US" dirty="0" smtClean="0"/>
              <a:t>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5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 smtClean="0"/>
              <a:t>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195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3.14059997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$./pi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too bad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 symptom of race condition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really </a:t>
              </a:r>
              <a:r>
                <a:rPr lang="en-US" dirty="0" smtClean="0">
                  <a:sym typeface="Symbol" panose="05050102010706020507" pitchFamily="18" charset="2"/>
                </a:rPr>
                <a:t></a:t>
              </a:r>
              <a:r>
                <a:rPr lang="en-US" dirty="0" smtClean="0"/>
                <a:t>, not even deterministic!</a:t>
              </a:r>
              <a:endParaRPr lang="en-US" dirty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Inspector is project-based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196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2132856"/>
            <a:ext cx="7766206" cy="4223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95800" y="3068960"/>
            <a:ext cx="3642673" cy="1564123"/>
            <a:chOff x="3605452" y="3068960"/>
            <a:chExt cx="3642673" cy="1564123"/>
          </a:xfrm>
        </p:grpSpPr>
        <p:sp>
          <p:nvSpPr>
            <p:cNvPr id="6" name="Rounded Rectangle 5"/>
            <p:cNvSpPr/>
            <p:nvPr/>
          </p:nvSpPr>
          <p:spPr>
            <a:xfrm>
              <a:off x="3605452" y="4417059"/>
              <a:ext cx="93610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0510" y="3068960"/>
              <a:ext cx="252761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create new project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6" idx="0"/>
            </p:cNvCxnSpPr>
            <p:nvPr/>
          </p:nvCxnSpPr>
          <p:spPr>
            <a:xfrm flipH="1">
              <a:off x="4073504" y="3530625"/>
              <a:ext cx="1910814" cy="88643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" y="4811522"/>
            <a:ext cx="4320133" cy="1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4590"/>
            <a:ext cx="6973019" cy="54996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69550" y="2060848"/>
            <a:ext cx="532859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198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672146" cy="53285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004048" y="4021690"/>
            <a:ext cx="3123236" cy="648072"/>
            <a:chOff x="5004048" y="4005064"/>
            <a:chExt cx="3123236" cy="648072"/>
          </a:xfrm>
        </p:grpSpPr>
        <p:sp>
          <p:nvSpPr>
            <p:cNvPr id="5" name="Right Brace 4"/>
            <p:cNvSpPr/>
            <p:nvPr/>
          </p:nvSpPr>
          <p:spPr>
            <a:xfrm>
              <a:off x="5004048" y="4077072"/>
              <a:ext cx="72008" cy="576064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76056" y="4005064"/>
              <a:ext cx="3051228" cy="400110"/>
              <a:chOff x="4285708" y="4005064"/>
              <a:chExt cx="3051228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89764" y="4005064"/>
                <a:ext cx="254717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increased from default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5" idx="1"/>
              </p:cNvCxnSpPr>
              <p:nvPr/>
            </p:nvCxnSpPr>
            <p:spPr>
              <a:xfrm flipH="1">
                <a:off x="4285708" y="4205119"/>
                <a:ext cx="504056" cy="15998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2051720" y="1844824"/>
            <a:ext cx="5040560" cy="1080120"/>
            <a:chOff x="2051720" y="1844824"/>
            <a:chExt cx="5040560" cy="1080120"/>
          </a:xfrm>
        </p:grpSpPr>
        <p:sp>
          <p:nvSpPr>
            <p:cNvPr id="14" name="Rounded Rectangle 13"/>
            <p:cNvSpPr/>
            <p:nvPr/>
          </p:nvSpPr>
          <p:spPr>
            <a:xfrm>
              <a:off x="2051720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80112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729" y="2539644"/>
            <a:ext cx="1806914" cy="1054962"/>
            <a:chOff x="4811805" y="1518849"/>
            <a:chExt cx="1806914" cy="1054962"/>
          </a:xfrm>
        </p:grpSpPr>
        <p:sp>
          <p:nvSpPr>
            <p:cNvPr id="18" name="Rounded Rectangle 17"/>
            <p:cNvSpPr/>
            <p:nvPr/>
          </p:nvSpPr>
          <p:spPr>
            <a:xfrm>
              <a:off x="4984673" y="1518849"/>
              <a:ext cx="163404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1805" y="2173701"/>
              <a:ext cx="152240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analysis type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  <a:endCxn id="18" idx="2"/>
            </p:cNvCxnSpPr>
            <p:nvPr/>
          </p:nvCxnSpPr>
          <p:spPr>
            <a:xfrm flipV="1">
              <a:off x="5573007" y="1878889"/>
              <a:ext cx="228689" cy="29481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199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84784"/>
            <a:ext cx="8532440" cy="44087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504" y="5301208"/>
            <a:ext cx="2092952" cy="1180389"/>
            <a:chOff x="4485337" y="1518669"/>
            <a:chExt cx="2092952" cy="1180389"/>
          </a:xfrm>
        </p:grpSpPr>
        <p:sp>
          <p:nvSpPr>
            <p:cNvPr id="6" name="Rounded Rectangle 5"/>
            <p:cNvSpPr/>
            <p:nvPr/>
          </p:nvSpPr>
          <p:spPr>
            <a:xfrm>
              <a:off x="5853489" y="1518669"/>
              <a:ext cx="724800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5337" y="2298948"/>
              <a:ext cx="170957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write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  <a:endCxn id="6" idx="2"/>
            </p:cNvCxnSpPr>
            <p:nvPr/>
          </p:nvCxnSpPr>
          <p:spPr>
            <a:xfrm flipV="1">
              <a:off x="5340123" y="1734873"/>
              <a:ext cx="875766" cy="56407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46060" y="4296898"/>
            <a:ext cx="2236145" cy="2184699"/>
            <a:chOff x="-490244" y="4296898"/>
            <a:chExt cx="2236145" cy="2184699"/>
          </a:xfrm>
        </p:grpSpPr>
        <p:sp>
          <p:nvSpPr>
            <p:cNvPr id="25" name="TextBox 24"/>
            <p:cNvSpPr txBox="1"/>
            <p:nvPr/>
          </p:nvSpPr>
          <p:spPr>
            <a:xfrm>
              <a:off x="107504" y="6081487"/>
              <a:ext cx="163839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read</a:t>
              </a:r>
              <a:endParaRPr lang="en-US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490244" y="4296898"/>
              <a:ext cx="597748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5" idx="0"/>
              <a:endCxn id="22" idx="2"/>
            </p:cNvCxnSpPr>
            <p:nvPr/>
          </p:nvCxnSpPr>
          <p:spPr>
            <a:xfrm flipH="1" flipV="1">
              <a:off x="-191370" y="4513102"/>
              <a:ext cx="1118073" cy="156838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200</a:t>
            </a:fld>
            <a:endParaRPr lang="nl-BE"/>
          </a:p>
        </p:txBody>
      </p:sp>
      <p:grpSp>
        <p:nvGrpSpPr>
          <p:cNvPr id="40" name="Group 39"/>
          <p:cNvGrpSpPr/>
          <p:nvPr/>
        </p:nvGrpSpPr>
        <p:grpSpPr>
          <a:xfrm>
            <a:off x="1394469" y="2231286"/>
            <a:ext cx="1535534" cy="450706"/>
            <a:chOff x="1394469" y="2231286"/>
            <a:chExt cx="1535534" cy="450706"/>
          </a:xfrm>
        </p:grpSpPr>
        <p:sp>
          <p:nvSpPr>
            <p:cNvPr id="8" name="TextBox 7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13" name="Straight Arrow Connector 12"/>
              <p:cNvCxnSpPr>
                <a:stCxn id="7" idx="3"/>
                <a:endCxn id="8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394469" y="2774282"/>
            <a:ext cx="3454474" cy="474019"/>
            <a:chOff x="1394469" y="2774282"/>
            <a:chExt cx="3454474" cy="474019"/>
          </a:xfrm>
        </p:grpSpPr>
        <p:sp>
          <p:nvSpPr>
            <p:cNvPr id="10" name="TextBox 9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94469" y="2774282"/>
              <a:ext cx="3152788" cy="289353"/>
              <a:chOff x="1394469" y="2774282"/>
              <a:chExt cx="3152788" cy="289353"/>
            </a:xfrm>
          </p:grpSpPr>
          <p:cxnSp>
            <p:nvCxnSpPr>
              <p:cNvPr id="14" name="Straight Arrow Connector 13"/>
              <p:cNvCxnSpPr>
                <a:stCxn id="9" idx="3"/>
                <a:endCxn id="10" idx="1"/>
              </p:cNvCxnSpPr>
              <p:nvPr/>
            </p:nvCxnSpPr>
            <p:spPr>
              <a:xfrm>
                <a:off x="1394469" y="2901147"/>
                <a:ext cx="3152788" cy="162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2783" y="2297497"/>
            <a:ext cx="2371002" cy="788316"/>
            <a:chOff x="1092783" y="2297497"/>
            <a:chExt cx="2371002" cy="788316"/>
          </a:xfrm>
        </p:grpSpPr>
        <p:sp>
          <p:nvSpPr>
            <p:cNvPr id="9" name="TextBox 8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20" name="Straight Arrow Connector 1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979712" y="2591326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92783" y="2879435"/>
            <a:ext cx="4309257" cy="717995"/>
            <a:chOff x="1092783" y="2879435"/>
            <a:chExt cx="4309257" cy="717995"/>
          </a:xfrm>
        </p:grpSpPr>
        <p:sp>
          <p:nvSpPr>
            <p:cNvPr id="11" name="TextBox 10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17" name="Straight Arrow Connector 16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4006" y="1641362"/>
            <a:ext cx="5165551" cy="2075670"/>
            <a:chOff x="404006" y="1641362"/>
            <a:chExt cx="5165551" cy="207567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72816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664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2783" y="2204864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4006" y="2094309"/>
              <a:ext cx="369332" cy="1569320"/>
              <a:chOff x="404006" y="2094309"/>
              <a:chExt cx="369332" cy="15693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55576" y="2094309"/>
                <a:ext cx="0" cy="15693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281536" y="269666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779912" y="1700808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13051" y="1641362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394469" y="4550080"/>
            <a:ext cx="1535534" cy="450706"/>
            <a:chOff x="1394469" y="2231286"/>
            <a:chExt cx="1535534" cy="450706"/>
          </a:xfrm>
        </p:grpSpPr>
        <p:grpSp>
          <p:nvGrpSpPr>
            <p:cNvPr id="54" name="Group 53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55" name="Straight Arrow Connector 54"/>
              <p:cNvCxnSpPr>
                <a:stCxn id="48" idx="3"/>
                <a:endCxn id="53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4469" y="4708324"/>
            <a:ext cx="3454474" cy="858771"/>
            <a:chOff x="1394469" y="2389530"/>
            <a:chExt cx="3454474" cy="858771"/>
          </a:xfrm>
        </p:grpSpPr>
        <p:sp>
          <p:nvSpPr>
            <p:cNvPr id="58" name="TextBox 57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394469" y="2389530"/>
              <a:ext cx="3152788" cy="674105"/>
              <a:chOff x="1394469" y="2389530"/>
              <a:chExt cx="3152788" cy="674105"/>
            </a:xfrm>
          </p:grpSpPr>
          <p:cxnSp>
            <p:nvCxnSpPr>
              <p:cNvPr id="60" name="Straight Arrow Connector 59"/>
              <p:cNvCxnSpPr>
                <a:stCxn id="48" idx="3"/>
                <a:endCxn id="58" idx="1"/>
              </p:cNvCxnSpPr>
              <p:nvPr/>
            </p:nvCxnSpPr>
            <p:spPr>
              <a:xfrm>
                <a:off x="1394469" y="2389530"/>
                <a:ext cx="3152788" cy="6741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092783" y="4616291"/>
            <a:ext cx="2371002" cy="788316"/>
            <a:chOff x="1092783" y="2297497"/>
            <a:chExt cx="2371002" cy="788316"/>
          </a:xfrm>
        </p:grpSpPr>
        <p:sp>
          <p:nvSpPr>
            <p:cNvPr id="63" name="TextBox 62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66" name="Straight Arrow Connector 65"/>
              <p:cNvCxnSpPr>
                <a:stCxn id="53" idx="1"/>
                <a:endCxn id="63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871643" y="2632891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92783" y="5198229"/>
            <a:ext cx="4309257" cy="717995"/>
            <a:chOff x="1092783" y="2879435"/>
            <a:chExt cx="4309257" cy="717995"/>
          </a:xfrm>
        </p:grpSpPr>
        <p:sp>
          <p:nvSpPr>
            <p:cNvPr id="69" name="TextBox 68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72" name="Straight Arrow Connector 71"/>
              <p:cNvCxnSpPr>
                <a:stCxn id="58" idx="1"/>
                <a:endCxn id="69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4006" y="3960156"/>
            <a:ext cx="5165551" cy="2075670"/>
            <a:chOff x="404006" y="3960156"/>
            <a:chExt cx="5165551" cy="2075670"/>
          </a:xfrm>
        </p:grpSpPr>
        <p:sp>
          <p:nvSpPr>
            <p:cNvPr id="48" name="TextBox 47"/>
            <p:cNvSpPr txBox="1"/>
            <p:nvPr/>
          </p:nvSpPr>
          <p:spPr>
            <a:xfrm>
              <a:off x="1092783" y="452365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006" y="3960156"/>
              <a:ext cx="5165551" cy="2075670"/>
              <a:chOff x="404006" y="3960156"/>
              <a:chExt cx="5165551" cy="207567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5576" y="4091610"/>
                <a:ext cx="97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70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2664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1</a:t>
                </a:r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04006" y="4413103"/>
                <a:ext cx="369332" cy="1569320"/>
                <a:chOff x="404006" y="2094309"/>
                <a:chExt cx="369332" cy="156932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755576" y="2094309"/>
                  <a:ext cx="0" cy="15693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 rot="16200000">
                  <a:off x="281536" y="269666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3779912" y="4019602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813051" y="3960156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5508104" y="1988840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5581092" y="423185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228184" y="2924944"/>
            <a:ext cx="277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correctness depends</a:t>
            </a:r>
          </a:p>
          <a:p>
            <a:pPr algn="ctr"/>
            <a:r>
              <a:rPr lang="en-US" sz="2400" dirty="0"/>
              <a:t>on execution order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91150" y="3722766"/>
            <a:ext cx="1966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=</a:t>
            </a:r>
          </a:p>
          <a:p>
            <a:pPr algn="ctr"/>
            <a:r>
              <a:rPr lang="en-US" sz="2400" dirty="0" smtClean="0"/>
              <a:t>race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mystery of the vanishing bug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8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thy stuff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Crucial to understand</a:t>
            </a:r>
          </a:p>
          <a:p>
            <a:pPr lvl="1"/>
            <a:r>
              <a:rPr lang="en-US" dirty="0" smtClean="0"/>
              <a:t>hardware architecture</a:t>
            </a:r>
          </a:p>
          <a:p>
            <a:pPr lvl="1"/>
            <a:r>
              <a:rPr lang="en-US" dirty="0" smtClean="0"/>
              <a:t>compiler behavior</a:t>
            </a:r>
          </a:p>
          <a:p>
            <a:pPr lvl="1"/>
            <a:r>
              <a:rPr lang="en-US" dirty="0" smtClean="0"/>
              <a:t>programming language semantics</a:t>
            </a:r>
          </a:p>
          <a:p>
            <a:r>
              <a:rPr lang="en-US" dirty="0" smtClean="0"/>
              <a:t>Subtle interplay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"weird"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5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187624" y="1624836"/>
            <a:ext cx="6603090" cy="4770537"/>
            <a:chOff x="755576" y="1655004"/>
            <a:chExt cx="6603090" cy="4770537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603090" cy="477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N 8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15;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42;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b, a[N];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shift = &amp;b - &amp;(a[0]);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a[shift]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("setting a[%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%d\n", shift,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("a[%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%d\n", shift, a[shift]);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70383" y="6117764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array_bounds.c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 rot="20152617">
            <a:off x="5200632" y="2754700"/>
            <a:ext cx="352038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Written to be buggy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27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763688" y="2405999"/>
            <a:ext cx="4917326" cy="419976"/>
            <a:chOff x="4182969" y="3455188"/>
            <a:chExt cx="4917326" cy="419976"/>
          </a:xfrm>
        </p:grpSpPr>
        <p:sp>
          <p:nvSpPr>
            <p:cNvPr id="7" name="Rectangle 6"/>
            <p:cNvSpPr/>
            <p:nvPr/>
          </p:nvSpPr>
          <p:spPr>
            <a:xfrm>
              <a:off x="4182969" y="3497122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053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a[0]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1925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a[1]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4636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a[7]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45469" y="35054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86323" y="348673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831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9233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31041" y="3496023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96914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7833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89877" y="349712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82969" y="3496023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03751" y="3866454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592133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6985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00902" y="350583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a[6]</a:t>
              </a:r>
              <a:endParaRPr lang="en-US" baseline="-25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97016" y="24059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26368" y="206711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a[8]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52108" y="342583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13374" y="342583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3374" y="399284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*(a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3374" y="455985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13374" y="512686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9435" y="4110129"/>
            <a:ext cx="27467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assignment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</a:p>
          <a:p>
            <a:r>
              <a:rPr lang="en-US" sz="2400" dirty="0" smtClean="0"/>
              <a:t>modifies value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or not to be…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see it…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now you don't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205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232018" y="2141169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42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2018" y="4486931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6444208" y="2217446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6520849" y="4653136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Aggressive optimization (Intel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array stored in RAM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stored only in CPU register for immediate reuse</a:t>
            </a:r>
          </a:p>
          <a:p>
            <a:pPr lvl="1"/>
            <a:r>
              <a:rPr lang="en-US" dirty="0" smtClean="0"/>
              <a:t>update of memory location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no effect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Looking at assembly code may help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83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Alternative: </a:t>
            </a:r>
            <a:r>
              <a:rPr lang="en-US" dirty="0" err="1" smtClean="0"/>
              <a:t>AsciiDoc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http://www.methods.co.nz/asciidoc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5949280"/>
            <a:ext cx="66247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Online documentation always in sync with releases!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br>
              <a:rPr lang="en-US" dirty="0" smtClean="0"/>
            </a:br>
            <a:r>
              <a:rPr lang="en-US" dirty="0" smtClean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14312</TotalTime>
  <Words>12380</Words>
  <Application>Microsoft Office PowerPoint</Application>
  <PresentationFormat>On-screen Show (4:3)</PresentationFormat>
  <Paragraphs>2934</Paragraphs>
  <Slides>213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213</vt:i4>
      </vt:variant>
    </vt:vector>
  </HeadingPairs>
  <TitlesOfParts>
    <vt:vector size="225" baseType="lpstr">
      <vt:lpstr>Arial</vt:lpstr>
      <vt:lpstr>Brush Script MT</vt:lpstr>
      <vt:lpstr>Calibri</vt:lpstr>
      <vt:lpstr>Courier New</vt:lpstr>
      <vt:lpstr>Euclid</vt:lpstr>
      <vt:lpstr>Euclid Extra</vt:lpstr>
      <vt:lpstr>Euclid Symbol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Taxonomy of bugs</vt:lpstr>
      <vt:lpstr>Requirements</vt:lpstr>
      <vt:lpstr>Structural bugs I</vt:lpstr>
      <vt:lpstr>Structural bugs II</vt:lpstr>
      <vt:lpstr>Data</vt:lpstr>
      <vt:lpstr>Coding &amp; implementation</vt:lpstr>
      <vt:lpstr>Bugs in parallel code</vt:lpstr>
      <vt:lpstr>Control flow bugs</vt:lpstr>
      <vt:lpstr>Fortran logical expressions</vt:lpstr>
      <vt:lpstr>C/C++ logical expressions</vt:lpstr>
      <vt:lpstr>Valgrind: finding NULL pointers</vt:lpstr>
      <vt:lpstr>Counting ones</vt:lpstr>
      <vt:lpstr>Code</vt:lpstr>
      <vt:lpstr>GDB: trace value</vt:lpstr>
      <vt:lpstr>Arithmetic bugs</vt:lpstr>
      <vt:lpstr>Integer overflow</vt:lpstr>
      <vt:lpstr>IEEE floating point </vt:lpstr>
      <vt:lpstr>Representation consequences</vt:lpstr>
      <vt:lpstr>Floating point versus real numbers</vt:lpstr>
      <vt:lpstr>Floating point equality?</vt:lpstr>
      <vt:lpstr>Floating point overflow &amp; NaN</vt:lpstr>
      <vt:lpstr>How to tackle?</vt:lpstr>
      <vt:lpstr>IEEE floating point exceptions</vt:lpstr>
      <vt:lpstr>Trapped!</vt:lpstr>
      <vt:lpstr>Use GDB to inspect</vt:lpstr>
      <vt:lpstr>GDB &amp; optimized code</vt:lpstr>
      <vt:lpstr>GDB &amp; optimized code</vt:lpstr>
      <vt:lpstr>Floating point underflow</vt:lpstr>
      <vt:lpstr>References</vt:lpstr>
      <vt:lpstr>Memory issues</vt:lpstr>
      <vt:lpstr>Memory leaks</vt:lpstr>
      <vt:lpstr>Valgrind memcheck</vt:lpstr>
      <vt:lpstr>Valgrind full leak check</vt:lpstr>
      <vt:lpstr>Stack variables</vt:lpstr>
      <vt:lpstr>Check using GDB</vt:lpstr>
      <vt:lpstr>Valgrind full leak check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Intel Inspector</vt:lpstr>
      <vt:lpstr>Intel Inspector: what is it?</vt:lpstr>
      <vt:lpstr>Computing  using OpenMP</vt:lpstr>
      <vt:lpstr>Startup</vt:lpstr>
      <vt:lpstr>Configure target</vt:lpstr>
      <vt:lpstr>Configure analysis</vt:lpstr>
      <vt:lpstr>Analysis summary</vt:lpstr>
      <vt:lpstr>Race condition</vt:lpstr>
      <vt:lpstr>The mystery of the vanishing bug</vt:lpstr>
      <vt:lpstr>Know thy stuff</vt:lpstr>
      <vt:lpstr>The code</vt:lpstr>
      <vt:lpstr>The bug</vt:lpstr>
      <vt:lpstr>To be or not to be…</vt:lpstr>
      <vt:lpstr>Explanation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347</cp:revision>
  <dcterms:created xsi:type="dcterms:W3CDTF">2013-01-10T10:35:33Z</dcterms:created>
  <dcterms:modified xsi:type="dcterms:W3CDTF">2017-09-29T08:46:19Z</dcterms:modified>
</cp:coreProperties>
</file>