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3" r:id="rId3"/>
    <p:sldId id="257" r:id="rId4"/>
    <p:sldId id="259" r:id="rId5"/>
    <p:sldId id="258" r:id="rId6"/>
    <p:sldId id="264" r:id="rId7"/>
    <p:sldId id="262" r:id="rId8"/>
    <p:sldId id="260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13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CB4EF-AF11-42C5-A407-C6B5B92B4E13}" type="datetimeFigureOut">
              <a:rPr lang="nl-BE" smtClean="0"/>
              <a:t>2017-02-13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64167-1184-4383-B56B-2D88CC6BA0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62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64167-1184-4383-B56B-2D88CC6BA0F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339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12B4-B810-4A0E-8BE8-50A63E57FF46}" type="datetime1">
              <a:rPr lang="nl-BE" smtClean="0"/>
              <a:t>2017-02-13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138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54F0-81EA-4EDD-8D8A-D45FC20BB49D}" type="datetime1">
              <a:rPr lang="nl-BE" smtClean="0"/>
              <a:t>2017-02-13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12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687B-F7A2-4048-B084-F43AE07119BE}" type="datetime1">
              <a:rPr lang="nl-BE" smtClean="0"/>
              <a:t>2017-02-13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827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8A66-8CE0-4AE5-B09A-AFB1DA1D35B7}" type="datetime1">
              <a:rPr lang="nl-BE" smtClean="0"/>
              <a:t>2017-02-13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792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EF45-07D9-47DD-8D2C-044FB9A2A8C8}" type="datetime1">
              <a:rPr lang="nl-BE" smtClean="0"/>
              <a:t>2017-02-13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430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2C35-BB49-44DC-82C3-3BD7F8F0132B}" type="datetime1">
              <a:rPr lang="nl-BE" smtClean="0"/>
              <a:t>2017-02-13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666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2103-E950-40E9-A111-1A108610AB2D}" type="datetime1">
              <a:rPr lang="nl-BE" smtClean="0"/>
              <a:t>2017-02-13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214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520F-DE14-43BC-AF22-FA4B0586587C}" type="datetime1">
              <a:rPr lang="nl-BE" smtClean="0"/>
              <a:t>2017-02-13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32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5246-50AD-43D4-AC8F-C9CEFC06F414}" type="datetime1">
              <a:rPr lang="nl-BE" smtClean="0"/>
              <a:t>2017-02-13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515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C96A-CB4C-447A-BAE9-CD71E5D3E387}" type="datetime1">
              <a:rPr lang="nl-BE" smtClean="0"/>
              <a:t>2017-02-13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951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13C0-6057-4AAB-80ED-C8B012F691C2}" type="datetime1">
              <a:rPr lang="nl-BE" smtClean="0"/>
              <a:t>2017-02-13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632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EDA06-6E27-4D36-9084-23ECECD0BA0D}" type="datetime1">
              <a:rPr lang="nl-BE" smtClean="0"/>
              <a:t>2017-02-13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254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linea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/packages/eclipse-parallel-application-developers/neon2" TargetMode="External"/><Relationship Id="rId2" Type="http://schemas.openxmlformats.org/officeDocument/2006/relationships/hyperlink" Target="http://www.roguewave.com/products-services/total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alasca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ofiling_(computer_programming)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Profiling with</a:t>
            </a:r>
            <a:br>
              <a:rPr lang="en-US" dirty="0" smtClean="0"/>
            </a:br>
            <a:r>
              <a:rPr lang="en-US" dirty="0" err="1" smtClean="0"/>
              <a:t>Allinea</a:t>
            </a:r>
            <a:r>
              <a:rPr lang="en-US" dirty="0" smtClean="0"/>
              <a:t> MAP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geertjan.bex@uhasselt.be</a:t>
            </a:r>
            <a:r>
              <a:rPr lang="en-US" dirty="0" smtClean="0"/>
              <a:t>)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4"/>
              </a:rPr>
              <a:t>http://creativecommons.org/publicdomain/zero/1.0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45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2" y="1572011"/>
            <a:ext cx="8850702" cy="485631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265012" y="3229447"/>
            <a:ext cx="4874476" cy="614931"/>
            <a:chOff x="2265012" y="2996545"/>
            <a:chExt cx="4874476" cy="614931"/>
          </a:xfrm>
        </p:grpSpPr>
        <p:sp>
          <p:nvSpPr>
            <p:cNvPr id="5" name="TextBox 4"/>
            <p:cNvSpPr txBox="1"/>
            <p:nvPr/>
          </p:nvSpPr>
          <p:spPr>
            <a:xfrm rot="19495361">
              <a:off x="2265012" y="3088256"/>
              <a:ext cx="48744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Ask </a:t>
              </a:r>
              <a:r>
                <a:rPr lang="en-US" sz="2800" b="1" dirty="0" smtClean="0">
                  <a:solidFill>
                    <a:srgbClr val="FF0000"/>
                  </a:solidFill>
                </a:rPr>
                <a:t>your </a:t>
              </a:r>
              <a:r>
                <a:rPr lang="en-US" sz="2800" b="1" dirty="0" smtClean="0">
                  <a:solidFill>
                    <a:srgbClr val="FF0000"/>
                  </a:solidFill>
                </a:rPr>
                <a:t>boss for a large screen</a:t>
              </a:r>
              <a:endParaRPr lang="nl-BE" sz="2800" b="1" dirty="0">
                <a:solidFill>
                  <a:srgbClr val="FF0000"/>
                </a:solidFill>
              </a:endParaRPr>
            </a:p>
          </p:txBody>
        </p:sp>
        <p:pic>
          <p:nvPicPr>
            <p:cNvPr id="1026" name="Picture 2" descr="Image result for smiley face win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7134" y="2996545"/>
              <a:ext cx="519653" cy="519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7089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38" y="1851632"/>
            <a:ext cx="3955123" cy="217188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424023" y="2467155"/>
            <a:ext cx="5109941" cy="715992"/>
            <a:chOff x="2424023" y="2467155"/>
            <a:chExt cx="5109941" cy="715992"/>
          </a:xfrm>
        </p:grpSpPr>
        <p:sp>
          <p:nvSpPr>
            <p:cNvPr id="5" name="Rectangle 4"/>
            <p:cNvSpPr/>
            <p:nvPr/>
          </p:nvSpPr>
          <p:spPr>
            <a:xfrm>
              <a:off x="2424023" y="2846717"/>
              <a:ext cx="793630" cy="33643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6015" y="2467155"/>
              <a:ext cx="21079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Vector floating point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3217653" y="2651821"/>
              <a:ext cx="2208362" cy="36311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Image result for smiley fa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834" y="2413548"/>
            <a:ext cx="601384" cy="60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424023" y="3632324"/>
            <a:ext cx="3389502" cy="1162011"/>
            <a:chOff x="2424023" y="2987300"/>
            <a:chExt cx="3389502" cy="1162011"/>
          </a:xfrm>
        </p:grpSpPr>
        <p:sp>
          <p:nvSpPr>
            <p:cNvPr id="12" name="Rectangle 11"/>
            <p:cNvSpPr/>
            <p:nvPr/>
          </p:nvSpPr>
          <p:spPr>
            <a:xfrm>
              <a:off x="2424023" y="2987300"/>
              <a:ext cx="517140" cy="16667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2040" y="3779979"/>
              <a:ext cx="14414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No branching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941163" y="3070639"/>
              <a:ext cx="1430877" cy="89400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2" descr="Image result for smiley fa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810" y="4308977"/>
            <a:ext cx="601384" cy="60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424023" y="3491144"/>
            <a:ext cx="5382276" cy="532376"/>
            <a:chOff x="2424023" y="3003610"/>
            <a:chExt cx="5382276" cy="532376"/>
          </a:xfrm>
        </p:grpSpPr>
        <p:sp>
          <p:nvSpPr>
            <p:cNvPr id="21" name="Rectangle 20"/>
            <p:cNvSpPr/>
            <p:nvPr/>
          </p:nvSpPr>
          <p:spPr>
            <a:xfrm>
              <a:off x="2424023" y="3003610"/>
              <a:ext cx="1836892" cy="15036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58403" y="3166654"/>
              <a:ext cx="21478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Memory access 74 %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4260915" y="3078794"/>
              <a:ext cx="1397488" cy="2725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4" descr="Image result for smiley face s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168" y="3539263"/>
            <a:ext cx="599182" cy="59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5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line</a:t>
            </a:r>
            <a:endParaRPr lang="nl-BE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28650" y="3999093"/>
            <a:ext cx="7886700" cy="236783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Can display many metrics</a:t>
            </a:r>
          </a:p>
          <a:p>
            <a:pPr lvl="1"/>
            <a:r>
              <a:rPr lang="en-US" dirty="0" smtClean="0"/>
              <a:t>CPU instructions</a:t>
            </a:r>
          </a:p>
          <a:p>
            <a:pPr lvl="1"/>
            <a:r>
              <a:rPr lang="en-US" dirty="0" smtClean="0"/>
              <a:t>I/O: disk read/write</a:t>
            </a:r>
          </a:p>
          <a:p>
            <a:pPr lvl="1"/>
            <a:r>
              <a:rPr lang="en-US" dirty="0" smtClean="0"/>
              <a:t>MPI</a:t>
            </a:r>
          </a:p>
          <a:p>
            <a:pPr lvl="2"/>
            <a:r>
              <a:rPr lang="en-US" dirty="0" smtClean="0"/>
              <a:t>Number </a:t>
            </a:r>
            <a:r>
              <a:rPr lang="en-US" dirty="0"/>
              <a:t>c</a:t>
            </a:r>
            <a:r>
              <a:rPr lang="en-US" dirty="0" smtClean="0"/>
              <a:t>alls peer-to-peer &amp; collectives/s</a:t>
            </a:r>
          </a:p>
          <a:p>
            <a:pPr lvl="2"/>
            <a:r>
              <a:rPr lang="en-US" dirty="0" smtClean="0"/>
              <a:t>Peer-to-peer &amp; collectives bandwidth</a:t>
            </a:r>
          </a:p>
          <a:p>
            <a:pPr lvl="2"/>
            <a:r>
              <a:rPr lang="en-US" dirty="0" smtClean="0"/>
              <a:t>Send &amp; receive bandwidth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51" y="1690689"/>
            <a:ext cx="7567316" cy="174513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269411" y="3612607"/>
            <a:ext cx="1975449" cy="369332"/>
            <a:chOff x="3269411" y="3838854"/>
            <a:chExt cx="1975449" cy="36933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269411" y="3856008"/>
              <a:ext cx="19754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862838" y="3838854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 rot="5400000">
            <a:off x="8091304" y="1817530"/>
            <a:ext cx="1102674" cy="388775"/>
            <a:chOff x="3085141" y="3467233"/>
            <a:chExt cx="1102674" cy="388775"/>
          </a:xfrm>
        </p:grpSpPr>
        <p:cxnSp>
          <p:nvCxnSpPr>
            <p:cNvPr id="10" name="Straight Arrow Connector 9"/>
            <p:cNvCxnSpPr/>
            <p:nvPr/>
          </p:nvCxnSpPr>
          <p:spPr>
            <a:xfrm rot="16200000">
              <a:off x="3640322" y="3485096"/>
              <a:ext cx="0" cy="7418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085141" y="3467233"/>
              <a:ext cx="11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processes</a:t>
              </a:r>
              <a:endParaRPr lang="nl-BE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774938" y="5932455"/>
            <a:ext cx="196182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Any combination</a:t>
            </a:r>
            <a:endParaRPr lang="nl-BE" sz="20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2398144" y="776377"/>
            <a:ext cx="5882065" cy="2350150"/>
            <a:chOff x="2398144" y="776377"/>
            <a:chExt cx="5882065" cy="2350150"/>
          </a:xfrm>
        </p:grpSpPr>
        <p:grpSp>
          <p:nvGrpSpPr>
            <p:cNvPr id="31" name="Group 30"/>
            <p:cNvGrpSpPr/>
            <p:nvPr/>
          </p:nvGrpSpPr>
          <p:grpSpPr>
            <a:xfrm>
              <a:off x="2398144" y="1707843"/>
              <a:ext cx="1975893" cy="1418684"/>
              <a:chOff x="2398144" y="1707843"/>
              <a:chExt cx="1975893" cy="141868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398144" y="1707843"/>
                <a:ext cx="1975893" cy="1418684"/>
              </a:xfrm>
              <a:prstGeom prst="rect">
                <a:avLst/>
              </a:prstGeom>
              <a:solidFill>
                <a:schemeClr val="bg1">
                  <a:lumMod val="85000"/>
                  <a:alpha val="5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H="1">
                <a:off x="4371425" y="1739718"/>
                <a:ext cx="2612" cy="1377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6293289" y="1668754"/>
              <a:ext cx="1986920" cy="1435838"/>
              <a:chOff x="6293289" y="1668754"/>
              <a:chExt cx="1986920" cy="143583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304316" y="1668754"/>
                <a:ext cx="1975893" cy="1435838"/>
              </a:xfrm>
              <a:prstGeom prst="rect">
                <a:avLst/>
              </a:prstGeom>
              <a:solidFill>
                <a:schemeClr val="bg1">
                  <a:lumMod val="85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H="1">
                <a:off x="6293289" y="1727170"/>
                <a:ext cx="2612" cy="1377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4371425" y="776377"/>
              <a:ext cx="3365336" cy="859371"/>
              <a:chOff x="4371425" y="776377"/>
              <a:chExt cx="3365336" cy="859371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857336" y="776377"/>
                <a:ext cx="1879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Zoom by selecting</a:t>
                </a:r>
                <a:endParaRPr lang="nl-BE" dirty="0"/>
              </a:p>
            </p:txBody>
          </p:sp>
          <p:sp>
            <p:nvSpPr>
              <p:cNvPr id="27" name="Right Brace 26"/>
              <p:cNvSpPr/>
              <p:nvPr/>
            </p:nvSpPr>
            <p:spPr>
              <a:xfrm rot="16200000">
                <a:off x="5292963" y="635420"/>
                <a:ext cx="78790" cy="1921865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15" idx="1"/>
                <a:endCxn id="27" idx="1"/>
              </p:cNvCxnSpPr>
              <p:nvPr/>
            </p:nvCxnSpPr>
            <p:spPr>
              <a:xfrm flipH="1">
                <a:off x="5332359" y="961043"/>
                <a:ext cx="524977" cy="59591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/>
          <p:cNvSpPr txBox="1"/>
          <p:nvPr/>
        </p:nvSpPr>
        <p:spPr>
          <a:xfrm>
            <a:off x="5857336" y="3796421"/>
            <a:ext cx="1905971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Very useful to</a:t>
            </a:r>
            <a:br>
              <a:rPr lang="en-US" sz="2400" dirty="0" smtClean="0"/>
            </a:br>
            <a:r>
              <a:rPr lang="en-US" sz="2400" dirty="0" smtClean="0"/>
              <a:t>identify run</a:t>
            </a:r>
          </a:p>
          <a:p>
            <a:r>
              <a:rPr lang="en-US" sz="2400" dirty="0" smtClean="0"/>
              <a:t>phases</a:t>
            </a:r>
            <a:endParaRPr lang="nl-BE" sz="24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6205948" y="1117680"/>
            <a:ext cx="2204514" cy="369332"/>
            <a:chOff x="6205948" y="1117680"/>
            <a:chExt cx="2204514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6583680" y="1117680"/>
              <a:ext cx="1826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view updated!</a:t>
              </a:r>
              <a:endParaRPr lang="nl-BE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6205948" y="1314607"/>
              <a:ext cx="394067" cy="36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375992" y="775110"/>
            <a:ext cx="2126993" cy="2241142"/>
            <a:chOff x="-2113178" y="2553242"/>
            <a:chExt cx="2126993" cy="2241142"/>
          </a:xfrm>
        </p:grpSpPr>
        <p:sp>
          <p:nvSpPr>
            <p:cNvPr id="37" name="TextBox 36"/>
            <p:cNvSpPr txBox="1"/>
            <p:nvPr/>
          </p:nvSpPr>
          <p:spPr>
            <a:xfrm>
              <a:off x="-2113178" y="2553242"/>
              <a:ext cx="21269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  <a:r>
                <a:rPr lang="en-US" dirty="0" smtClean="0"/>
                <a:t>in, max, mean, </a:t>
              </a:r>
              <a:r>
                <a:rPr lang="en-US" dirty="0" err="1" smtClean="0"/>
                <a:t>s.d.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available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2"/>
            </p:cNvCxnSpPr>
            <p:nvPr/>
          </p:nvCxnSpPr>
          <p:spPr>
            <a:xfrm>
              <a:off x="-1049681" y="3199573"/>
              <a:ext cx="946811" cy="159481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443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/>
      <p:bldP spid="14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979323"/>
            <a:ext cx="7886700" cy="119763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Easy to navigate through code</a:t>
            </a:r>
          </a:p>
          <a:p>
            <a:pPr lvl="1"/>
            <a:r>
              <a:rPr lang="en-US" dirty="0" smtClean="0"/>
              <a:t>Go to function definitions in any file</a:t>
            </a:r>
          </a:p>
          <a:p>
            <a:r>
              <a:rPr lang="en-US" dirty="0" smtClean="0"/>
              <a:t>Requires compile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57"/>
          <a:stretch/>
        </p:blipFill>
        <p:spPr>
          <a:xfrm>
            <a:off x="2229957" y="1521229"/>
            <a:ext cx="6546147" cy="336839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124" y="1899381"/>
            <a:ext cx="2452571" cy="646331"/>
            <a:chOff x="448572" y="2398144"/>
            <a:chExt cx="2452571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48572" y="2398144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based</a:t>
              </a:r>
              <a:br>
                <a:rPr lang="en-US" dirty="0" smtClean="0"/>
              </a:br>
              <a:r>
                <a:rPr lang="en-US" dirty="0" smtClean="0"/>
                <a:t>activity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633512" y="2721310"/>
              <a:ext cx="1267631" cy="281965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91124" y="2839187"/>
            <a:ext cx="192499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Color coded:</a:t>
            </a:r>
          </a:p>
          <a:p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 </a:t>
            </a:r>
            <a:r>
              <a:rPr lang="en-US" dirty="0" smtClean="0">
                <a:solidFill>
                  <a:srgbClr val="0070C0"/>
                </a:solidFill>
              </a:rPr>
              <a:t>Communication</a:t>
            </a:r>
            <a:endParaRPr lang="nl-BE" dirty="0">
              <a:solidFill>
                <a:srgbClr val="0070C0"/>
              </a:solidFill>
            </a:endParaRPr>
          </a:p>
          <a:p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 </a:t>
            </a:r>
            <a:r>
              <a:rPr lang="en-US" dirty="0" smtClean="0">
                <a:solidFill>
                  <a:srgbClr val="00B050"/>
                </a:solidFill>
              </a:rPr>
              <a:t>Compute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352173" y="3588217"/>
            <a:ext cx="1066831" cy="44445"/>
          </a:xfrm>
          <a:prstGeom prst="straightConnector1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020558" y="3155620"/>
            <a:ext cx="398446" cy="145232"/>
          </a:xfrm>
          <a:prstGeom prst="straightConnector1">
            <a:avLst/>
          </a:prstGeom>
          <a:ln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330460" y="972508"/>
            <a:ext cx="3934578" cy="807876"/>
            <a:chOff x="-1158710" y="2750640"/>
            <a:chExt cx="3934578" cy="807876"/>
          </a:xfrm>
        </p:grpSpPr>
        <p:sp>
          <p:nvSpPr>
            <p:cNvPr id="22" name="TextBox 21"/>
            <p:cNvSpPr txBox="1"/>
            <p:nvPr/>
          </p:nvSpPr>
          <p:spPr>
            <a:xfrm>
              <a:off x="785002" y="2750640"/>
              <a:ext cx="1990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can be folded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-1158710" y="2935306"/>
              <a:ext cx="1943712" cy="62321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51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stack view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14</a:t>
            </a:fld>
            <a:endParaRPr lang="nl-BE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56363"/>
            <a:ext cx="7886700" cy="2020599"/>
          </a:xfrm>
        </p:spPr>
        <p:txBody>
          <a:bodyPr/>
          <a:lstStyle/>
          <a:p>
            <a:r>
              <a:rPr lang="en-US" dirty="0" smtClean="0"/>
              <a:t>Ordered by % runtime</a:t>
            </a:r>
          </a:p>
          <a:p>
            <a:r>
              <a:rPr lang="en-US" dirty="0" smtClean="0"/>
              <a:t>Navigate to source code</a:t>
            </a:r>
            <a:endParaRPr lang="nl-BE" dirty="0"/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70078"/>
            <a:ext cx="6424217" cy="179085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20145" y="1189982"/>
            <a:ext cx="2685066" cy="1769349"/>
            <a:chOff x="-484909" y="1690508"/>
            <a:chExt cx="2685066" cy="1769349"/>
          </a:xfrm>
        </p:grpSpPr>
        <p:sp>
          <p:nvSpPr>
            <p:cNvPr id="12" name="TextBox 11"/>
            <p:cNvSpPr txBox="1"/>
            <p:nvPr/>
          </p:nvSpPr>
          <p:spPr>
            <a:xfrm>
              <a:off x="295468" y="1690508"/>
              <a:ext cx="1904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Click to go to code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-484909" y="1875174"/>
              <a:ext cx="780377" cy="158468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067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tripping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within </a:t>
            </a:r>
            <a:r>
              <a:rPr lang="en-US" dirty="0" err="1" smtClean="0"/>
              <a:t>Allinea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Edit code</a:t>
            </a:r>
          </a:p>
          <a:p>
            <a:pPr lvl="1"/>
            <a:r>
              <a:rPr lang="en-US" dirty="0" smtClean="0"/>
              <a:t>Rebuild</a:t>
            </a:r>
          </a:p>
          <a:p>
            <a:pPr lvl="1"/>
            <a:r>
              <a:rPr lang="en-US" dirty="0" smtClean="0"/>
              <a:t>Profile</a:t>
            </a:r>
          </a:p>
          <a:p>
            <a:pPr lvl="1"/>
            <a:r>
              <a:rPr lang="en-US" dirty="0" smtClean="0"/>
              <a:t>Commit in version control system</a:t>
            </a:r>
          </a:p>
          <a:p>
            <a:r>
              <a:rPr lang="en-US" dirty="0" smtClean="0"/>
              <a:t>Switch between MAP and DDT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451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profiling via job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16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29284"/>
            <a:ext cx="6630260" cy="45717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0008" y="3915156"/>
            <a:ext cx="1316771" cy="9233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Job will run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on </a:t>
            </a:r>
            <a:r>
              <a:rPr lang="nl-BE" dirty="0" err="1" smtClean="0"/>
              <a:t>compute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nodes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379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profiling via job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4170615"/>
            <a:ext cx="7886700" cy="2006347"/>
          </a:xfrm>
        </p:spPr>
        <p:txBody>
          <a:bodyPr/>
          <a:lstStyle/>
          <a:p>
            <a:r>
              <a:rPr lang="en-US" dirty="0" smtClean="0"/>
              <a:t>Submit job</a:t>
            </a:r>
          </a:p>
          <a:p>
            <a:r>
              <a:rPr lang="en-US" dirty="0" smtClean="0"/>
              <a:t>When done, open profile with 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0" y="2122098"/>
            <a:ext cx="6250429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nodes=1:ppn=4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=1:00:00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  --np 4  --profile  --stop-after 3500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diffusion.exe  10000 5000 30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6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172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MAP is excellent for applications with </a:t>
            </a:r>
            <a:r>
              <a:rPr lang="en-US" dirty="0"/>
              <a:t>many </a:t>
            </a:r>
            <a:r>
              <a:rPr lang="en-US" dirty="0" smtClean="0"/>
              <a:t>processes/threads</a:t>
            </a:r>
          </a:p>
          <a:p>
            <a:pPr lvl="1"/>
            <a:r>
              <a:rPr lang="en-US" dirty="0" smtClean="0"/>
              <a:t>Easy to get an overview</a:t>
            </a:r>
          </a:p>
          <a:p>
            <a:r>
              <a:rPr lang="en-US" dirty="0" smtClean="0"/>
              <a:t>However, works well for serial code too</a:t>
            </a:r>
          </a:p>
          <a:p>
            <a:r>
              <a:rPr lang="en-US" dirty="0" smtClean="0"/>
              <a:t>Timeline is valuable tool</a:t>
            </a:r>
          </a:p>
          <a:p>
            <a:r>
              <a:rPr lang="en-US" dirty="0" smtClean="0"/>
              <a:t>Very easy to use, but correct interpretation requires insight</a:t>
            </a:r>
          </a:p>
          <a:p>
            <a:r>
              <a:rPr lang="en-US" dirty="0" smtClean="0"/>
              <a:t>Drawback: limited to number of tokens</a:t>
            </a:r>
          </a:p>
          <a:p>
            <a:pPr lvl="1"/>
            <a:r>
              <a:rPr lang="en-US" dirty="0" smtClean="0"/>
              <a:t>Number of processes</a:t>
            </a:r>
          </a:p>
          <a:p>
            <a:pPr lvl="1"/>
            <a:r>
              <a:rPr lang="en-US" dirty="0" smtClean="0"/>
              <a:t>Concurrent sessions</a:t>
            </a:r>
          </a:p>
          <a:p>
            <a:r>
              <a:rPr lang="en-US" dirty="0" smtClean="0"/>
              <a:t>As any tool, not Swiss army knife</a:t>
            </a:r>
          </a:p>
          <a:p>
            <a:pPr lvl="1"/>
            <a:r>
              <a:rPr lang="en-US" dirty="0" smtClean="0"/>
              <a:t>Use in combination with other tools, e.g., Intel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07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248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/>
              <a:t> Forge (</a:t>
            </a:r>
            <a:r>
              <a:rPr lang="en-US" dirty="0">
                <a:hlinkClick r:id="rId2"/>
              </a:rPr>
              <a:t>https://www.allinea.com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Allinea</a:t>
            </a:r>
            <a:r>
              <a:rPr lang="en-US" dirty="0" smtClean="0"/>
              <a:t> DDT: parallel debugger</a:t>
            </a:r>
          </a:p>
          <a:p>
            <a:pPr lvl="1"/>
            <a:r>
              <a:rPr lang="en-US" dirty="0" err="1" smtClean="0"/>
              <a:t>Allinea</a:t>
            </a:r>
            <a:r>
              <a:rPr lang="en-US" dirty="0" smtClean="0"/>
              <a:t> MAP: parallel profiler</a:t>
            </a:r>
          </a:p>
          <a:p>
            <a:r>
              <a:rPr lang="en-US" dirty="0" smtClean="0"/>
              <a:t>Commercial product</a:t>
            </a:r>
          </a:p>
          <a:p>
            <a:pPr lvl="1"/>
            <a:r>
              <a:rPr lang="en-US" dirty="0" smtClean="0"/>
              <a:t>Floating </a:t>
            </a:r>
            <a:r>
              <a:rPr lang="en-US" dirty="0" err="1" smtClean="0"/>
              <a:t>licence</a:t>
            </a:r>
            <a:r>
              <a:rPr lang="en-US" dirty="0" smtClean="0"/>
              <a:t>, token based</a:t>
            </a:r>
          </a:p>
          <a:p>
            <a:pPr lvl="1"/>
            <a:r>
              <a:rPr lang="en-US" dirty="0" smtClean="0"/>
              <a:t>64 tokens, e.g.,</a:t>
            </a:r>
          </a:p>
          <a:p>
            <a:pPr lvl="2"/>
            <a:r>
              <a:rPr lang="en-US" dirty="0" smtClean="0"/>
              <a:t>2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2 MAP sessions of 32 processes</a:t>
            </a:r>
          </a:p>
          <a:p>
            <a:pPr lvl="2"/>
            <a:r>
              <a:rPr lang="en-US" dirty="0" smtClean="0"/>
              <a:t>1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MAP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 smtClean="0"/>
              <a:t> DDT session of 32 processes</a:t>
            </a:r>
          </a:p>
          <a:p>
            <a:pPr lvl="2"/>
            <a:r>
              <a:rPr lang="en-US" dirty="0" smtClean="0"/>
              <a:t>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 smtClean="0"/>
              <a:t> DDT session of 64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93962" y="5581290"/>
            <a:ext cx="392857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Analyzing a profile offline: half price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65270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programming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 applications</a:t>
            </a:r>
          </a:p>
          <a:p>
            <a:r>
              <a:rPr lang="en-US" dirty="0" smtClean="0"/>
              <a:t>Shared memory programming: </a:t>
            </a:r>
            <a:r>
              <a:rPr lang="en-US" dirty="0" err="1" smtClean="0"/>
              <a:t>OpenMP</a:t>
            </a:r>
            <a:endParaRPr lang="en-US" dirty="0" smtClean="0"/>
          </a:p>
          <a:p>
            <a:r>
              <a:rPr lang="en-US" dirty="0" smtClean="0"/>
              <a:t>GPU programming: CUDA</a:t>
            </a:r>
          </a:p>
          <a:p>
            <a:r>
              <a:rPr lang="en-US" dirty="0"/>
              <a:t>Distributed programming: </a:t>
            </a:r>
            <a:r>
              <a:rPr lang="en-US" dirty="0" smtClean="0"/>
              <a:t>MPI, UPC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5504" y="5088223"/>
            <a:ext cx="68761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Debugging/profiling at scale: user interface optimized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49570" y="4106103"/>
            <a:ext cx="5011180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Weapon of choice for MPI (+ </a:t>
            </a:r>
            <a:r>
              <a:rPr lang="en-US" sz="2400" dirty="0" err="1" smtClean="0">
                <a:solidFill>
                  <a:srgbClr val="C00000"/>
                </a:solidFill>
              </a:rPr>
              <a:t>OpenMP</a:t>
            </a:r>
            <a:r>
              <a:rPr lang="en-US" sz="2400" dirty="0" smtClean="0">
                <a:solidFill>
                  <a:srgbClr val="C00000"/>
                </a:solidFill>
              </a:rPr>
              <a:t>)</a:t>
            </a:r>
            <a:endParaRPr lang="nl-BE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23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Commercial: </a:t>
            </a:r>
            <a:r>
              <a:rPr lang="en-US" dirty="0" err="1" smtClean="0">
                <a:hlinkClick r:id="rId2"/>
              </a:rPr>
              <a:t>RogueWave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TotalView</a:t>
            </a:r>
            <a:endParaRPr lang="en-US" dirty="0" smtClean="0"/>
          </a:p>
          <a:p>
            <a:pPr lvl="1"/>
            <a:r>
              <a:rPr lang="en-US" dirty="0" smtClean="0"/>
              <a:t>Open source: </a:t>
            </a:r>
            <a:r>
              <a:rPr lang="en-US" dirty="0" smtClean="0">
                <a:hlinkClick r:id="rId3"/>
              </a:rPr>
              <a:t>Eclipse PTP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Open source:</a:t>
            </a:r>
          </a:p>
          <a:p>
            <a:pPr lvl="2"/>
            <a:r>
              <a:rPr lang="en-US" dirty="0" err="1" smtClean="0">
                <a:hlinkClick r:id="rId4"/>
              </a:rPr>
              <a:t>Scalasca</a:t>
            </a:r>
            <a:endParaRPr lang="en-US" dirty="0" smtClean="0"/>
          </a:p>
          <a:p>
            <a:pPr lvl="2"/>
            <a:r>
              <a:rPr lang="en-US" dirty="0" err="1" smtClean="0">
                <a:hlinkClick r:id="rId4"/>
              </a:rPr>
              <a:t>Paraver</a:t>
            </a:r>
            <a:r>
              <a:rPr lang="en-US" dirty="0" smtClean="0">
                <a:hlinkClick r:id="rId4"/>
              </a:rPr>
              <a:t> + </a:t>
            </a:r>
            <a:r>
              <a:rPr lang="en-US" dirty="0" err="1" smtClean="0">
                <a:hlinkClick r:id="rId4"/>
              </a:rPr>
              <a:t>Extrae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059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882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uses </a:t>
            </a:r>
            <a:r>
              <a:rPr lang="en-US" dirty="0" smtClean="0">
                <a:hlinkClick r:id="rId2"/>
              </a:rPr>
              <a:t>sampling</a:t>
            </a:r>
            <a:r>
              <a:rPr lang="en-US" dirty="0" smtClean="0"/>
              <a:t> (call stack)</a:t>
            </a:r>
          </a:p>
          <a:p>
            <a:pPr lvl="1"/>
            <a:r>
              <a:rPr lang="en-US" dirty="0" smtClean="0"/>
              <a:t>No instrumentation</a:t>
            </a:r>
          </a:p>
          <a:p>
            <a:pPr lvl="1"/>
            <a:r>
              <a:rPr lang="en-US" dirty="0" smtClean="0"/>
              <a:t>Simply compile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g for details</a:t>
            </a:r>
          </a:p>
          <a:p>
            <a:pPr lvl="1"/>
            <a:r>
              <a:rPr lang="en-US" dirty="0" smtClean="0"/>
              <a:t>Overhead is minimal (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 5-10 % at most)</a:t>
            </a:r>
          </a:p>
          <a:p>
            <a:r>
              <a:rPr lang="en-US" dirty="0" smtClean="0"/>
              <a:t>Works with many MPI implementations</a:t>
            </a:r>
          </a:p>
          <a:p>
            <a:pPr lvl="1"/>
            <a:r>
              <a:rPr lang="en-US" dirty="0" smtClean="0"/>
              <a:t>Intel MPI</a:t>
            </a:r>
          </a:p>
          <a:p>
            <a:pPr lvl="1"/>
            <a:r>
              <a:rPr lang="en-US" dirty="0" err="1" smtClean="0"/>
              <a:t>OpenMPI</a:t>
            </a:r>
            <a:endParaRPr lang="en-US" dirty="0" smtClean="0"/>
          </a:p>
          <a:p>
            <a:pPr lvl="1"/>
            <a:r>
              <a:rPr lang="en-US" dirty="0" smtClean="0"/>
              <a:t>MVAPICH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79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0498" y="1708034"/>
            <a:ext cx="284725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$  module load </a:t>
            </a:r>
            <a:r>
              <a:rPr lang="en-US" b="1" dirty="0" err="1" smtClean="0">
                <a:solidFill>
                  <a:schemeClr val="bg1"/>
                </a:solidFill>
              </a:rPr>
              <a:t>AllineaForge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$  map</a:t>
            </a:r>
            <a:endParaRPr lang="nl-BE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227" y="2194374"/>
            <a:ext cx="4654041" cy="380898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32912" y="2794959"/>
            <a:ext cx="5305246" cy="802256"/>
            <a:chOff x="232912" y="2794959"/>
            <a:chExt cx="5305246" cy="802256"/>
          </a:xfrm>
        </p:grpSpPr>
        <p:sp>
          <p:nvSpPr>
            <p:cNvPr id="8" name="Rectangle 7"/>
            <p:cNvSpPr/>
            <p:nvPr/>
          </p:nvSpPr>
          <p:spPr>
            <a:xfrm>
              <a:off x="4735902" y="3286664"/>
              <a:ext cx="802256" cy="31055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2912" y="2794959"/>
              <a:ext cx="266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 profiling interactively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9" idx="3"/>
              <a:endCxn id="8" idx="1"/>
            </p:cNvCxnSpPr>
            <p:nvPr/>
          </p:nvCxnSpPr>
          <p:spPr>
            <a:xfrm>
              <a:off x="2901720" y="2979625"/>
              <a:ext cx="1834182" cy="462315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2912" y="3589892"/>
            <a:ext cx="6281099" cy="369332"/>
            <a:chOff x="216727" y="3227883"/>
            <a:chExt cx="6281099" cy="369332"/>
          </a:xfrm>
        </p:grpSpPr>
        <p:sp>
          <p:nvSpPr>
            <p:cNvPr id="14" name="Rectangle 13"/>
            <p:cNvSpPr/>
            <p:nvPr/>
          </p:nvSpPr>
          <p:spPr>
            <a:xfrm>
              <a:off x="4719717" y="3286664"/>
              <a:ext cx="1778109" cy="31055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```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6727" y="3227883"/>
              <a:ext cx="2467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Load a profile to analyze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  <a:endCxn id="14" idx="1"/>
            </p:cNvCxnSpPr>
            <p:nvPr/>
          </p:nvCxnSpPr>
          <p:spPr>
            <a:xfrm>
              <a:off x="2683813" y="3412549"/>
              <a:ext cx="2035904" cy="2939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32912" y="4298426"/>
            <a:ext cx="6840748" cy="757095"/>
            <a:chOff x="288972" y="3286664"/>
            <a:chExt cx="6840748" cy="757095"/>
          </a:xfrm>
        </p:grpSpPr>
        <p:sp>
          <p:nvSpPr>
            <p:cNvPr id="20" name="Rectangle 19"/>
            <p:cNvSpPr/>
            <p:nvPr/>
          </p:nvSpPr>
          <p:spPr>
            <a:xfrm>
              <a:off x="4735901" y="3286664"/>
              <a:ext cx="2393819" cy="39107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8972" y="3397428"/>
              <a:ext cx="2061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 a job to profile</a:t>
              </a:r>
              <a:br>
                <a:rPr lang="en-US" dirty="0" smtClean="0"/>
              </a:br>
              <a:r>
                <a:rPr lang="en-US" dirty="0" smtClean="0"/>
                <a:t>interactively</a:t>
              </a:r>
              <a:endParaRPr lang="nl-BE" dirty="0"/>
            </a:p>
          </p:txBody>
        </p:sp>
        <p:cxnSp>
          <p:nvCxnSpPr>
            <p:cNvPr id="22" name="Straight Arrow Connector 21"/>
            <p:cNvCxnSpPr>
              <a:stCxn id="21" idx="3"/>
              <a:endCxn id="20" idx="1"/>
            </p:cNvCxnSpPr>
            <p:nvPr/>
          </p:nvCxnSpPr>
          <p:spPr>
            <a:xfrm flipV="1">
              <a:off x="2349985" y="3482204"/>
              <a:ext cx="2385916" cy="23839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628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Run configuration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Remembers</a:t>
            </a:r>
            <a:br>
              <a:rPr lang="en-US" dirty="0" smtClean="0"/>
            </a:br>
            <a:r>
              <a:rPr lang="en-US" dirty="0" smtClean="0"/>
              <a:t>between runs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9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46" y="2288924"/>
            <a:ext cx="4087663" cy="424998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48572" y="2398144"/>
            <a:ext cx="3579964" cy="535612"/>
            <a:chOff x="448572" y="2398144"/>
            <a:chExt cx="3579964" cy="535612"/>
          </a:xfrm>
        </p:grpSpPr>
        <p:sp>
          <p:nvSpPr>
            <p:cNvPr id="8" name="TextBox 7"/>
            <p:cNvSpPr txBox="1"/>
            <p:nvPr/>
          </p:nvSpPr>
          <p:spPr>
            <a:xfrm>
              <a:off x="448572" y="2398144"/>
              <a:ext cx="1969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Choose application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2418150" y="2582810"/>
              <a:ext cx="1610386" cy="35094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48572" y="2850616"/>
            <a:ext cx="3579964" cy="369332"/>
            <a:chOff x="448572" y="2398144"/>
            <a:chExt cx="3579964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448572" y="2398144"/>
              <a:ext cx="2302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Application arguments</a:t>
              </a:r>
              <a:endParaRPr lang="nl-BE" dirty="0"/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>
              <a:off x="2751125" y="2582810"/>
              <a:ext cx="1277411" cy="1662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48572" y="3360797"/>
            <a:ext cx="3579964" cy="369332"/>
            <a:chOff x="448572" y="2398144"/>
            <a:chExt cx="3579964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448572" y="2398144"/>
              <a:ext cx="1870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Working directory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2318636" y="2582810"/>
              <a:ext cx="1709900" cy="1662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48572" y="4229252"/>
            <a:ext cx="3579964" cy="989988"/>
            <a:chOff x="448572" y="4229252"/>
            <a:chExt cx="3579964" cy="989988"/>
          </a:xfrm>
        </p:grpSpPr>
        <p:sp>
          <p:nvSpPr>
            <p:cNvPr id="20" name="TextBox 19"/>
            <p:cNvSpPr txBox="1"/>
            <p:nvPr/>
          </p:nvSpPr>
          <p:spPr>
            <a:xfrm>
              <a:off x="448572" y="4229252"/>
              <a:ext cx="248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Configure MPI/</a:t>
              </a:r>
              <a:r>
                <a:rPr lang="en-US" dirty="0" err="1" smtClean="0"/>
                <a:t>OpenMP</a:t>
              </a:r>
              <a:endParaRPr lang="nl-BE" dirty="0"/>
            </a:p>
          </p:txBody>
        </p:sp>
        <p:cxnSp>
          <p:nvCxnSpPr>
            <p:cNvPr id="21" name="Straight Arrow Connector 20"/>
            <p:cNvCxnSpPr>
              <a:stCxn id="20" idx="3"/>
              <a:endCxn id="5" idx="1"/>
            </p:cNvCxnSpPr>
            <p:nvPr/>
          </p:nvCxnSpPr>
          <p:spPr>
            <a:xfrm>
              <a:off x="2930988" y="4413918"/>
              <a:ext cx="1097548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0" idx="3"/>
            </p:cNvCxnSpPr>
            <p:nvPr/>
          </p:nvCxnSpPr>
          <p:spPr>
            <a:xfrm>
              <a:off x="2930988" y="4413918"/>
              <a:ext cx="1097548" cy="805322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48572" y="4812737"/>
            <a:ext cx="6418054" cy="1498933"/>
            <a:chOff x="448572" y="2041371"/>
            <a:chExt cx="6309789" cy="1498933"/>
          </a:xfrm>
        </p:grpSpPr>
        <p:sp>
          <p:nvSpPr>
            <p:cNvPr id="27" name="TextBox 26"/>
            <p:cNvSpPr txBox="1"/>
            <p:nvPr/>
          </p:nvSpPr>
          <p:spPr>
            <a:xfrm>
              <a:off x="448572" y="2041371"/>
              <a:ext cx="1847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 run/profiling</a:t>
              </a:r>
              <a:endParaRPr lang="nl-BE" dirty="0"/>
            </a:p>
          </p:txBody>
        </p:sp>
        <p:cxnSp>
          <p:nvCxnSpPr>
            <p:cNvPr id="28" name="Straight Arrow Connector 27"/>
            <p:cNvCxnSpPr>
              <a:stCxn id="27" idx="3"/>
            </p:cNvCxnSpPr>
            <p:nvPr/>
          </p:nvCxnSpPr>
          <p:spPr>
            <a:xfrm>
              <a:off x="2295789" y="2226037"/>
              <a:ext cx="4462572" cy="1314267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269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556</TotalTime>
  <Words>486</Words>
  <Application>Microsoft Office PowerPoint</Application>
  <PresentationFormat>On-screen Show (4:3)</PresentationFormat>
  <Paragraphs>149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Symbol</vt:lpstr>
      <vt:lpstr>Office Theme</vt:lpstr>
      <vt:lpstr>Profiling with Allinea MAP</vt:lpstr>
      <vt:lpstr>Introduction</vt:lpstr>
      <vt:lpstr>Introduction</vt:lpstr>
      <vt:lpstr>Supported programming models</vt:lpstr>
      <vt:lpstr>Alternatives</vt:lpstr>
      <vt:lpstr>Profiling</vt:lpstr>
      <vt:lpstr>Methodology</vt:lpstr>
      <vt:lpstr>Startup</vt:lpstr>
      <vt:lpstr>Interactive profiling</vt:lpstr>
      <vt:lpstr>Results</vt:lpstr>
      <vt:lpstr>Overview</vt:lpstr>
      <vt:lpstr>Time line</vt:lpstr>
      <vt:lpstr>Source code view</vt:lpstr>
      <vt:lpstr>Call stack view</vt:lpstr>
      <vt:lpstr>Round tripping</vt:lpstr>
      <vt:lpstr>Interactive profiling via job</vt:lpstr>
      <vt:lpstr>Batch profiling via job</vt:lpstr>
      <vt:lpstr>Conclusions</vt:lpstr>
      <vt:lpstr>Conclusions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Profiling with Allinea MAP</dc:title>
  <dc:creator>Geert Jan Bex</dc:creator>
  <cp:lastModifiedBy>Geert Jan Bex</cp:lastModifiedBy>
  <cp:revision>34</cp:revision>
  <dcterms:created xsi:type="dcterms:W3CDTF">2017-02-06T12:30:36Z</dcterms:created>
  <dcterms:modified xsi:type="dcterms:W3CDTF">2017-02-13T07:59:34Z</dcterms:modified>
</cp:coreProperties>
</file>