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305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06" r:id="rId11"/>
    <p:sldId id="267" r:id="rId12"/>
    <p:sldId id="268" r:id="rId13"/>
    <p:sldId id="307" r:id="rId14"/>
    <p:sldId id="269" r:id="rId15"/>
    <p:sldId id="270" r:id="rId16"/>
    <p:sldId id="271" r:id="rId17"/>
    <p:sldId id="272" r:id="rId18"/>
    <p:sldId id="273" r:id="rId19"/>
    <p:sldId id="300" r:id="rId20"/>
    <p:sldId id="301" r:id="rId21"/>
    <p:sldId id="302" r:id="rId22"/>
    <p:sldId id="303" r:id="rId23"/>
    <p:sldId id="275" r:id="rId24"/>
    <p:sldId id="308" r:id="rId25"/>
    <p:sldId id="281" r:id="rId26"/>
    <p:sldId id="284" r:id="rId27"/>
    <p:sldId id="286" r:id="rId28"/>
    <p:sldId id="294" r:id="rId29"/>
    <p:sldId id="295" r:id="rId30"/>
    <p:sldId id="296" r:id="rId31"/>
    <p:sldId id="297" r:id="rId32"/>
    <p:sldId id="298" r:id="rId33"/>
    <p:sldId id="285" r:id="rId34"/>
    <p:sldId id="299" r:id="rId35"/>
    <p:sldId id="312" r:id="rId36"/>
    <p:sldId id="309" r:id="rId37"/>
    <p:sldId id="311" r:id="rId38"/>
    <p:sldId id="276" r:id="rId39"/>
    <p:sldId id="277" r:id="rId40"/>
    <p:sldId id="278" r:id="rId41"/>
    <p:sldId id="310" r:id="rId42"/>
    <p:sldId id="280" r:id="rId43"/>
    <p:sldId id="30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97" d="100"/>
          <a:sy n="97" d="100"/>
        </p:scale>
        <p:origin x="81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3400912"/>
        <c:axId val="363399344"/>
      </c:scatterChart>
      <c:valAx>
        <c:axId val="36340091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3399344"/>
        <c:crosses val="autoZero"/>
        <c:crossBetween val="midCat"/>
        <c:majorUnit val="4"/>
        <c:minorUnit val="4"/>
      </c:valAx>
      <c:valAx>
        <c:axId val="363399344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340091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3400128"/>
        <c:axId val="363400520"/>
      </c:scatterChart>
      <c:valAx>
        <c:axId val="36340012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3400520"/>
        <c:crosses val="autoZero"/>
        <c:crossBetween val="midCat"/>
        <c:majorUnit val="4"/>
        <c:minorUnit val="4"/>
      </c:valAx>
      <c:valAx>
        <c:axId val="363400520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3400128"/>
        <c:crosses val="autoZero"/>
        <c:crossBetween val="midCat"/>
        <c:majorUnit val="4"/>
        <c:minorUnit val="4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307520"/>
        <c:axId val="364306736"/>
      </c:scatterChart>
      <c:valAx>
        <c:axId val="36430752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4306736"/>
        <c:crosses val="autoZero"/>
        <c:crossBetween val="midCat"/>
        <c:minorUnit val="4"/>
      </c:valAx>
      <c:valAx>
        <c:axId val="364306736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307520"/>
        <c:crosses val="autoZero"/>
        <c:crossBetween val="midCat"/>
        <c:majorUnit val="2"/>
        <c:minorUnit val="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307128"/>
        <c:axId val="364305168"/>
      </c:scatterChart>
      <c:valAx>
        <c:axId val="36430712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4305168"/>
        <c:crosses val="autoZero"/>
        <c:crossBetween val="midCat"/>
        <c:majorUnit val="4"/>
      </c:valAx>
      <c:valAx>
        <c:axId val="364305168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307128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309088"/>
        <c:axId val="364305952"/>
      </c:scatterChart>
      <c:valAx>
        <c:axId val="36430908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4305952"/>
        <c:crosses val="autoZero"/>
        <c:crossBetween val="midCat"/>
        <c:majorUnit val="4"/>
        <c:minorUnit val="4"/>
      </c:valAx>
      <c:valAx>
        <c:axId val="3643059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3090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0" Type="http://schemas.openxmlformats.org/officeDocument/2006/relationships/image" Target="../media/image14.jpeg"/><Relationship Id="rId4" Type="http://schemas.openxmlformats.org/officeDocument/2006/relationships/image" Target="../media/image10.jpeg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en/latest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eertjan.bex@uhasselt.b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</a:t>
            </a:r>
            <a:r>
              <a:rPr lang="en-US" dirty="0" smtClean="0"/>
              <a:t>&amp; </a:t>
            </a:r>
            <a:r>
              <a:rPr lang="en-US" dirty="0" err="1" smtClean="0"/>
              <a:t>atools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training</a:t>
            </a:r>
            <a:r>
              <a:rPr lang="en-US" dirty="0" smtClean="0"/>
              <a:t> session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4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Scenarios: MapReduce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</a:t>
            </a:r>
            <a:r>
              <a:rPr lang="en-US" dirty="0" smtClean="0"/>
              <a:t>case: </a:t>
            </a:r>
            <a:r>
              <a:rPr lang="en-US" dirty="0" smtClean="0"/>
              <a:t>MapReduce</a:t>
            </a:r>
            <a:endParaRPr lang="nl-BE" dirty="0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dirty="0" smtClean="0"/>
              <a:t> 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Monitoring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ime limits: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timedrun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ggregating text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data.csv                  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output.csv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aggregation: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Scenarios: parameter </a:t>
            </a:r>
            <a:r>
              <a:rPr lang="en-US" dirty="0" smtClean="0"/>
              <a:t>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Python pickle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load analysis: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</a:t>
            </a:r>
            <a:r>
              <a:rPr lang="en-US" smtClean="0"/>
              <a:t>to analyze </a:t>
            </a:r>
            <a:r>
              <a:rPr lang="en-US" dirty="0" smtClean="0"/>
              <a:t>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nodes=5:ppn=20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100 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99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nodes=5:ppn=20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100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100 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19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99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100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: multiple </a:t>
            </a:r>
            <a:r>
              <a:rPr lang="en-US" dirty="0" smtClean="0"/>
              <a:t>data sources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</a:t>
            </a:r>
            <a:r>
              <a:rPr lang="en-US" dirty="0" smtClean="0"/>
              <a:t>multithreaded</a:t>
            </a:r>
          </a:p>
          <a:p>
            <a:r>
              <a:rPr lang="en-US" dirty="0" smtClean="0"/>
              <a:t>Work item is multithreaded</a:t>
            </a:r>
            <a:endParaRPr lang="en-US" dirty="0" smtClean="0"/>
          </a:p>
          <a:p>
            <a:pPr lvl="1"/>
            <a:r>
              <a:rPr lang="en-US" dirty="0" smtClean="0"/>
              <a:t>will </a:t>
            </a:r>
            <a:r>
              <a:rPr lang="en-US" dirty="0" smtClean="0"/>
              <a:t>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554545"/>
            <a:chOff x="2267745" y="2204864"/>
            <a:chExt cx="4752528" cy="255454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55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</a:t>
            </a:r>
            <a:r>
              <a:rPr lang="en-US" dirty="0" smtClean="0"/>
              <a:t>case: </a:t>
            </a:r>
            <a:r>
              <a:rPr lang="en-US" dirty="0" smtClean="0"/>
              <a:t>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" name="TextBox 1"/>
          <p:cNvSpPr txBox="1"/>
          <p:nvPr/>
        </p:nvSpPr>
        <p:spPr>
          <a:xfrm rot="20014377">
            <a:off x="5050943" y="4350183"/>
            <a:ext cx="408406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single core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However: </a:t>
            </a:r>
            <a:r>
              <a:rPr lang="en-US" sz="3200" dirty="0" smtClean="0"/>
              <a:t>memory, total time to solution?</a:t>
            </a:r>
            <a:endParaRPr lang="en-US" sz="32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475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So, what about </a:t>
            </a:r>
            <a:r>
              <a:rPr lang="en-US" sz="3600" dirty="0" err="1" smtClean="0"/>
              <a:t>OpenMP</a:t>
            </a:r>
            <a:endParaRPr lang="en-US" sz="3600" dirty="0"/>
          </a:p>
          <a:p>
            <a:r>
              <a:rPr lang="en-US" sz="3600" dirty="0" smtClean="0"/>
              <a:t>and MPI work items???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764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worries: </a:t>
            </a:r>
            <a:r>
              <a:rPr lang="en-US" sz="4400" i="1" dirty="0" err="1" smtClean="0"/>
              <a:t>atools</a:t>
            </a:r>
            <a:r>
              <a:rPr lang="en-US" sz="4400" i="1" dirty="0" smtClean="0"/>
              <a:t> to the rescue!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8359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Perl 5.x scripts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 generate PBS scripts</a:t>
            </a:r>
          </a:p>
          <a:p>
            <a:r>
              <a:rPr lang="en-US" dirty="0" smtClean="0"/>
              <a:t>Back end: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C + MPI</a:t>
            </a:r>
          </a:p>
          <a:p>
            <a:pPr lvl="1"/>
            <a:r>
              <a:rPr lang="en-US" dirty="0" smtClean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 worker a panacea?</a:t>
            </a:r>
            <a:endParaRPr lang="nl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Easy to use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Supports several scenarios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disadvantages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Some overhead (less than 1 % with 800 processes)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 replacement for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Parsing files in </a:t>
            </a:r>
            <a:r>
              <a:rPr lang="en-US" dirty="0" err="1" smtClean="0"/>
              <a:t>Matlab</a:t>
            </a:r>
            <a:r>
              <a:rPr lang="en-US" dirty="0" smtClean="0"/>
              <a:t> or 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Using for-loops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r>
              <a:rPr lang="en-US" dirty="0"/>
              <a:t>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http://worker.readthedocs.io/en/latest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Developer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</a:t>
            </a:r>
            <a:r>
              <a:rPr lang="en-US" dirty="0" smtClean="0"/>
              <a:t>running R</a:t>
            </a:r>
            <a:endParaRPr lang="nl-NL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</a:t>
            </a:r>
            <a:r>
              <a:rPr lang="en-US" dirty="0" smtClean="0"/>
              <a:t>running R with worker</a:t>
            </a:r>
            <a:endParaRPr lang="nl-NL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</a:t>
            </a:r>
            <a:r>
              <a:rPr lang="en-US" dirty="0" smtClean="0"/>
              <a:t>case: </a:t>
            </a:r>
            <a:r>
              <a:rPr lang="en-US" dirty="0" smtClean="0"/>
              <a:t>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 smtClean="0"/>
              <a:t> </a:t>
            </a:r>
            <a:endParaRPr lang="nl-BE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1660</Words>
  <Application>Microsoft Office PowerPoint</Application>
  <PresentationFormat>On-screen Show (4:3)</PresentationFormat>
  <Paragraphs>587</Paragraphs>
  <Slides>43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Vergelijking</vt:lpstr>
      <vt:lpstr>Equation</vt:lpstr>
      <vt:lpstr>worker &amp; atools training session</vt:lpstr>
      <vt:lpstr>Scenarios: parameter exploration</vt:lpstr>
      <vt:lpstr>Use case: parameter exploration  </vt:lpstr>
      <vt:lpstr>Solution: worker with -data</vt:lpstr>
      <vt:lpstr>Data exploration: steps</vt:lpstr>
      <vt:lpstr>Example: running R</vt:lpstr>
      <vt:lpstr>Example: running R with worker</vt:lpstr>
      <vt:lpstr>Use case: Torque job arrays</vt:lpstr>
      <vt:lpstr>Solution: worker with –t </vt:lpstr>
      <vt:lpstr>Scenarios: MapReduce</vt:lpstr>
      <vt:lpstr>Use case: MapReduce</vt:lpstr>
      <vt:lpstr>Solution: -prolog &amp; -epilog</vt:lpstr>
      <vt:lpstr>worker features</vt:lpstr>
      <vt:lpstr>Monitoring jobs: wsummarize</vt:lpstr>
      <vt:lpstr>Resuming jobs: wresume</vt:lpstr>
      <vt:lpstr>Time limits: timedrun</vt:lpstr>
      <vt:lpstr>Data aggregation</vt:lpstr>
      <vt:lpstr>Aggregating text files: wcat</vt:lpstr>
      <vt:lpstr>Non-trivial aggregation: wreduce</vt:lpstr>
      <vt:lpstr>Example Python pickle reductor</vt:lpstr>
      <vt:lpstr>Work load analysis: wload</vt:lpstr>
      <vt:lpstr>Load balance</vt:lpstr>
      <vt:lpstr>wsub: multiple data sources</vt:lpstr>
      <vt:lpstr>worker tuning</vt:lpstr>
      <vt:lpstr>How to use worker well?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PowerPoint Presentation</vt:lpstr>
      <vt:lpstr>worker implementation</vt:lpstr>
      <vt:lpstr>worker implementation</vt:lpstr>
      <vt:lpstr>worker processing: informally</vt:lpstr>
      <vt:lpstr>worker: initialization &amp; operation</vt:lpstr>
      <vt:lpstr>worker: termination</vt:lpstr>
      <vt:lpstr>Conclusions</vt:lpstr>
      <vt:lpstr>Is worker a panacea?</vt:lpstr>
      <vt:lpstr>References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58</cp:revision>
  <dcterms:created xsi:type="dcterms:W3CDTF">2013-02-20T15:39:10Z</dcterms:created>
  <dcterms:modified xsi:type="dcterms:W3CDTF">2017-10-15T10:29:30Z</dcterms:modified>
</cp:coreProperties>
</file>