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7"/>
  </p:notesMasterIdLst>
  <p:handoutMasterIdLst>
    <p:handoutMasterId r:id="rId438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703" r:id="rId133"/>
    <p:sldId id="704" r:id="rId134"/>
    <p:sldId id="705" r:id="rId135"/>
    <p:sldId id="706" r:id="rId136"/>
    <p:sldId id="462" r:id="rId137"/>
    <p:sldId id="463" r:id="rId138"/>
    <p:sldId id="464" r:id="rId139"/>
    <p:sldId id="465" r:id="rId140"/>
    <p:sldId id="466" r:id="rId141"/>
    <p:sldId id="467" r:id="rId142"/>
    <p:sldId id="609" r:id="rId143"/>
    <p:sldId id="610" r:id="rId144"/>
    <p:sldId id="611" r:id="rId145"/>
    <p:sldId id="612" r:id="rId146"/>
    <p:sldId id="613" r:id="rId147"/>
    <p:sldId id="614" r:id="rId148"/>
    <p:sldId id="615" r:id="rId149"/>
    <p:sldId id="616" r:id="rId150"/>
    <p:sldId id="617" r:id="rId151"/>
    <p:sldId id="618" r:id="rId152"/>
    <p:sldId id="619" r:id="rId153"/>
    <p:sldId id="620" r:id="rId154"/>
    <p:sldId id="621" r:id="rId155"/>
    <p:sldId id="622" r:id="rId156"/>
    <p:sldId id="443" r:id="rId157"/>
    <p:sldId id="444" r:id="rId158"/>
    <p:sldId id="445" r:id="rId159"/>
    <p:sldId id="446" r:id="rId160"/>
    <p:sldId id="447" r:id="rId161"/>
    <p:sldId id="448" r:id="rId162"/>
    <p:sldId id="524" r:id="rId163"/>
    <p:sldId id="707" r:id="rId164"/>
    <p:sldId id="708" r:id="rId165"/>
    <p:sldId id="709" r:id="rId166"/>
    <p:sldId id="710" r:id="rId167"/>
    <p:sldId id="711" r:id="rId168"/>
    <p:sldId id="712" r:id="rId169"/>
    <p:sldId id="714" r:id="rId170"/>
    <p:sldId id="715" r:id="rId171"/>
    <p:sldId id="716" r:id="rId172"/>
    <p:sldId id="713" r:id="rId173"/>
    <p:sldId id="461" r:id="rId174"/>
    <p:sldId id="526" r:id="rId175"/>
    <p:sldId id="468" r:id="rId176"/>
    <p:sldId id="469" r:id="rId177"/>
    <p:sldId id="470" r:id="rId178"/>
    <p:sldId id="471" r:id="rId179"/>
    <p:sldId id="472" r:id="rId180"/>
    <p:sldId id="473" r:id="rId181"/>
    <p:sldId id="474" r:id="rId182"/>
    <p:sldId id="667" r:id="rId183"/>
    <p:sldId id="475" r:id="rId184"/>
    <p:sldId id="476" r:id="rId185"/>
    <p:sldId id="477" r:id="rId186"/>
    <p:sldId id="478" r:id="rId187"/>
    <p:sldId id="481" r:id="rId188"/>
    <p:sldId id="479" r:id="rId189"/>
    <p:sldId id="480" r:id="rId190"/>
    <p:sldId id="482" r:id="rId191"/>
    <p:sldId id="668" r:id="rId192"/>
    <p:sldId id="623" r:id="rId193"/>
    <p:sldId id="669" r:id="rId194"/>
    <p:sldId id="624" r:id="rId195"/>
    <p:sldId id="625" r:id="rId196"/>
    <p:sldId id="626" r:id="rId197"/>
    <p:sldId id="627" r:id="rId198"/>
    <p:sldId id="670" r:id="rId199"/>
    <p:sldId id="505" r:id="rId200"/>
    <p:sldId id="506" r:id="rId201"/>
    <p:sldId id="507" r:id="rId202"/>
    <p:sldId id="508" r:id="rId203"/>
    <p:sldId id="509" r:id="rId204"/>
    <p:sldId id="510" r:id="rId205"/>
    <p:sldId id="512" r:id="rId206"/>
    <p:sldId id="520" r:id="rId207"/>
    <p:sldId id="441" r:id="rId208"/>
    <p:sldId id="442" r:id="rId209"/>
    <p:sldId id="450" r:id="rId210"/>
    <p:sldId id="451" r:id="rId211"/>
    <p:sldId id="452" r:id="rId212"/>
    <p:sldId id="453" r:id="rId213"/>
    <p:sldId id="454" r:id="rId214"/>
    <p:sldId id="671" r:id="rId215"/>
    <p:sldId id="361" r:id="rId216"/>
    <p:sldId id="362" r:id="rId217"/>
    <p:sldId id="363" r:id="rId218"/>
    <p:sldId id="364" r:id="rId219"/>
    <p:sldId id="365" r:id="rId220"/>
    <p:sldId id="366" r:id="rId221"/>
    <p:sldId id="367" r:id="rId222"/>
    <p:sldId id="368" r:id="rId223"/>
    <p:sldId id="369" r:id="rId224"/>
    <p:sldId id="511" r:id="rId225"/>
    <p:sldId id="370" r:id="rId226"/>
    <p:sldId id="371" r:id="rId227"/>
    <p:sldId id="372" r:id="rId228"/>
    <p:sldId id="373" r:id="rId229"/>
    <p:sldId id="374" r:id="rId230"/>
    <p:sldId id="375" r:id="rId231"/>
    <p:sldId id="376" r:id="rId232"/>
    <p:sldId id="377" r:id="rId233"/>
    <p:sldId id="378" r:id="rId234"/>
    <p:sldId id="379" r:id="rId235"/>
    <p:sldId id="380" r:id="rId236"/>
    <p:sldId id="523" r:id="rId237"/>
    <p:sldId id="381" r:id="rId238"/>
    <p:sldId id="382" r:id="rId239"/>
    <p:sldId id="383" r:id="rId240"/>
    <p:sldId id="384" r:id="rId241"/>
    <p:sldId id="386" r:id="rId242"/>
    <p:sldId id="387" r:id="rId243"/>
    <p:sldId id="388" r:id="rId244"/>
    <p:sldId id="389" r:id="rId245"/>
    <p:sldId id="390" r:id="rId246"/>
    <p:sldId id="549" r:id="rId247"/>
    <p:sldId id="550" r:id="rId248"/>
    <p:sldId id="551" r:id="rId249"/>
    <p:sldId id="552" r:id="rId250"/>
    <p:sldId id="553" r:id="rId251"/>
    <p:sldId id="554" r:id="rId252"/>
    <p:sldId id="555" r:id="rId253"/>
    <p:sldId id="556" r:id="rId254"/>
    <p:sldId id="675" r:id="rId255"/>
    <p:sldId id="676" r:id="rId256"/>
    <p:sldId id="391" r:id="rId257"/>
    <p:sldId id="392" r:id="rId258"/>
    <p:sldId id="393" r:id="rId259"/>
    <p:sldId id="394" r:id="rId260"/>
    <p:sldId id="395" r:id="rId261"/>
    <p:sldId id="396" r:id="rId262"/>
    <p:sldId id="397" r:id="rId263"/>
    <p:sldId id="398" r:id="rId264"/>
    <p:sldId id="521" r:id="rId265"/>
    <p:sldId id="440" r:id="rId266"/>
    <p:sldId id="455" r:id="rId267"/>
    <p:sldId id="456" r:id="rId268"/>
    <p:sldId id="637" r:id="rId269"/>
    <p:sldId id="458" r:id="rId270"/>
    <p:sldId id="459" r:id="rId271"/>
    <p:sldId id="460" r:id="rId272"/>
    <p:sldId id="608" r:id="rId273"/>
    <p:sldId id="522" r:id="rId274"/>
    <p:sldId id="399" r:id="rId275"/>
    <p:sldId id="400" r:id="rId276"/>
    <p:sldId id="401" r:id="rId277"/>
    <p:sldId id="402" r:id="rId278"/>
    <p:sldId id="403" r:id="rId279"/>
    <p:sldId id="404" r:id="rId280"/>
    <p:sldId id="405" r:id="rId281"/>
    <p:sldId id="406" r:id="rId282"/>
    <p:sldId id="407" r:id="rId283"/>
    <p:sldId id="408" r:id="rId284"/>
    <p:sldId id="409" r:id="rId285"/>
    <p:sldId id="410" r:id="rId286"/>
    <p:sldId id="411" r:id="rId287"/>
    <p:sldId id="412" r:id="rId288"/>
    <p:sldId id="413" r:id="rId289"/>
    <p:sldId id="414" r:id="rId290"/>
    <p:sldId id="415" r:id="rId291"/>
    <p:sldId id="416" r:id="rId292"/>
    <p:sldId id="417" r:id="rId293"/>
    <p:sldId id="418" r:id="rId294"/>
    <p:sldId id="419" r:id="rId295"/>
    <p:sldId id="420" r:id="rId296"/>
    <p:sldId id="421" r:id="rId297"/>
    <p:sldId id="422" r:id="rId298"/>
    <p:sldId id="423" r:id="rId299"/>
    <p:sldId id="424" r:id="rId300"/>
    <p:sldId id="425" r:id="rId301"/>
    <p:sldId id="426" r:id="rId302"/>
    <p:sldId id="435" r:id="rId303"/>
    <p:sldId id="436" r:id="rId304"/>
    <p:sldId id="437" r:id="rId305"/>
    <p:sldId id="438" r:id="rId306"/>
    <p:sldId id="439" r:id="rId307"/>
    <p:sldId id="503" r:id="rId308"/>
    <p:sldId id="513" r:id="rId309"/>
    <p:sldId id="529" r:id="rId310"/>
    <p:sldId id="504" r:id="rId311"/>
    <p:sldId id="514" r:id="rId312"/>
    <p:sldId id="527" r:id="rId313"/>
    <p:sldId id="700" r:id="rId314"/>
    <p:sldId id="516" r:id="rId315"/>
    <p:sldId id="515" r:id="rId316"/>
    <p:sldId id="672" r:id="rId317"/>
    <p:sldId id="673" r:id="rId318"/>
    <p:sldId id="607" r:id="rId319"/>
    <p:sldId id="528" r:id="rId320"/>
    <p:sldId id="689" r:id="rId321"/>
    <p:sldId id="690" r:id="rId322"/>
    <p:sldId id="519" r:id="rId323"/>
    <p:sldId id="530" r:id="rId324"/>
    <p:sldId id="542" r:id="rId325"/>
    <p:sldId id="543" r:id="rId326"/>
    <p:sldId id="558" r:id="rId327"/>
    <p:sldId id="559" r:id="rId328"/>
    <p:sldId id="560" r:id="rId329"/>
    <p:sldId id="561" r:id="rId330"/>
    <p:sldId id="562" r:id="rId331"/>
    <p:sldId id="564" r:id="rId332"/>
    <p:sldId id="565" r:id="rId333"/>
    <p:sldId id="563" r:id="rId334"/>
    <p:sldId id="688" r:id="rId335"/>
    <p:sldId id="531" r:id="rId336"/>
    <p:sldId id="532" r:id="rId337"/>
    <p:sldId id="533" r:id="rId338"/>
    <p:sldId id="534" r:id="rId339"/>
    <p:sldId id="535" r:id="rId340"/>
    <p:sldId id="540" r:id="rId341"/>
    <p:sldId id="541" r:id="rId342"/>
    <p:sldId id="536" r:id="rId343"/>
    <p:sldId id="537" r:id="rId344"/>
    <p:sldId id="538" r:id="rId345"/>
    <p:sldId id="539" r:id="rId346"/>
    <p:sldId id="674" r:id="rId347"/>
    <p:sldId id="685" r:id="rId348"/>
    <p:sldId id="686" r:id="rId349"/>
    <p:sldId id="687" r:id="rId350"/>
    <p:sldId id="691" r:id="rId351"/>
    <p:sldId id="692" r:id="rId352"/>
    <p:sldId id="693" r:id="rId353"/>
    <p:sldId id="694" r:id="rId354"/>
    <p:sldId id="695" r:id="rId355"/>
    <p:sldId id="696" r:id="rId356"/>
    <p:sldId id="697" r:id="rId357"/>
    <p:sldId id="698" r:id="rId358"/>
    <p:sldId id="702" r:id="rId359"/>
    <p:sldId id="485" r:id="rId360"/>
    <p:sldId id="486" r:id="rId361"/>
    <p:sldId id="487" r:id="rId362"/>
    <p:sldId id="488" r:id="rId363"/>
    <p:sldId id="489" r:id="rId364"/>
    <p:sldId id="490" r:id="rId365"/>
    <p:sldId id="491" r:id="rId366"/>
    <p:sldId id="492" r:id="rId367"/>
    <p:sldId id="493" r:id="rId368"/>
    <p:sldId id="544" r:id="rId369"/>
    <p:sldId id="494" r:id="rId370"/>
    <p:sldId id="546" r:id="rId371"/>
    <p:sldId id="547" r:id="rId372"/>
    <p:sldId id="545" r:id="rId373"/>
    <p:sldId id="548" r:id="rId374"/>
    <p:sldId id="495" r:id="rId375"/>
    <p:sldId id="577" r:id="rId376"/>
    <p:sldId id="578" r:id="rId377"/>
    <p:sldId id="580" r:id="rId378"/>
    <p:sldId id="579" r:id="rId379"/>
    <p:sldId id="581" r:id="rId380"/>
    <p:sldId id="582" r:id="rId381"/>
    <p:sldId id="583" r:id="rId382"/>
    <p:sldId id="584" r:id="rId383"/>
    <p:sldId id="585" r:id="rId384"/>
    <p:sldId id="586" r:id="rId385"/>
    <p:sldId id="590" r:id="rId386"/>
    <p:sldId id="587" r:id="rId387"/>
    <p:sldId id="588" r:id="rId388"/>
    <p:sldId id="589" r:id="rId389"/>
    <p:sldId id="591" r:id="rId390"/>
    <p:sldId id="592" r:id="rId391"/>
    <p:sldId id="593" r:id="rId392"/>
    <p:sldId id="594" r:id="rId393"/>
    <p:sldId id="595" r:id="rId394"/>
    <p:sldId id="596" r:id="rId395"/>
    <p:sldId id="597" r:id="rId396"/>
    <p:sldId id="598" r:id="rId397"/>
    <p:sldId id="599" r:id="rId398"/>
    <p:sldId id="600" r:id="rId399"/>
    <p:sldId id="601" r:id="rId400"/>
    <p:sldId id="602" r:id="rId401"/>
    <p:sldId id="677" r:id="rId402"/>
    <p:sldId id="678" r:id="rId403"/>
    <p:sldId id="679" r:id="rId404"/>
    <p:sldId id="680" r:id="rId405"/>
    <p:sldId id="681" r:id="rId406"/>
    <p:sldId id="682" r:id="rId407"/>
    <p:sldId id="683" r:id="rId408"/>
    <p:sldId id="684" r:id="rId409"/>
    <p:sldId id="433" r:id="rId410"/>
    <p:sldId id="434" r:id="rId411"/>
    <p:sldId id="571" r:id="rId412"/>
    <p:sldId id="572" r:id="rId413"/>
    <p:sldId id="573" r:id="rId414"/>
    <p:sldId id="574" r:id="rId415"/>
    <p:sldId id="575" r:id="rId416"/>
    <p:sldId id="636" r:id="rId417"/>
    <p:sldId id="576" r:id="rId418"/>
    <p:sldId id="566" r:id="rId419"/>
    <p:sldId id="496" r:id="rId420"/>
    <p:sldId id="567" r:id="rId421"/>
    <p:sldId id="569" r:id="rId422"/>
    <p:sldId id="570" r:id="rId423"/>
    <p:sldId id="568" r:id="rId424"/>
    <p:sldId id="628" r:id="rId425"/>
    <p:sldId id="629" r:id="rId426"/>
    <p:sldId id="630" r:id="rId427"/>
    <p:sldId id="631" r:id="rId428"/>
    <p:sldId id="632" r:id="rId429"/>
    <p:sldId id="633" r:id="rId430"/>
    <p:sldId id="634" r:id="rId431"/>
    <p:sldId id="322" r:id="rId432"/>
    <p:sldId id="323" r:id="rId433"/>
    <p:sldId id="656" r:id="rId434"/>
    <p:sldId id="324" r:id="rId435"/>
    <p:sldId id="498" r:id="rId43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Web scraping" id="{8573DAB0-0F80-4007-9CD7-A747F24EDBBF}">
          <p14:sldIdLst>
            <p14:sldId id="703"/>
            <p14:sldId id="704"/>
            <p14:sldId id="705"/>
            <p14:sldId id="706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Web GUIs" id="{FC2A7764-3F71-4781-AFEC-C661DDDCE328}">
          <p14:sldIdLst>
            <p14:sldId id="707"/>
            <p14:sldId id="708"/>
            <p14:sldId id="709"/>
            <p14:sldId id="710"/>
            <p14:sldId id="711"/>
            <p14:sldId id="712"/>
            <p14:sldId id="714"/>
            <p14:sldId id="715"/>
            <p14:sldId id="716"/>
            <p14:sldId id="713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2" autoAdjust="0"/>
    <p:restoredTop sz="94679" autoAdjust="0"/>
  </p:normalViewPr>
  <p:slideViewPr>
    <p:cSldViewPr>
      <p:cViewPr varScale="1">
        <p:scale>
          <a:sx n="92" d="100"/>
          <a:sy n="92" d="100"/>
        </p:scale>
        <p:origin x="4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viewProps" Target="view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tableStyles" Target="tableStyle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2017-04-13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13/04/2017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13/04/2017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13/04/2017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13/04/2017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13/04/2017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13/04/2017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13/04/2017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34.xml"/><Relationship Id="rId2" Type="http://schemas.openxmlformats.org/officeDocument/2006/relationships/slide" Target="slide4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WebScrap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5.xml"/><Relationship Id="rId4" Type="http://schemas.openxmlformats.org/officeDocument/2006/relationships/slide" Target="slide25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2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2.xml"/><Relationship Id="rId2" Type="http://schemas.openxmlformats.org/officeDocument/2006/relationships/slide" Target="slide17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latest" TargetMode="External"/><Relationship Id="rId2" Type="http://schemas.openxmlformats.org/officeDocument/2006/relationships/hyperlink" Target="http://flask.pocoo.org/docs/la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flask.pocoo.org/docs/latest/advanced_foreword/#develop-for-the-web-with-caution" TargetMode="Externa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9.xml"/><Relationship Id="rId2" Type="http://schemas.openxmlformats.org/officeDocument/2006/relationships/slide" Target="slide15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99.xml"/><Relationship Id="rId2" Type="http://schemas.openxmlformats.org/officeDocument/2006/relationships/slide" Target="slide20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59.xml"/><Relationship Id="rId3" Type="http://schemas.openxmlformats.org/officeDocument/2006/relationships/slide" Target="slide215.xml"/><Relationship Id="rId7" Type="http://schemas.openxmlformats.org/officeDocument/2006/relationships/slide" Target="slide302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7.xml"/><Relationship Id="rId5" Type="http://schemas.openxmlformats.org/officeDocument/2006/relationships/slide" Target="slide287.xml"/><Relationship Id="rId4" Type="http://schemas.openxmlformats.org/officeDocument/2006/relationships/slide" Target="slide279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01.xml"/><Relationship Id="rId2" Type="http://schemas.openxmlformats.org/officeDocument/2006/relationships/slide" Target="slide30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1.xml"/><Relationship Id="rId5" Type="http://schemas.openxmlformats.org/officeDocument/2006/relationships/slide" Target="slide389.xml"/><Relationship Id="rId4" Type="http://schemas.openxmlformats.org/officeDocument/2006/relationships/slide" Target="slide33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47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241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5.wmf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wmf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3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smtClean="0"/>
              <a:t>gathering data from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github.com/gjbex/training-material/tree/master/Python/WebScraping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Caveat: web scraping code is brittle, typically not robust against</a:t>
            </a:r>
          </a:p>
          <a:p>
            <a:pPr lvl="1"/>
            <a:r>
              <a:rPr lang="en-US" dirty="0" smtClean="0"/>
              <a:t>page layout changes (unless proper use of CSS)</a:t>
            </a:r>
          </a:p>
          <a:p>
            <a:pPr lvl="1"/>
            <a:r>
              <a:rPr lang="en-US" dirty="0" smtClean="0"/>
              <a:t>page content changes</a:t>
            </a:r>
          </a:p>
          <a:p>
            <a:pPr lvl="1"/>
            <a:r>
              <a:rPr lang="en-US" dirty="0" smtClean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Many frameworks available, here </a:t>
            </a:r>
            <a:r>
              <a:rPr lang="en-US" dirty="0" smtClean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 smtClean="0"/>
              <a:t>However, for tables only, consider </a:t>
            </a:r>
            <a:r>
              <a:rPr lang="en-US" dirty="0" smtClean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035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site APIs (e.g., REST interface) whenever available!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4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page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Cook soup out of opened 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Eat 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8233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urllib2 for Python 2.x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897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(page, "html5lib")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7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03648" y="6165304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Assumes page has a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 smtClean="0"/>
                <a:t> element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8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Element content,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</a:t>
            </a:r>
            <a:r>
              <a:rPr lang="en-US" dirty="0" smtClean="0">
                <a:cs typeface="Courier New" panose="02070309020205020404" pitchFamily="49" charset="0"/>
              </a:rPr>
              <a:t>attribute, </a:t>
            </a:r>
            <a:r>
              <a:rPr lang="en-US" dirty="0">
                <a:cs typeface="Courier New" panose="02070309020205020404" pitchFamily="49" charset="0"/>
              </a:rPr>
              <a:t>e.g</a:t>
            </a:r>
            <a:r>
              <a:rPr lang="en-US" dirty="0" smtClean="0">
                <a:cs typeface="Courier New" panose="02070309020205020404" pitchFamily="49" charset="0"/>
              </a:rPr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1615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print('a element: {0}'.format(a))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4500470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640876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icing </a:t>
            </a:r>
            <a:r>
              <a:rPr lang="en-US" dirty="0" smtClean="0"/>
              <a:t>on application:</a:t>
            </a:r>
            <a:br>
              <a:rPr lang="en-US" dirty="0" smtClean="0"/>
            </a:br>
            <a:r>
              <a:rPr lang="en-US" dirty="0" smtClean="0"/>
              <a:t>GUI on the cheap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github.com/gjbex/training-material/tree/master/Python/Flask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Micro-services</a:t>
            </a:r>
          </a:p>
          <a:p>
            <a:pPr lvl="1"/>
            <a:r>
              <a:rPr lang="en-US" dirty="0" smtClean="0"/>
              <a:t>single user web application</a:t>
            </a:r>
          </a:p>
          <a:p>
            <a:pPr lvl="1"/>
            <a:r>
              <a:rPr lang="en-US" dirty="0" smtClean="0"/>
              <a:t>can act as API (REST interface)</a:t>
            </a:r>
          </a:p>
          <a:p>
            <a:pPr lvl="1"/>
            <a:r>
              <a:rPr lang="en-US" dirty="0" smtClean="0"/>
              <a:t>can act as GUI (HTML/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frameworks, e.g., Flask</a:t>
            </a:r>
          </a:p>
          <a:p>
            <a:pPr lvl="1"/>
            <a:r>
              <a:rPr lang="en-US" dirty="0" smtClean="0"/>
              <a:t>easy to install</a:t>
            </a:r>
          </a:p>
          <a:p>
            <a:pPr lvl="1"/>
            <a:r>
              <a:rPr lang="en-US" dirty="0" smtClean="0"/>
              <a:t>nice for simple applications</a:t>
            </a:r>
          </a:p>
          <a:p>
            <a:r>
              <a:rPr lang="en-US" dirty="0" smtClean="0"/>
              <a:t>Note: security!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3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ra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345286" cy="43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735433"/>
            <a:ext cx="39959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Did I mention that you should really, </a:t>
            </a:r>
            <a:r>
              <a:rPr lang="en-US" sz="2800" i="1" dirty="0" smtClean="0"/>
              <a:t>really</a:t>
            </a:r>
            <a:r>
              <a:rPr lang="en-US" sz="2800" dirty="0" smtClean="0"/>
              <a:t> know what you are doing?</a:t>
            </a:r>
          </a:p>
        </p:txBody>
      </p:sp>
      <p:sp>
        <p:nvSpPr>
          <p:cNvPr id="3" name="TextBox 2"/>
          <p:cNvSpPr txBox="1"/>
          <p:nvPr/>
        </p:nvSpPr>
        <p:spPr>
          <a:xfrm rot="19696444">
            <a:off x="855734" y="2154040"/>
            <a:ext cx="7338356" cy="144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Do not (and I mean </a:t>
            </a:r>
            <a:r>
              <a:rPr lang="en-US" sz="4400" i="1" dirty="0" smtClean="0">
                <a:solidFill>
                  <a:srgbClr val="C00000"/>
                </a:solidFill>
              </a:rPr>
              <a:t>never ever</a:t>
            </a:r>
            <a:r>
              <a:rPr lang="en-US" sz="4400" dirty="0" smtClean="0">
                <a:solidFill>
                  <a:srgbClr val="C00000"/>
                </a:solidFill>
              </a:rPr>
              <a:t>)</a:t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use this for production or die!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497889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app = Flask(__name__)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'hello world!'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app.run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066600"/>
            <a:ext cx="497889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./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hello_world.py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Running on http://127.0.0.1:5000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b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Press CTRL+C to quit)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67744" y="2481619"/>
            <a:ext cx="3589401" cy="731357"/>
            <a:chOff x="2486447" y="3912841"/>
            <a:chExt cx="3589401" cy="731357"/>
          </a:xfrm>
        </p:grpSpPr>
        <p:sp>
          <p:nvSpPr>
            <p:cNvPr id="8" name="TextBox 7"/>
            <p:cNvSpPr txBox="1"/>
            <p:nvPr/>
          </p:nvSpPr>
          <p:spPr>
            <a:xfrm>
              <a:off x="3854599" y="3912841"/>
              <a:ext cx="2221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Handles request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2486447" y="4097507"/>
              <a:ext cx="1368152" cy="54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229200"/>
            <a:ext cx="3629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with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651770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'hello {0}!'.format(name if name else 'world')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9"/>
          <a:stretch/>
        </p:blipFill>
        <p:spPr>
          <a:xfrm>
            <a:off x="4480905" y="3919314"/>
            <a:ext cx="3168352" cy="18859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54498" y="3549982"/>
            <a:ext cx="1217902" cy="1114817"/>
            <a:chOff x="6444208" y="3394303"/>
            <a:chExt cx="1217902" cy="1114817"/>
          </a:xfrm>
        </p:grpSpPr>
        <p:grpSp>
          <p:nvGrpSpPr>
            <p:cNvPr id="8" name="Group 7"/>
            <p:cNvGrpSpPr/>
            <p:nvPr/>
          </p:nvGrpSpPr>
          <p:grpSpPr>
            <a:xfrm>
              <a:off x="6588224" y="3394303"/>
              <a:ext cx="1073886" cy="898793"/>
              <a:chOff x="3894468" y="4070231"/>
              <a:chExt cx="1073886" cy="8987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038484" y="4070231"/>
                <a:ext cx="92987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variable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3" idx="0"/>
              </p:cNvCxnSpPr>
              <p:nvPr/>
            </p:nvCxnSpPr>
            <p:spPr>
              <a:xfrm flipH="1">
                <a:off x="3894468" y="4439563"/>
                <a:ext cx="608951" cy="52946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/>
            <p:cNvSpPr/>
            <p:nvPr/>
          </p:nvSpPr>
          <p:spPr>
            <a:xfrm>
              <a:off x="6444208" y="4293096"/>
              <a:ext cx="288032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9"/>
          <a:stretch/>
        </p:blipFill>
        <p:spPr>
          <a:xfrm>
            <a:off x="818307" y="4593375"/>
            <a:ext cx="3253336" cy="174307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2042" y="3747472"/>
            <a:ext cx="3180743" cy="1595300"/>
            <a:chOff x="6732240" y="3394303"/>
            <a:chExt cx="3180743" cy="1595300"/>
          </a:xfrm>
        </p:grpSpPr>
        <p:grpSp>
          <p:nvGrpSpPr>
            <p:cNvPr id="20" name="Group 19"/>
            <p:cNvGrpSpPr/>
            <p:nvPr/>
          </p:nvGrpSpPr>
          <p:grpSpPr>
            <a:xfrm>
              <a:off x="6732240" y="3394303"/>
              <a:ext cx="3180743" cy="1358494"/>
              <a:chOff x="4038484" y="4070231"/>
              <a:chExt cx="3180743" cy="135849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38484" y="4070231"/>
                <a:ext cx="318074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default route: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name == None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1" idx="0"/>
              </p:cNvCxnSpPr>
              <p:nvPr/>
            </p:nvCxnSpPr>
            <p:spPr>
              <a:xfrm>
                <a:off x="5628856" y="4439563"/>
                <a:ext cx="563728" cy="98916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8656169" y="4752797"/>
              <a:ext cx="460341" cy="23680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42672" y="5917281"/>
            <a:ext cx="4161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Variable types: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8984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Templates: Flask uses jinja2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grpSp>
        <p:nvGrpSpPr>
          <p:cNvPr id="34" name="Group 33"/>
          <p:cNvGrpSpPr/>
          <p:nvPr/>
        </p:nvGrpSpPr>
        <p:grpSpPr>
          <a:xfrm>
            <a:off x="2024455" y="2137774"/>
            <a:ext cx="4978896" cy="2680447"/>
            <a:chOff x="2097257" y="2202073"/>
            <a:chExt cx="4978896" cy="2680447"/>
          </a:xfrm>
        </p:grpSpPr>
        <p:sp>
          <p:nvSpPr>
            <p:cNvPr id="6" name="TextBox 5"/>
            <p:cNvSpPr txBox="1"/>
            <p:nvPr/>
          </p:nvSpPr>
          <p:spPr>
            <a:xfrm>
              <a:off x="2097257" y="2204864"/>
              <a:ext cx="4978896" cy="26776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&lt;title&gt;Hello with templates&lt;/title&gt;</a:t>
              </a:r>
            </a:p>
            <a:p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if name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{{name}}!&lt;/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world!&lt;/h1&gt;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%}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 This is a jinja2 template. &lt;/p&gt;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3463" y="2202073"/>
              <a:ext cx="23326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templates/hello.html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98193" y="2755473"/>
            <a:ext cx="4457337" cy="938094"/>
            <a:chOff x="3779912" y="3896368"/>
            <a:chExt cx="4457337" cy="938094"/>
          </a:xfrm>
        </p:grpSpPr>
        <p:grpSp>
          <p:nvGrpSpPr>
            <p:cNvPr id="8" name="Group 7"/>
            <p:cNvGrpSpPr/>
            <p:nvPr/>
          </p:nvGrpSpPr>
          <p:grpSpPr>
            <a:xfrm>
              <a:off x="4211960" y="3896368"/>
              <a:ext cx="4025289" cy="692167"/>
              <a:chOff x="1518204" y="4572296"/>
              <a:chExt cx="4025289" cy="69216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439134" y="4572296"/>
                <a:ext cx="210435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variable substitution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0"/>
              </p:cNvCxnSpPr>
              <p:nvPr/>
            </p:nvCxnSpPr>
            <p:spPr>
              <a:xfrm flipH="1">
                <a:off x="1518204" y="4756962"/>
                <a:ext cx="1920930" cy="5075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/>
            <p:cNvSpPr/>
            <p:nvPr/>
          </p:nvSpPr>
          <p:spPr>
            <a:xfrm>
              <a:off x="3779912" y="4588535"/>
              <a:ext cx="864096" cy="245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5355793"/>
            <a:ext cx="6517704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Flask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('hello.html', name=name)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7641" y="3364701"/>
            <a:ext cx="2278797" cy="369332"/>
            <a:chOff x="77754" y="2616927"/>
            <a:chExt cx="227879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77754" y="2616927"/>
              <a:ext cx="16830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760779" y="2801593"/>
              <a:ext cx="5957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77641" y="3817531"/>
            <a:ext cx="2306127" cy="369332"/>
            <a:chOff x="77754" y="2616927"/>
            <a:chExt cx="2306127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7754" y="2616927"/>
              <a:ext cx="19266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undefined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004435" y="2801593"/>
              <a:ext cx="379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9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template (ugly, use CSS for style)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25777" y="2259699"/>
            <a:ext cx="7615927" cy="3542221"/>
            <a:chOff x="-539774" y="2202073"/>
            <a:chExt cx="7615927" cy="3542221"/>
          </a:xfrm>
        </p:grpSpPr>
        <p:sp>
          <p:nvSpPr>
            <p:cNvPr id="6" name="TextBox 5"/>
            <p:cNvSpPr txBox="1"/>
            <p:nvPr/>
          </p:nvSpPr>
          <p:spPr>
            <a:xfrm>
              <a:off x="-539774" y="2204864"/>
              <a:ext cx="7615927" cy="35394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&lt;/title&gt;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&lt;/h2&gt;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if result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The result of {{op1}} + {{op2}} is {{result}}.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This web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aplication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computes the sum of two numbers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, the can even be floating point values.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&lt;form method="POST"&gt;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First operand: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 type="text" name="op1"/&gt;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Second operand: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type="text" name="op2"/&gt;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type="submit" value="Compute"/&gt;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&lt;/form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&lt;/body&gt;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834" y="220207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templates/sum.html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&amp; specify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Note: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always</a:t>
            </a:r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validate input!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407528"/>
            <a:ext cx="677909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Flask, request,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methods=['GET', 'POST']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request.method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'POST'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op1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['op1']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op2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['op2']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result = op1 + op2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('sum.html', op1=op1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op2=op2,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result=result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2040" y="3561374"/>
            <a:ext cx="3679570" cy="369332"/>
            <a:chOff x="-1447893" y="2616927"/>
            <a:chExt cx="36795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616927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 input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1447893" y="2801593"/>
              <a:ext cx="15256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23507" y="2916667"/>
            <a:ext cx="4688102" cy="527041"/>
            <a:chOff x="-2456426" y="2896432"/>
            <a:chExt cx="4688102" cy="527041"/>
          </a:xfrm>
        </p:grpSpPr>
        <p:sp>
          <p:nvSpPr>
            <p:cNvPr id="15" name="TextBox 14"/>
            <p:cNvSpPr txBox="1"/>
            <p:nvPr/>
          </p:nvSpPr>
          <p:spPr>
            <a:xfrm>
              <a:off x="77754" y="2896432"/>
              <a:ext cx="21539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method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32042" y="2389626"/>
            <a:ext cx="3679567" cy="594041"/>
            <a:chOff x="-1447891" y="2896432"/>
            <a:chExt cx="3679567" cy="594041"/>
          </a:xfrm>
        </p:grpSpPr>
        <p:sp>
          <p:nvSpPr>
            <p:cNvPr id="20" name="TextBox 19"/>
            <p:cNvSpPr txBox="1"/>
            <p:nvPr/>
          </p:nvSpPr>
          <p:spPr>
            <a:xfrm>
              <a:off x="77753" y="2896432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Methods to handle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-1447891" y="3081098"/>
              <a:ext cx="1525644" cy="409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0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application state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132856"/>
            <a:ext cx="6779096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app.secret_key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'A1Zr38g/3yZ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R~XGH!jlN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]3WX/,?RT'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('/reset')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reset():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session['fib']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session['number'] =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 number=None)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'number' in session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session['number'] +=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fib = session['fib']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session['fib'] +=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fib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number=session['number'],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=session['fib'])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reset()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23507" y="4005064"/>
            <a:ext cx="4249264" cy="527041"/>
            <a:chOff x="-2456426" y="2896432"/>
            <a:chExt cx="4249264" cy="527041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896432"/>
              <a:ext cx="171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state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60032" y="4511818"/>
            <a:ext cx="3312739" cy="646331"/>
            <a:chOff x="-1519900" y="2616927"/>
            <a:chExt cx="3312739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77754" y="2616927"/>
              <a:ext cx="17150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Retrieve/update</a:t>
              </a:r>
              <a:br>
                <a:rPr lang="en-US" dirty="0" smtClean="0"/>
              </a:br>
              <a:r>
                <a:rPr lang="en-US" dirty="0" smtClean="0"/>
                <a:t>session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-1519900" y="2940093"/>
              <a:ext cx="1597654" cy="285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419872" y="2832357"/>
            <a:ext cx="1994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Persistent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94720" y="2589539"/>
            <a:ext cx="324101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Flask is single session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multi-user, multi-session!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flask.pocoo.org/docs/latest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Jinja2 0.25 (check for </a:t>
            </a:r>
            <a:r>
              <a:rPr lang="en-US" dirty="0"/>
              <a:t>latest version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jinja.pocoo.org/docs/latest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Did I mention security is an </a:t>
            </a:r>
            <a:r>
              <a:rPr lang="en-US" dirty="0"/>
              <a:t>issue?</a:t>
            </a:r>
            <a:br>
              <a:rPr lang="en-US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flask.pocoo.org/docs/latest/advanced_foreword</a:t>
            </a:r>
            <a:r>
              <a:rPr lang="en-US" sz="2000" dirty="0">
                <a:hlinkClick r:id="rId4"/>
              </a:rPr>
              <a:t>/#</a:t>
            </a:r>
            <a:r>
              <a:rPr lang="en-US" sz="2000" dirty="0" smtClean="0">
                <a:hlinkClick r:id="rId4"/>
              </a:rPr>
              <a:t>develop-for-the-web-with-caution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059832" y="4559364"/>
            <a:ext cx="5345763" cy="2109996"/>
            <a:chOff x="3059832" y="4559364"/>
            <a:chExt cx="5345763" cy="2109996"/>
          </a:xfrm>
        </p:grpSpPr>
        <p:pic>
          <p:nvPicPr>
            <p:cNvPr id="5122" name="Picture 2" descr="Image result for drag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4559364"/>
              <a:ext cx="2982326" cy="210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40925" y="5865005"/>
              <a:ext cx="326467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There be dragons!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3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eningrad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61410</TotalTime>
  <Words>21390</Words>
  <Application>Microsoft Office PowerPoint</Application>
  <PresentationFormat>On-screen Show (4:3)</PresentationFormat>
  <Paragraphs>5259</Paragraphs>
  <Slides>435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435</vt:i4>
      </vt:variant>
    </vt:vector>
  </HeadingPairs>
  <TitlesOfParts>
    <vt:vector size="446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Web scraping: gathering data from the web</vt:lpstr>
      <vt:lpstr>Introduction</vt:lpstr>
      <vt:lpstr>Beautiful Soup</vt:lpstr>
      <vt:lpstr>Finding stuff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More icing on application: GUI on the cheap</vt:lpstr>
      <vt:lpstr>Introduction</vt:lpstr>
      <vt:lpstr>PowerPoint Presentation</vt:lpstr>
      <vt:lpstr>Hello Flask</vt:lpstr>
      <vt:lpstr>Hello yourself</vt:lpstr>
      <vt:lpstr>Templates</vt:lpstr>
      <vt:lpstr>Form template</vt:lpstr>
      <vt:lpstr>Form handling</vt:lpstr>
      <vt:lpstr>Sessions</vt:lpstr>
      <vt:lpstr>Further reading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810</cp:revision>
  <cp:lastPrinted>2013-05-30T07:55:36Z</cp:lastPrinted>
  <dcterms:created xsi:type="dcterms:W3CDTF">2013-02-08T06:04:20Z</dcterms:created>
  <dcterms:modified xsi:type="dcterms:W3CDTF">2017-04-13T13:38:26Z</dcterms:modified>
</cp:coreProperties>
</file>