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63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2016-01-14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2016-01-14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2016-01-14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2016-01-14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2016-01-14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2016-01-14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2016-01-14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Tree_2k</a:t>
            </a:r>
            <a:br>
              <a:rPr lang="en-US" dirty="0" smtClean="0"/>
            </a:br>
            <a:r>
              <a:rPr lang="en-US" dirty="0" smtClean="0"/>
              <a:t>spatial data structure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69229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 charge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Construction of tree takes time</a:t>
            </a:r>
            <a:endParaRPr lang="nl-BE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147783"/>
            <a:ext cx="6400800" cy="448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31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Tradeoffs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Execution time vs. memory overhead</a:t>
            </a:r>
          </a:p>
          <a:p>
            <a:r>
              <a:rPr lang="en-US" dirty="0" smtClean="0"/>
              <a:t>Number of queries vs. time to build tree</a:t>
            </a:r>
          </a:p>
          <a:p>
            <a:r>
              <a:rPr lang="en-US" dirty="0" smtClean="0"/>
              <a:t>Number of expected results vs. query method</a:t>
            </a:r>
          </a:p>
          <a:p>
            <a:r>
              <a:rPr lang="en-US" dirty="0" smtClean="0"/>
              <a:t>Bucket size vs. query time</a:t>
            </a:r>
          </a:p>
          <a:p>
            <a:r>
              <a:rPr lang="en-US" dirty="0" smtClean="0"/>
              <a:t>Bucket size vs. memory overhead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24391" y="5014403"/>
            <a:ext cx="829977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Subtle considerations:</a:t>
            </a:r>
          </a:p>
          <a:p>
            <a:pPr algn="ctr"/>
            <a:r>
              <a:rPr lang="en-US" sz="3600" dirty="0" smtClean="0"/>
              <a:t>know your problem, know your algorithms!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388218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Room for improvement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about removing points?</a:t>
            </a:r>
          </a:p>
          <a:p>
            <a:pPr lvl="1"/>
            <a:r>
              <a:rPr lang="en-US" dirty="0" smtClean="0"/>
              <a:t>again, tradeoff between memory and compute time</a:t>
            </a:r>
          </a:p>
          <a:p>
            <a:r>
              <a:rPr lang="en-US" dirty="0" smtClean="0"/>
              <a:t>Is the data structure optimal?</a:t>
            </a:r>
          </a:p>
          <a:p>
            <a:pPr lvl="1"/>
            <a:r>
              <a:rPr lang="en-US" dirty="0" smtClean="0"/>
              <a:t>many allocations, but easily avoided (how?)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4448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setting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</a:t>
            </a:r>
          </a:p>
          <a:p>
            <a:pPr lvl="1"/>
            <a:r>
              <a:rPr lang="en-US" i="1" dirty="0" smtClean="0"/>
              <a:t>N</a:t>
            </a:r>
            <a:r>
              <a:rPr lang="en-US" dirty="0" smtClean="0"/>
              <a:t> points </a:t>
            </a:r>
            <a:r>
              <a:rPr lang="en-US" i="1" dirty="0" smtClean="0"/>
              <a:t>p</a:t>
            </a:r>
            <a:r>
              <a:rPr lang="en-US" i="1" baseline="-25000" dirty="0" smtClean="0"/>
              <a:t>i</a:t>
            </a:r>
            <a:r>
              <a:rPr lang="en-US" dirty="0" smtClean="0"/>
              <a:t> in 2D, 3D,…,</a:t>
            </a:r>
            <a:r>
              <a:rPr lang="en-US" i="1" dirty="0" err="1" smtClean="0"/>
              <a:t>k</a:t>
            </a:r>
            <a:r>
              <a:rPr lang="en-US" dirty="0" err="1" smtClean="0"/>
              <a:t>D</a:t>
            </a:r>
            <a:r>
              <a:rPr lang="en-US" dirty="0" smtClean="0"/>
              <a:t>, given extent</a:t>
            </a:r>
          </a:p>
          <a:p>
            <a:pPr lvl="1"/>
            <a:r>
              <a:rPr lang="en-US" dirty="0" smtClean="0"/>
              <a:t>Find all points at Euclidean distance less than given radius </a:t>
            </a:r>
            <a:r>
              <a:rPr lang="en-US" i="1" dirty="0" smtClean="0"/>
              <a:t>r</a:t>
            </a:r>
            <a:r>
              <a:rPr lang="en-US" dirty="0" smtClean="0"/>
              <a:t> around </a:t>
            </a:r>
            <a:r>
              <a:rPr lang="en-US" i="1" dirty="0" err="1" smtClean="0">
                <a:solidFill>
                  <a:srgbClr val="C00000"/>
                </a:solidFill>
              </a:rPr>
              <a:t>p</a:t>
            </a:r>
            <a:r>
              <a:rPr lang="en-US" i="1" baseline="-25000" dirty="0" err="1" smtClean="0">
                <a:solidFill>
                  <a:srgbClr val="C00000"/>
                </a:solidFill>
              </a:rPr>
              <a:t>q</a:t>
            </a:r>
            <a:endParaRPr lang="en-US" i="1" baseline="-25000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Many queries</a:t>
            </a:r>
          </a:p>
          <a:p>
            <a:r>
              <a:rPr lang="en-US" dirty="0" smtClean="0"/>
              <a:t>E.g., in 2D</a:t>
            </a:r>
            <a:endParaRPr lang="nl-BE" dirty="0"/>
          </a:p>
        </p:txBody>
      </p:sp>
      <p:grpSp>
        <p:nvGrpSpPr>
          <p:cNvPr id="35" name="Group 34"/>
          <p:cNvGrpSpPr/>
          <p:nvPr/>
        </p:nvGrpSpPr>
        <p:grpSpPr>
          <a:xfrm>
            <a:off x="3444164" y="4267200"/>
            <a:ext cx="4328236" cy="2157191"/>
            <a:chOff x="3444164" y="4267200"/>
            <a:chExt cx="4328236" cy="2157191"/>
          </a:xfrm>
        </p:grpSpPr>
        <p:sp>
          <p:nvSpPr>
            <p:cNvPr id="34" name="Rectangle 33"/>
            <p:cNvSpPr/>
            <p:nvPr/>
          </p:nvSpPr>
          <p:spPr>
            <a:xfrm>
              <a:off x="3444164" y="4267200"/>
              <a:ext cx="4328236" cy="21571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Oval 16"/>
            <p:cNvSpPr>
              <a:spLocks noChangeAspect="1"/>
            </p:cNvSpPr>
            <p:nvPr/>
          </p:nvSpPr>
          <p:spPr>
            <a:xfrm>
              <a:off x="4815764" y="472440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3901364" y="579120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4968164" y="487680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5653964" y="479640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5994764" y="476040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6053645" y="534240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>
            <a:xfrm>
              <a:off x="6415964" y="527040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6796964" y="457200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712964" y="5073491"/>
            <a:ext cx="914400" cy="914400"/>
            <a:chOff x="4191000" y="4724400"/>
            <a:chExt cx="914400" cy="914400"/>
          </a:xfrm>
        </p:grpSpPr>
        <p:sp>
          <p:nvSpPr>
            <p:cNvPr id="32" name="Oval 31"/>
            <p:cNvSpPr/>
            <p:nvPr/>
          </p:nvSpPr>
          <p:spPr>
            <a:xfrm>
              <a:off x="4191000" y="4724400"/>
              <a:ext cx="914400" cy="9144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32000"/>
              </a:schemeClr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>
            <a:xfrm>
              <a:off x="4612200" y="5145600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642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for each point </a:t>
            </a:r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compute Euclidean distance d(</a:t>
            </a:r>
            <a:r>
              <a:rPr lang="en-US" i="1" dirty="0" smtClean="0"/>
              <a:t>p</a:t>
            </a:r>
            <a:r>
              <a:rPr lang="en-US" i="1" baseline="-25000" dirty="0" smtClean="0"/>
              <a:t>i</a:t>
            </a:r>
            <a:r>
              <a:rPr lang="en-US" dirty="0" smtClean="0"/>
              <a:t>,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q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if </a:t>
            </a:r>
            <a:r>
              <a:rPr lang="en-US" dirty="0"/>
              <a:t>d(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dirty="0"/>
              <a:t>, </a:t>
            </a:r>
            <a:r>
              <a:rPr lang="en-US" i="1" dirty="0" err="1"/>
              <a:t>p</a:t>
            </a:r>
            <a:r>
              <a:rPr lang="en-US" i="1" baseline="-25000" dirty="0" err="1"/>
              <a:t>q</a:t>
            </a:r>
            <a:r>
              <a:rPr lang="en-US" dirty="0" smtClean="0"/>
              <a:t>)</a:t>
            </a:r>
            <a:r>
              <a:rPr lang="nl-BE" dirty="0" smtClean="0"/>
              <a:t> &lt; </a:t>
            </a:r>
            <a:r>
              <a:rPr lang="nl-BE" i="1" dirty="0" smtClean="0"/>
              <a:t>r</a:t>
            </a:r>
            <a:r>
              <a:rPr lang="nl-BE" dirty="0" smtClean="0"/>
              <a:t>,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nl-BE" dirty="0" smtClean="0"/>
              <a:t> in </a:t>
            </a:r>
            <a:r>
              <a:rPr lang="nl-BE" dirty="0" err="1" smtClean="0"/>
              <a:t>result</a:t>
            </a:r>
            <a:endParaRPr lang="nl-BE" dirty="0"/>
          </a:p>
          <a:p>
            <a:r>
              <a:rPr lang="en-US" dirty="0" smtClean="0"/>
              <a:t>Complexity: O(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Too expensive in, e.g., many body simulations</a:t>
            </a:r>
          </a:p>
          <a:p>
            <a:r>
              <a:rPr lang="en-US" dirty="0" smtClean="0"/>
              <a:t>Better: in </a:t>
            </a:r>
            <a:r>
              <a:rPr lang="en-US" dirty="0"/>
              <a:t>2D, use quad-tree; In 3D, use </a:t>
            </a:r>
            <a:r>
              <a:rPr lang="en-US" dirty="0" err="1"/>
              <a:t>octo</a:t>
            </a:r>
            <a:r>
              <a:rPr lang="en-US" dirty="0"/>
              <a:t>-tree; In </a:t>
            </a:r>
            <a:r>
              <a:rPr lang="en-US" i="1" dirty="0" err="1"/>
              <a:t>k</a:t>
            </a:r>
            <a:r>
              <a:rPr lang="en-US" dirty="0" err="1"/>
              <a:t>D</a:t>
            </a:r>
            <a:r>
              <a:rPr lang="en-US" dirty="0"/>
              <a:t>, use 2</a:t>
            </a:r>
            <a:r>
              <a:rPr lang="en-US" i="1" baseline="30000" dirty="0"/>
              <a:t>k</a:t>
            </a:r>
            <a:r>
              <a:rPr lang="en-US" dirty="0"/>
              <a:t>-tree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99067" y="3972580"/>
            <a:ext cx="324024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Expensive for large </a:t>
            </a:r>
            <a:r>
              <a:rPr lang="en-US" sz="2800" i="1" dirty="0" smtClean="0"/>
              <a:t>N</a:t>
            </a:r>
            <a:endParaRPr lang="nl-BE" sz="2800" i="1" dirty="0"/>
          </a:p>
        </p:txBody>
      </p:sp>
    </p:spTree>
    <p:extLst>
      <p:ext uri="{BB962C8B-B14F-4D97-AF65-F5344CB8AC3E}">
        <p14:creationId xmlns:p14="http://schemas.microsoft.com/office/powerpoint/2010/main" val="328540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building algorithm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E.g., 2D initialization</a:t>
            </a:r>
          </a:p>
          <a:p>
            <a:r>
              <a:rPr lang="en-US" dirty="0" smtClean="0"/>
              <a:t>initialize tree with one empty region</a:t>
            </a:r>
          </a:p>
          <a:p>
            <a:r>
              <a:rPr lang="en-US" dirty="0" smtClean="0"/>
              <a:t>for each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dirty="0" smtClean="0"/>
              <a:t> in region</a:t>
            </a:r>
          </a:p>
          <a:p>
            <a:pPr lvl="1"/>
            <a:r>
              <a:rPr lang="en-US" dirty="0" smtClean="0"/>
              <a:t>add it to region</a:t>
            </a:r>
          </a:p>
          <a:p>
            <a:pPr lvl="2"/>
            <a:r>
              <a:rPr lang="en-US" dirty="0" smtClean="0"/>
              <a:t>if region has </a:t>
            </a:r>
            <a:r>
              <a:rPr lang="en-US" dirty="0" err="1" smtClean="0"/>
              <a:t>subregions</a:t>
            </a:r>
            <a:r>
              <a:rPr lang="en-US" dirty="0" smtClean="0"/>
              <a:t>, add to appropriate </a:t>
            </a:r>
            <a:r>
              <a:rPr lang="en-US" dirty="0" err="1" smtClean="0"/>
              <a:t>subregion</a:t>
            </a:r>
            <a:endParaRPr lang="en-US" dirty="0" smtClean="0"/>
          </a:p>
          <a:p>
            <a:pPr lvl="2"/>
            <a:r>
              <a:rPr lang="en-US" dirty="0" smtClean="0"/>
              <a:t>else if region is "full", split region into 4 new </a:t>
            </a:r>
            <a:r>
              <a:rPr lang="en-US" dirty="0" err="1" smtClean="0"/>
              <a:t>subregions</a:t>
            </a:r>
            <a:endParaRPr lang="en-US" dirty="0" smtClean="0"/>
          </a:p>
          <a:p>
            <a:pPr lvl="2"/>
            <a:r>
              <a:rPr lang="en-US" dirty="0" smtClean="0"/>
              <a:t>else add it to bucket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0213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 of building tree</a:t>
            </a:r>
            <a:endParaRPr lang="nl-BE" dirty="0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2438400" y="220980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1524000" y="327660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2590800" y="236220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3276600" y="228180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3617400" y="224580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676281" y="282780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4038600" y="275580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4419600" y="205740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1066800" y="1752600"/>
            <a:ext cx="4320000" cy="21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25" name="Group 24"/>
          <p:cNvGrpSpPr/>
          <p:nvPr/>
        </p:nvGrpSpPr>
        <p:grpSpPr>
          <a:xfrm>
            <a:off x="1066800" y="1752600"/>
            <a:ext cx="4314382" cy="2157191"/>
            <a:chOff x="990600" y="4406400"/>
            <a:chExt cx="4314382" cy="2157191"/>
          </a:xfrm>
        </p:grpSpPr>
        <p:sp>
          <p:nvSpPr>
            <p:cNvPr id="21" name="Rectangle 20"/>
            <p:cNvSpPr>
              <a:spLocks noChangeAspect="1"/>
            </p:cNvSpPr>
            <p:nvPr/>
          </p:nvSpPr>
          <p:spPr>
            <a:xfrm>
              <a:off x="990600" y="4406400"/>
              <a:ext cx="2160000" cy="1080000"/>
            </a:xfrm>
            <a:prstGeom prst="rect">
              <a:avLst/>
            </a:prstGeom>
            <a:solidFill>
              <a:srgbClr val="0070C0">
                <a:alpha val="25000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Rectangle 21"/>
            <p:cNvSpPr>
              <a:spLocks noChangeAspect="1"/>
            </p:cNvSpPr>
            <p:nvPr/>
          </p:nvSpPr>
          <p:spPr>
            <a:xfrm>
              <a:off x="3144982" y="4406400"/>
              <a:ext cx="2160000" cy="1080000"/>
            </a:xfrm>
            <a:prstGeom prst="rect">
              <a:avLst/>
            </a:prstGeom>
            <a:solidFill>
              <a:srgbClr val="00B050">
                <a:alpha val="25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3" name="Rectangle 22"/>
            <p:cNvSpPr>
              <a:spLocks noChangeAspect="1"/>
            </p:cNvSpPr>
            <p:nvPr/>
          </p:nvSpPr>
          <p:spPr>
            <a:xfrm>
              <a:off x="990600" y="5483591"/>
              <a:ext cx="2160000" cy="1080000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Rectangle 23"/>
            <p:cNvSpPr>
              <a:spLocks noChangeAspect="1"/>
            </p:cNvSpPr>
            <p:nvPr/>
          </p:nvSpPr>
          <p:spPr>
            <a:xfrm>
              <a:off x="3144982" y="5483591"/>
              <a:ext cx="2160000" cy="1080000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210791" y="1752600"/>
            <a:ext cx="2170391" cy="1086600"/>
            <a:chOff x="5917200" y="1898400"/>
            <a:chExt cx="2170391" cy="1086600"/>
          </a:xfrm>
        </p:grpSpPr>
        <p:sp>
          <p:nvSpPr>
            <p:cNvPr id="26" name="Rectangle 25"/>
            <p:cNvSpPr>
              <a:spLocks noChangeAspect="1"/>
            </p:cNvSpPr>
            <p:nvPr/>
          </p:nvSpPr>
          <p:spPr>
            <a:xfrm>
              <a:off x="7007591" y="1898400"/>
              <a:ext cx="1080000" cy="540000"/>
            </a:xfrm>
            <a:prstGeom prst="rect">
              <a:avLst/>
            </a:prstGeom>
            <a:solidFill>
              <a:srgbClr val="00B050">
                <a:alpha val="25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Rectangle 26"/>
            <p:cNvSpPr>
              <a:spLocks noChangeAspect="1"/>
            </p:cNvSpPr>
            <p:nvPr/>
          </p:nvSpPr>
          <p:spPr>
            <a:xfrm>
              <a:off x="5917200" y="1905000"/>
              <a:ext cx="1080000" cy="540000"/>
            </a:xfrm>
            <a:prstGeom prst="rect">
              <a:avLst/>
            </a:prstGeom>
            <a:solidFill>
              <a:srgbClr val="0070C0">
                <a:alpha val="25000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Rectangle 27"/>
            <p:cNvSpPr>
              <a:spLocks noChangeAspect="1"/>
            </p:cNvSpPr>
            <p:nvPr/>
          </p:nvSpPr>
          <p:spPr>
            <a:xfrm>
              <a:off x="7007591" y="2438400"/>
              <a:ext cx="1080000" cy="540000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9" name="Rectangle 28"/>
            <p:cNvSpPr>
              <a:spLocks noChangeAspect="1"/>
            </p:cNvSpPr>
            <p:nvPr/>
          </p:nvSpPr>
          <p:spPr>
            <a:xfrm>
              <a:off x="5917200" y="2445000"/>
              <a:ext cx="1080000" cy="540000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019800" y="1764268"/>
            <a:ext cx="1775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bucket size 2</a:t>
            </a:r>
            <a:endParaRPr lang="nl-BE" sz="2400" dirty="0"/>
          </a:p>
        </p:txBody>
      </p:sp>
      <p:sp>
        <p:nvSpPr>
          <p:cNvPr id="32" name="Oval 31"/>
          <p:cNvSpPr/>
          <p:nvPr/>
        </p:nvSpPr>
        <p:spPr>
          <a:xfrm>
            <a:off x="6705600" y="2743200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69" name="Group 68"/>
          <p:cNvGrpSpPr/>
          <p:nvPr/>
        </p:nvGrpSpPr>
        <p:grpSpPr>
          <a:xfrm>
            <a:off x="5953991" y="2895600"/>
            <a:ext cx="1711036" cy="1655618"/>
            <a:chOff x="5953991" y="2895600"/>
            <a:chExt cx="1711036" cy="1655618"/>
          </a:xfrm>
        </p:grpSpPr>
        <p:cxnSp>
          <p:nvCxnSpPr>
            <p:cNvPr id="37" name="Straight Connector 36"/>
            <p:cNvCxnSpPr/>
            <p:nvPr/>
          </p:nvCxnSpPr>
          <p:spPr>
            <a:xfrm flipH="1">
              <a:off x="6019800" y="3238500"/>
              <a:ext cx="1551710" cy="6407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/>
            <p:cNvGrpSpPr/>
            <p:nvPr/>
          </p:nvGrpSpPr>
          <p:grpSpPr>
            <a:xfrm>
              <a:off x="5953991" y="2895600"/>
              <a:ext cx="1711036" cy="1655618"/>
              <a:chOff x="5953991" y="2895600"/>
              <a:chExt cx="1711036" cy="1655618"/>
            </a:xfrm>
          </p:grpSpPr>
          <p:cxnSp>
            <p:nvCxnSpPr>
              <p:cNvPr id="34" name="Straight Connector 33"/>
              <p:cNvCxnSpPr>
                <a:stCxn id="32" idx="4"/>
              </p:cNvCxnSpPr>
              <p:nvPr/>
            </p:nvCxnSpPr>
            <p:spPr>
              <a:xfrm>
                <a:off x="6781800" y="2895600"/>
                <a:ext cx="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6477000" y="3332018"/>
                <a:ext cx="6096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6023264" y="3899400"/>
                <a:ext cx="0" cy="381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6477000" y="3352800"/>
                <a:ext cx="0" cy="5126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7086600" y="3875809"/>
                <a:ext cx="0" cy="5126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7588827" y="3231573"/>
                <a:ext cx="0" cy="381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/>
              <p:cNvSpPr/>
              <p:nvPr/>
            </p:nvSpPr>
            <p:spPr>
              <a:xfrm>
                <a:off x="5953991" y="4305299"/>
                <a:ext cx="152400" cy="1524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6400800" y="3879272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7512627" y="3626427"/>
                <a:ext cx="152400" cy="1524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7010400" y="4398818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grpSp>
        <p:nvGrpSpPr>
          <p:cNvPr id="68" name="Group 67"/>
          <p:cNvGrpSpPr/>
          <p:nvPr/>
        </p:nvGrpSpPr>
        <p:grpSpPr>
          <a:xfrm>
            <a:off x="6979227" y="3789218"/>
            <a:ext cx="1305791" cy="1655618"/>
            <a:chOff x="6989618" y="3810000"/>
            <a:chExt cx="1305791" cy="1655618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7599218" y="3810000"/>
              <a:ext cx="0" cy="685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294418" y="4246418"/>
              <a:ext cx="609600" cy="533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7065818" y="4246418"/>
              <a:ext cx="1143000" cy="4779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7065818" y="4724400"/>
              <a:ext cx="0" cy="381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7294418" y="4267200"/>
              <a:ext cx="0" cy="5126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7904018" y="4790209"/>
              <a:ext cx="0" cy="5126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8208818" y="4267200"/>
              <a:ext cx="0" cy="381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6989618" y="51054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2" name="Oval 61"/>
            <p:cNvSpPr/>
            <p:nvPr/>
          </p:nvSpPr>
          <p:spPr>
            <a:xfrm>
              <a:off x="7218218" y="4793672"/>
              <a:ext cx="152400" cy="1524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3" name="Oval 62"/>
            <p:cNvSpPr/>
            <p:nvPr/>
          </p:nvSpPr>
          <p:spPr>
            <a:xfrm>
              <a:off x="8143009" y="4651663"/>
              <a:ext cx="152400" cy="1524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4" name="Oval 63"/>
            <p:cNvSpPr/>
            <p:nvPr/>
          </p:nvSpPr>
          <p:spPr>
            <a:xfrm>
              <a:off x="7827818" y="5313218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99384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the point?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Pun intended…</a:t>
            </a:r>
          </a:p>
          <a:p>
            <a:r>
              <a:rPr lang="en-US" dirty="0" smtClean="0"/>
              <a:t>Queries are fast!</a:t>
            </a:r>
            <a:endParaRPr lang="nl-BE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2438400" y="358140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524000" y="464820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2590800" y="373380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32" name="Group 31"/>
          <p:cNvGrpSpPr/>
          <p:nvPr/>
        </p:nvGrpSpPr>
        <p:grpSpPr>
          <a:xfrm>
            <a:off x="3276600" y="3429000"/>
            <a:ext cx="1215000" cy="842400"/>
            <a:chOff x="3276600" y="3429000"/>
            <a:chExt cx="1215000" cy="842400"/>
          </a:xfrm>
        </p:grpSpPr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3276600" y="365340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3617400" y="361740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3676281" y="419940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4038600" y="412740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4419600" y="342900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4" name="Rectangle 13"/>
          <p:cNvSpPr>
            <a:spLocks noChangeAspect="1"/>
          </p:cNvSpPr>
          <p:nvPr/>
        </p:nvSpPr>
        <p:spPr>
          <a:xfrm>
            <a:off x="1066800" y="3124200"/>
            <a:ext cx="2160000" cy="1080000"/>
          </a:xfrm>
          <a:prstGeom prst="rect">
            <a:avLst/>
          </a:prstGeom>
          <a:solidFill>
            <a:srgbClr val="0070C0">
              <a:alpha val="25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Rectangle 15"/>
          <p:cNvSpPr>
            <a:spLocks noChangeAspect="1"/>
          </p:cNvSpPr>
          <p:nvPr/>
        </p:nvSpPr>
        <p:spPr>
          <a:xfrm>
            <a:off x="1066800" y="4201391"/>
            <a:ext cx="2160000" cy="1080000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31" name="Group 30"/>
          <p:cNvGrpSpPr/>
          <p:nvPr/>
        </p:nvGrpSpPr>
        <p:grpSpPr>
          <a:xfrm>
            <a:off x="3235036" y="3124200"/>
            <a:ext cx="2160000" cy="2157191"/>
            <a:chOff x="3221182" y="3124200"/>
            <a:chExt cx="2160000" cy="2157191"/>
          </a:xfrm>
        </p:grpSpPr>
        <p:sp>
          <p:nvSpPr>
            <p:cNvPr id="15" name="Rectangle 14"/>
            <p:cNvSpPr>
              <a:spLocks noChangeAspect="1"/>
            </p:cNvSpPr>
            <p:nvPr/>
          </p:nvSpPr>
          <p:spPr>
            <a:xfrm>
              <a:off x="3221182" y="3124200"/>
              <a:ext cx="2160000" cy="1080000"/>
            </a:xfrm>
            <a:prstGeom prst="rect">
              <a:avLst/>
            </a:prstGeom>
            <a:solidFill>
              <a:srgbClr val="00B050">
                <a:alpha val="25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Rectangle 16"/>
            <p:cNvSpPr>
              <a:spLocks noChangeAspect="1"/>
            </p:cNvSpPr>
            <p:nvPr/>
          </p:nvSpPr>
          <p:spPr>
            <a:xfrm>
              <a:off x="3221182" y="4201391"/>
              <a:ext cx="2160000" cy="1080000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335600" y="3930491"/>
            <a:ext cx="914400" cy="914400"/>
            <a:chOff x="4191000" y="4724400"/>
            <a:chExt cx="914400" cy="914400"/>
          </a:xfrm>
        </p:grpSpPr>
        <p:sp>
          <p:nvSpPr>
            <p:cNvPr id="24" name="Oval 23"/>
            <p:cNvSpPr/>
            <p:nvPr/>
          </p:nvSpPr>
          <p:spPr>
            <a:xfrm>
              <a:off x="4191000" y="4724400"/>
              <a:ext cx="914400" cy="9144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32000"/>
              </a:schemeClr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4612200" y="5145600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348600" y="2590800"/>
            <a:ext cx="2032582" cy="3352800"/>
            <a:chOff x="3348600" y="2590800"/>
            <a:chExt cx="2032582" cy="3352800"/>
          </a:xfrm>
        </p:grpSpPr>
        <p:cxnSp>
          <p:nvCxnSpPr>
            <p:cNvPr id="27" name="Straight Connector 26"/>
            <p:cNvCxnSpPr/>
            <p:nvPr/>
          </p:nvCxnSpPr>
          <p:spPr>
            <a:xfrm flipV="1">
              <a:off x="3348600" y="2590800"/>
              <a:ext cx="1833000" cy="335280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653400" y="2711291"/>
              <a:ext cx="1727782" cy="3079909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5867400" y="3617893"/>
            <a:ext cx="2971800" cy="954107"/>
          </a:xfrm>
          <a:prstGeom prst="rect">
            <a:avLst/>
          </a:prstGeom>
          <a:solidFill>
            <a:srgbClr val="FF0000">
              <a:alpha val="24000"/>
            </a:srgb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Only few distances to calculate: fast!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37496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algorithm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</a:t>
            </a:r>
            <a:r>
              <a:rPr lang="en-US" dirty="0" smtClean="0"/>
              <a:t>nitialize empty region list</a:t>
            </a:r>
          </a:p>
          <a:p>
            <a:r>
              <a:rPr lang="en-US" dirty="0" smtClean="0"/>
              <a:t>start at top region</a:t>
            </a:r>
          </a:p>
          <a:p>
            <a:r>
              <a:rPr lang="en-US" dirty="0" smtClean="0"/>
              <a:t>in region</a:t>
            </a:r>
          </a:p>
          <a:p>
            <a:pPr lvl="1"/>
            <a:r>
              <a:rPr lang="en-US" dirty="0" smtClean="0"/>
              <a:t>if query </a:t>
            </a:r>
            <a:r>
              <a:rPr lang="en-US" dirty="0" smtClean="0"/>
              <a:t>cannot </a:t>
            </a:r>
            <a:r>
              <a:rPr lang="en-US" dirty="0" smtClean="0"/>
              <a:t>return points in region, stop</a:t>
            </a:r>
          </a:p>
          <a:p>
            <a:pPr lvl="1"/>
            <a:r>
              <a:rPr lang="en-US" dirty="0" smtClean="0"/>
              <a:t>else if region is leaf, add node to region list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lse query each </a:t>
            </a:r>
            <a:r>
              <a:rPr lang="en-US" dirty="0" err="1" smtClean="0"/>
              <a:t>subregion</a:t>
            </a:r>
            <a:endParaRPr lang="en-US" dirty="0" smtClean="0"/>
          </a:p>
          <a:p>
            <a:r>
              <a:rPr lang="en-US" dirty="0"/>
              <a:t>i</a:t>
            </a:r>
            <a:r>
              <a:rPr lang="en-US" dirty="0" smtClean="0"/>
              <a:t>nitialize empty point list</a:t>
            </a:r>
          </a:p>
          <a:p>
            <a:r>
              <a:rPr lang="en-US" dirty="0" smtClean="0"/>
              <a:t>for each region in region list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ompute distance to query point for each point, if less than radius, add point to point list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3683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much faster?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895600" cy="4525963"/>
          </a:xfrm>
        </p:spPr>
        <p:txBody>
          <a:bodyPr/>
          <a:lstStyle/>
          <a:p>
            <a:r>
              <a:rPr lang="en-US" dirty="0" smtClean="0"/>
              <a:t>Depends on</a:t>
            </a:r>
          </a:p>
          <a:p>
            <a:pPr lvl="1"/>
            <a:r>
              <a:rPr lang="en-US" dirty="0" smtClean="0"/>
              <a:t>number of</a:t>
            </a:r>
            <a:br>
              <a:rPr lang="en-US" dirty="0" smtClean="0"/>
            </a:br>
            <a:r>
              <a:rPr lang="en-US" dirty="0" smtClean="0"/>
              <a:t>points</a:t>
            </a:r>
          </a:p>
          <a:p>
            <a:pPr lvl="1"/>
            <a:r>
              <a:rPr lang="en-US" dirty="0" smtClean="0"/>
              <a:t>number of</a:t>
            </a:r>
            <a:br>
              <a:rPr lang="en-US" dirty="0" smtClean="0"/>
            </a:br>
            <a:r>
              <a:rPr lang="en-US" dirty="0" smtClean="0"/>
              <a:t>results</a:t>
            </a:r>
            <a:endParaRPr lang="nl-B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118" y="1752600"/>
            <a:ext cx="6172200" cy="44649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6239" y="4876800"/>
            <a:ext cx="3024161" cy="461665"/>
          </a:xfrm>
          <a:prstGeom prst="rect">
            <a:avLst/>
          </a:prstGeom>
          <a:solidFill>
            <a:srgbClr val="FF0000">
              <a:alpha val="24000"/>
            </a:srgb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Can be a factor of 100!</a:t>
            </a:r>
            <a:endParaRPr lang="nl-BE" sz="24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352800" y="4572000"/>
            <a:ext cx="5715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239000" y="4572000"/>
            <a:ext cx="0" cy="13716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40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lunch?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</a:t>
            </a:r>
            <a:r>
              <a:rPr lang="en-US" dirty="0" err="1" smtClean="0"/>
              <a:t>ain't</a:t>
            </a:r>
            <a:r>
              <a:rPr lang="en-US" dirty="0" smtClean="0"/>
              <a:t> such thing as a free lunch!</a:t>
            </a:r>
          </a:p>
          <a:p>
            <a:pPr lvl="1"/>
            <a:r>
              <a:rPr lang="en-US" dirty="0" smtClean="0"/>
              <a:t>Memory overhead!</a:t>
            </a:r>
          </a:p>
          <a:p>
            <a:pPr lvl="1"/>
            <a:endParaRPr lang="en-US" dirty="0"/>
          </a:p>
          <a:p>
            <a:r>
              <a:rPr lang="en-US" dirty="0" smtClean="0"/>
              <a:t>For 10</a:t>
            </a:r>
            <a:r>
              <a:rPr lang="en-US" baseline="30000" dirty="0" smtClean="0"/>
              <a:t>6</a:t>
            </a:r>
            <a:r>
              <a:rPr lang="en-US" dirty="0" smtClean="0"/>
              <a:t> points in 2D: factor of 1.8</a:t>
            </a:r>
          </a:p>
          <a:p>
            <a:pPr lvl="1"/>
            <a:r>
              <a:rPr lang="nl-BE" dirty="0" smtClean="0"/>
              <a:t>54.3 GB</a:t>
            </a:r>
          </a:p>
          <a:p>
            <a:pPr lvl="1"/>
            <a:r>
              <a:rPr lang="en-US" dirty="0" smtClean="0"/>
              <a:t>includes</a:t>
            </a:r>
          </a:p>
          <a:p>
            <a:pPr lvl="2"/>
            <a:r>
              <a:rPr lang="en-US" dirty="0"/>
              <a:t>tree (</a:t>
            </a:r>
            <a:r>
              <a:rPr lang="en-US" dirty="0" smtClean="0"/>
              <a:t>3.2</a:t>
            </a:r>
            <a:r>
              <a:rPr lang="en-US" dirty="0" smtClean="0">
                <a:sym typeface="Symbol"/>
              </a:rPr>
              <a:t></a:t>
            </a:r>
            <a:r>
              <a:rPr lang="en-US" dirty="0" smtClean="0"/>
              <a:t>10</a:t>
            </a:r>
            <a:r>
              <a:rPr lang="en-US" baseline="30000" dirty="0" smtClean="0"/>
              <a:t>5</a:t>
            </a:r>
            <a:r>
              <a:rPr lang="en-US" dirty="0" smtClean="0"/>
              <a:t> nodes of which 2.4</a:t>
            </a:r>
            <a:r>
              <a:rPr lang="en-US" dirty="0">
                <a:sym typeface="Symbol"/>
              </a:rPr>
              <a:t>  </a:t>
            </a:r>
            <a:r>
              <a:rPr lang="en-US" dirty="0" smtClean="0"/>
              <a:t>10</a:t>
            </a:r>
            <a:r>
              <a:rPr lang="en-US" baseline="30000" dirty="0" smtClean="0"/>
              <a:t>5</a:t>
            </a:r>
            <a:r>
              <a:rPr lang="en-US" dirty="0" smtClean="0"/>
              <a:t> leaf nodes)</a:t>
            </a:r>
          </a:p>
          <a:p>
            <a:pPr lvl="2"/>
            <a:r>
              <a:rPr lang="en-US" dirty="0" smtClean="0"/>
              <a:t>coordinates of each point</a:t>
            </a:r>
          </a:p>
          <a:p>
            <a:pPr lvl="2"/>
            <a:r>
              <a:rPr lang="en-US" dirty="0" smtClean="0"/>
              <a:t>address for additional data for each point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81546" y="2133600"/>
            <a:ext cx="2899063" cy="457200"/>
          </a:xfrm>
          <a:prstGeom prst="rect">
            <a:avLst/>
          </a:prstGeom>
          <a:solidFill>
            <a:srgbClr val="FF0000">
              <a:alpha val="2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057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392</Words>
  <Application>Microsoft Office PowerPoint</Application>
  <PresentationFormat>On-screen Show (4:3)</PresentationFormat>
  <Paragraphs>73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Tree_2k spatial data structure</vt:lpstr>
      <vt:lpstr>Problem setting</vt:lpstr>
      <vt:lpstr>Naïve solution</vt:lpstr>
      <vt:lpstr>Tree building algorithm</vt:lpstr>
      <vt:lpstr>Illustration of building tree</vt:lpstr>
      <vt:lpstr>What's the point?</vt:lpstr>
      <vt:lpstr>Query algorithm</vt:lpstr>
      <vt:lpstr>How much faster?</vt:lpstr>
      <vt:lpstr>Free lunch?</vt:lpstr>
      <vt:lpstr>Cover charge</vt:lpstr>
      <vt:lpstr>Tradeoffs</vt:lpstr>
      <vt:lpstr>Room for improvement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Tree_2k spatial data structure</dc:title>
  <dc:creator>lucg5005</dc:creator>
  <cp:lastModifiedBy>Geert Jan Bex</cp:lastModifiedBy>
  <cp:revision>27</cp:revision>
  <dcterms:created xsi:type="dcterms:W3CDTF">2006-08-16T00:00:00Z</dcterms:created>
  <dcterms:modified xsi:type="dcterms:W3CDTF">2016-01-14T20:58:38Z</dcterms:modified>
</cp:coreProperties>
</file>