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358" r:id="rId5"/>
    <p:sldId id="359" r:id="rId6"/>
    <p:sldId id="360" r:id="rId7"/>
    <p:sldId id="361" r:id="rId8"/>
    <p:sldId id="257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386" r:id="rId34"/>
    <p:sldId id="387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395" r:id="rId43"/>
    <p:sldId id="396" r:id="rId44"/>
    <p:sldId id="397" r:id="rId45"/>
    <p:sldId id="398" r:id="rId46"/>
    <p:sldId id="260" r:id="rId47"/>
    <p:sldId id="261" r:id="rId48"/>
    <p:sldId id="262" r:id="rId49"/>
    <p:sldId id="263" r:id="rId50"/>
    <p:sldId id="264" r:id="rId51"/>
    <p:sldId id="265" r:id="rId52"/>
    <p:sldId id="266" r:id="rId53"/>
    <p:sldId id="267" r:id="rId54"/>
    <p:sldId id="268" r:id="rId55"/>
    <p:sldId id="269" r:id="rId56"/>
    <p:sldId id="270" r:id="rId57"/>
    <p:sldId id="271" r:id="rId58"/>
    <p:sldId id="272" r:id="rId59"/>
    <p:sldId id="273" r:id="rId60"/>
    <p:sldId id="274" r:id="rId61"/>
    <p:sldId id="275" r:id="rId62"/>
    <p:sldId id="276" r:id="rId63"/>
    <p:sldId id="277" r:id="rId64"/>
    <p:sldId id="278" r:id="rId65"/>
    <p:sldId id="279" r:id="rId66"/>
    <p:sldId id="280" r:id="rId67"/>
    <p:sldId id="281" r:id="rId68"/>
    <p:sldId id="282" r:id="rId69"/>
    <p:sldId id="283" r:id="rId70"/>
    <p:sldId id="284" r:id="rId71"/>
    <p:sldId id="285" r:id="rId72"/>
    <p:sldId id="286" r:id="rId73"/>
    <p:sldId id="287" r:id="rId74"/>
    <p:sldId id="288" r:id="rId75"/>
    <p:sldId id="289" r:id="rId76"/>
    <p:sldId id="290" r:id="rId77"/>
    <p:sldId id="291" r:id="rId78"/>
    <p:sldId id="292" r:id="rId79"/>
    <p:sldId id="293" r:id="rId80"/>
    <p:sldId id="294" r:id="rId81"/>
    <p:sldId id="295" r:id="rId82"/>
    <p:sldId id="296" r:id="rId83"/>
    <p:sldId id="297" r:id="rId84"/>
    <p:sldId id="298" r:id="rId85"/>
    <p:sldId id="299" r:id="rId86"/>
    <p:sldId id="300" r:id="rId87"/>
    <p:sldId id="301" r:id="rId88"/>
    <p:sldId id="302" r:id="rId89"/>
    <p:sldId id="303" r:id="rId90"/>
    <p:sldId id="304" r:id="rId91"/>
    <p:sldId id="305" r:id="rId92"/>
    <p:sldId id="306" r:id="rId93"/>
    <p:sldId id="307" r:id="rId94"/>
    <p:sldId id="308" r:id="rId95"/>
    <p:sldId id="309" r:id="rId96"/>
    <p:sldId id="310" r:id="rId97"/>
    <p:sldId id="311" r:id="rId98"/>
    <p:sldId id="312" r:id="rId99"/>
    <p:sldId id="313" r:id="rId100"/>
    <p:sldId id="314" r:id="rId101"/>
    <p:sldId id="315" r:id="rId102"/>
    <p:sldId id="316" r:id="rId103"/>
    <p:sldId id="317" r:id="rId104"/>
    <p:sldId id="318" r:id="rId105"/>
    <p:sldId id="319" r:id="rId106"/>
    <p:sldId id="320" r:id="rId107"/>
    <p:sldId id="321" r:id="rId108"/>
    <p:sldId id="322" r:id="rId109"/>
    <p:sldId id="323" r:id="rId110"/>
    <p:sldId id="324" r:id="rId111"/>
    <p:sldId id="325" r:id="rId112"/>
    <p:sldId id="326" r:id="rId113"/>
    <p:sldId id="327" r:id="rId114"/>
    <p:sldId id="328" r:id="rId115"/>
    <p:sldId id="329" r:id="rId116"/>
    <p:sldId id="330" r:id="rId117"/>
    <p:sldId id="331" r:id="rId118"/>
    <p:sldId id="332" r:id="rId119"/>
    <p:sldId id="333" r:id="rId120"/>
    <p:sldId id="334" r:id="rId121"/>
    <p:sldId id="335" r:id="rId122"/>
    <p:sldId id="336" r:id="rId123"/>
    <p:sldId id="337" r:id="rId124"/>
    <p:sldId id="338" r:id="rId125"/>
    <p:sldId id="339" r:id="rId126"/>
    <p:sldId id="340" r:id="rId127"/>
    <p:sldId id="341" r:id="rId128"/>
    <p:sldId id="342" r:id="rId129"/>
    <p:sldId id="343" r:id="rId130"/>
    <p:sldId id="344" r:id="rId131"/>
    <p:sldId id="345" r:id="rId132"/>
    <p:sldId id="346" r:id="rId133"/>
    <p:sldId id="347" r:id="rId134"/>
    <p:sldId id="348" r:id="rId135"/>
    <p:sldId id="349" r:id="rId136"/>
    <p:sldId id="350" r:id="rId137"/>
    <p:sldId id="351" r:id="rId138"/>
    <p:sldId id="352" r:id="rId139"/>
    <p:sldId id="353" r:id="rId140"/>
    <p:sldId id="354" r:id="rId141"/>
    <p:sldId id="355" r:id="rId142"/>
    <p:sldId id="356" r:id="rId143"/>
    <p:sldId id="357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</p14:sldIdLst>
        </p14:section>
        <p14:section name="General considerations" id="{4DDCD02B-A7D5-4A15-927E-BA81421526EF}">
          <p14:sldIdLst>
            <p14:sldId id="259"/>
            <p14:sldId id="258"/>
            <p14:sldId id="358"/>
            <p14:sldId id="359"/>
            <p14:sldId id="360"/>
            <p14:sldId id="361"/>
            <p14:sldId id="257"/>
            <p14:sldId id="362"/>
            <p14:sldId id="363"/>
            <p14:sldId id="364"/>
            <p14:sldId id="365"/>
            <p14:sldId id="366"/>
          </p14:sldIdLst>
        </p14:section>
        <p14:section name="Cython" id="{D1604F56-A848-456D-AF37-5CE56D10944E}">
          <p14:sldIdLst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Distributed programming" id="{F70DB4E6-899A-45C6-8FD7-74023C38F037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98" d="100"/>
          <a:sy n="98" d="100"/>
        </p:scale>
        <p:origin x="-94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0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Workdir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106432"/>
        <c:axId val="84738432"/>
      </c:scatterChart>
      <c:valAx>
        <c:axId val="8310643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84738432"/>
        <c:crosses val="autoZero"/>
        <c:crossBetween val="midCat"/>
        <c:majorUnit val="4"/>
      </c:valAx>
      <c:valAx>
        <c:axId val="847384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31064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757888"/>
        <c:axId val="84776064"/>
      </c:scatterChart>
      <c:valAx>
        <c:axId val="84757888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84776064"/>
        <c:crosses val="autoZero"/>
        <c:crossBetween val="midCat"/>
        <c:majorUnit val="4"/>
      </c:valAx>
      <c:valAx>
        <c:axId val="84776064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84757888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985792"/>
        <c:axId val="109987328"/>
      </c:scatterChart>
      <c:valAx>
        <c:axId val="10998579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109987328"/>
        <c:crosses val="autoZero"/>
        <c:crossBetween val="midCat"/>
        <c:majorUnit val="4"/>
      </c:valAx>
      <c:valAx>
        <c:axId val="109987328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99857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007040"/>
        <c:axId val="110008576"/>
      </c:scatterChart>
      <c:valAx>
        <c:axId val="110007040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110008576"/>
        <c:crosses val="autoZero"/>
        <c:crossBetween val="midCat"/>
        <c:majorUnit val="4"/>
      </c:valAx>
      <c:valAx>
        <c:axId val="11000857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110007040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060288"/>
        <c:axId val="110062208"/>
      </c:scatterChart>
      <c:valAx>
        <c:axId val="110060288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110062208"/>
        <c:crosses val="autoZero"/>
        <c:crossBetween val="midCat"/>
      </c:valAx>
      <c:valAx>
        <c:axId val="110062208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1100602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1/05/2016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1/05/2016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1/05/2016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8CBD2-E909-4ED8-8E4B-33F33A8CD0B9}" type="datetimeFigureOut">
              <a:rPr lang="nl-BE" smtClean="0"/>
              <a:t>1/05/2016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4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&amp;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</a:t>
            </a:r>
            <a:r>
              <a:rPr lang="en-US" i="1" dirty="0" smtClean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Never, ever </a:t>
            </a:r>
            <a:r>
              <a:rPr lang="en-US" sz="3600" dirty="0" smtClean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creation is costly!</a:t>
            </a:r>
          </a:p>
          <a:p>
            <a:pPr lvl="1"/>
            <a:r>
              <a:rPr lang="en-US" dirty="0" smtClean="0"/>
              <a:t>Computational task should warrant it</a:t>
            </a:r>
          </a:p>
          <a:p>
            <a:r>
              <a:rPr lang="en-US" dirty="0" smtClean="0"/>
              <a:t>Locking takes time!</a:t>
            </a:r>
          </a:p>
          <a:p>
            <a:pPr lvl="1"/>
            <a:r>
              <a:rPr lang="en-US" dirty="0" smtClean="0"/>
              <a:t>Share as little as possible</a:t>
            </a:r>
          </a:p>
          <a:p>
            <a:r>
              <a:rPr lang="en-US" dirty="0" smtClean="0"/>
              <a:t>Best for coarse grained parallelism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5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distributed programming?</a:t>
            </a:r>
          </a:p>
          <a:p>
            <a:pPr lvl="1"/>
            <a:r>
              <a:rPr lang="en-US" dirty="0" smtClean="0"/>
              <a:t>very large data structures (typically multidimensional arrays)</a:t>
            </a:r>
          </a:p>
          <a:p>
            <a:pPr lvl="1"/>
            <a:r>
              <a:rPr lang="en-US" dirty="0" smtClean="0"/>
              <a:t>large computational load</a:t>
            </a:r>
          </a:p>
          <a:p>
            <a:r>
              <a:rPr lang="en-US" dirty="0" smtClean="0"/>
              <a:t>Many problems require (non-trivial) efficient communication between processes</a:t>
            </a:r>
          </a:p>
          <a:p>
            <a:pPr lvl="1"/>
            <a:r>
              <a:rPr lang="en-US" dirty="0" smtClean="0"/>
              <a:t>exchange of data, state</a:t>
            </a:r>
          </a:p>
          <a:p>
            <a:r>
              <a:rPr lang="en-US" dirty="0" smtClean="0"/>
              <a:t>Need for standardization: </a:t>
            </a:r>
            <a:r>
              <a:rPr lang="en-US" dirty="0" err="1" smtClean="0"/>
              <a:t>Messsage</a:t>
            </a:r>
            <a:r>
              <a:rPr lang="en-US" dirty="0" smtClean="0"/>
              <a:t>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 (API) defining communication functions</a:t>
            </a:r>
          </a:p>
          <a:p>
            <a:pPr lvl="1"/>
            <a:r>
              <a:rPr lang="en-US" dirty="0" smtClean="0"/>
              <a:t>standardized, currently MPI-3.1,</a:t>
            </a:r>
            <a:br>
              <a:rPr lang="en-US" dirty="0" smtClean="0"/>
            </a:br>
            <a:r>
              <a:rPr lang="en-US" dirty="0" smtClean="0"/>
              <a:t>implemented: most of MPI-3</a:t>
            </a:r>
          </a:p>
          <a:p>
            <a:pPr lvl="1"/>
            <a:r>
              <a:rPr lang="en-US" dirty="0" smtClean="0"/>
              <a:t>available for C and Fortran</a:t>
            </a:r>
          </a:p>
          <a:p>
            <a:pPr lvl="1"/>
            <a:r>
              <a:rPr lang="en-US" dirty="0" smtClean="0"/>
              <a:t>many implementations</a:t>
            </a:r>
          </a:p>
          <a:p>
            <a:pPr lvl="2"/>
            <a:r>
              <a:rPr lang="en-US" dirty="0" err="1" smtClean="0"/>
              <a:t>OpenMPI</a:t>
            </a:r>
            <a:r>
              <a:rPr lang="en-US" dirty="0" smtClean="0"/>
              <a:t>: open source</a:t>
            </a:r>
          </a:p>
          <a:p>
            <a:pPr lvl="2"/>
            <a:r>
              <a:rPr lang="en-US" dirty="0" smtClean="0"/>
              <a:t>mpich2, mvapich2: open source</a:t>
            </a:r>
          </a:p>
          <a:p>
            <a:pPr lvl="2"/>
            <a:r>
              <a:rPr lang="en-US" dirty="0" smtClean="0"/>
              <a:t>Intel MPI</a:t>
            </a:r>
          </a:p>
          <a:p>
            <a:pPr lvl="2"/>
            <a:r>
              <a:rPr lang="en-US" dirty="0" smtClean="0"/>
              <a:t>MPT (SGI)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Basis for much scientific software in many domains, e.g.,</a:t>
            </a:r>
          </a:p>
          <a:p>
            <a:pPr lvl="1"/>
            <a:r>
              <a:rPr lang="en-US" dirty="0" smtClean="0"/>
              <a:t>molecular dynamics: GROMACS, NAMD,…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-initio calculations: </a:t>
            </a:r>
            <a:r>
              <a:rPr lang="en-US" dirty="0" err="1" smtClean="0"/>
              <a:t>QuantumExpresso</a:t>
            </a:r>
            <a:endParaRPr lang="en-US" dirty="0" smtClean="0"/>
          </a:p>
          <a:p>
            <a:pPr lvl="1"/>
            <a:r>
              <a:rPr lang="en-US" dirty="0" smtClean="0"/>
              <a:t>computational fluid dynamics: </a:t>
            </a:r>
            <a:r>
              <a:rPr lang="en-US" dirty="0" err="1" smtClean="0"/>
              <a:t>OpenFOAM</a:t>
            </a:r>
            <a:r>
              <a:rPr lang="en-US" dirty="0" smtClean="0"/>
              <a:t>, </a:t>
            </a:r>
            <a:r>
              <a:rPr lang="en-US" dirty="0" err="1" smtClean="0"/>
              <a:t>Ansys</a:t>
            </a:r>
            <a:r>
              <a:rPr lang="en-US" dirty="0" smtClean="0"/>
              <a:t> Fluent</a:t>
            </a:r>
          </a:p>
          <a:p>
            <a:pPr lvl="1"/>
            <a:r>
              <a:rPr lang="en-US" dirty="0" err="1" smtClean="0"/>
              <a:t>astroplasma</a:t>
            </a:r>
            <a:r>
              <a:rPr lang="en-US" dirty="0" smtClean="0"/>
              <a:t> physics: AMRVAC</a:t>
            </a:r>
          </a:p>
          <a:p>
            <a:pPr lvl="1"/>
            <a:r>
              <a:rPr lang="en-US" dirty="0" smtClean="0"/>
              <a:t>computational biology: </a:t>
            </a:r>
            <a:r>
              <a:rPr lang="en-US" dirty="0" err="1" smtClean="0"/>
              <a:t>MrBayes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HPC libraries, e.g.,</a:t>
            </a:r>
          </a:p>
          <a:p>
            <a:pPr lvl="1"/>
            <a:r>
              <a:rPr lang="en-US" dirty="0" smtClean="0"/>
              <a:t>linear algebra: PBLAS, </a:t>
            </a:r>
            <a:r>
              <a:rPr lang="en-US" dirty="0" err="1" smtClean="0"/>
              <a:t>Scalapack</a:t>
            </a:r>
            <a:endParaRPr lang="en-US" dirty="0" smtClean="0"/>
          </a:p>
          <a:p>
            <a:pPr lvl="1"/>
            <a:r>
              <a:rPr lang="en-US" dirty="0" smtClean="0"/>
              <a:t>Fourier transforms: FFTW3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fast, distributed I/O, e.g.,</a:t>
            </a:r>
          </a:p>
          <a:p>
            <a:pPr lvl="1"/>
            <a:r>
              <a:rPr lang="en-US" dirty="0" smtClean="0"/>
              <a:t>HDF5 data format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 facto standard in</a:t>
            </a:r>
            <a:br>
              <a:rPr lang="en-US" sz="2800" dirty="0" smtClean="0"/>
            </a:br>
            <a:r>
              <a:rPr lang="en-US" sz="2800" dirty="0" smtClean="0"/>
              <a:t>distributed scientific</a:t>
            </a:r>
            <a:br>
              <a:rPr lang="en-US" sz="2800" dirty="0" smtClean="0"/>
            </a:br>
            <a:r>
              <a:rPr lang="en-US" sz="2800" dirty="0" smtClean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MPI on clusters</a:t>
            </a:r>
          </a:p>
          <a:p>
            <a:pPr lvl="1"/>
            <a:r>
              <a:rPr lang="en-US" dirty="0" smtClean="0"/>
              <a:t>fast networking, i.e.,</a:t>
            </a:r>
          </a:p>
          <a:p>
            <a:pPr lvl="2"/>
            <a:r>
              <a:rPr lang="en-US" dirty="0" smtClean="0"/>
              <a:t>high bandwidth</a:t>
            </a:r>
          </a:p>
          <a:p>
            <a:pPr lvl="2"/>
            <a:r>
              <a:rPr lang="en-US" dirty="0" smtClean="0"/>
              <a:t>low latency</a:t>
            </a:r>
          </a:p>
          <a:p>
            <a:pPr lvl="1"/>
            <a:r>
              <a:rPr lang="en-US" dirty="0" smtClean="0"/>
              <a:t>typically either</a:t>
            </a:r>
          </a:p>
          <a:p>
            <a:pPr lvl="2"/>
            <a:r>
              <a:rPr lang="en-US" dirty="0" smtClean="0"/>
              <a:t>10 </a:t>
            </a:r>
            <a:r>
              <a:rPr lang="en-US" dirty="0" err="1" smtClean="0"/>
              <a:t>GbE</a:t>
            </a:r>
            <a:endParaRPr lang="en-US" dirty="0" smtClean="0"/>
          </a:p>
          <a:p>
            <a:pPr lvl="2"/>
            <a:r>
              <a:rPr lang="en-US" dirty="0" err="1" smtClean="0"/>
              <a:t>Infiniband</a:t>
            </a:r>
            <a:endParaRPr lang="en-US" dirty="0" smtClean="0"/>
          </a:p>
          <a:p>
            <a:pPr lvl="2"/>
            <a:r>
              <a:rPr lang="en-US" dirty="0" smtClean="0"/>
              <a:t>Proprietary interconnect</a:t>
            </a:r>
          </a:p>
          <a:p>
            <a:pPr lvl="1"/>
            <a:r>
              <a:rPr lang="en-US" dirty="0" smtClean="0"/>
              <a:t>topology</a:t>
            </a:r>
          </a:p>
          <a:p>
            <a:pPr lvl="2"/>
            <a:r>
              <a:rPr lang="en-US" dirty="0" smtClean="0"/>
              <a:t>fat tree</a:t>
            </a:r>
          </a:p>
          <a:p>
            <a:pPr lvl="2"/>
            <a:r>
              <a:rPr lang="en-US" dirty="0" smtClean="0"/>
              <a:t>3D torus</a:t>
            </a:r>
            <a:endParaRPr lang="nl-BE" dirty="0"/>
          </a:p>
          <a:p>
            <a:pPr lvl="1"/>
            <a:r>
              <a:rPr lang="en-US" dirty="0" smtClean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processes need to</a:t>
            </a:r>
            <a:br>
              <a:rPr lang="en-US" sz="2800" dirty="0" smtClean="0"/>
            </a:br>
            <a:r>
              <a:rPr lang="en-US" sz="2800" dirty="0" smtClean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consists of multiple processes</a:t>
            </a:r>
          </a:p>
          <a:p>
            <a:r>
              <a:rPr lang="en-US" dirty="0" smtClean="0"/>
              <a:t>Processes have own data, share nothing</a:t>
            </a:r>
          </a:p>
          <a:p>
            <a:r>
              <a:rPr lang="en-US" dirty="0" smtClean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identification &amp; default communicator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2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 smtClean="0"/>
              <a:t>run: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processes can run on same host,</a:t>
            </a:r>
            <a:br>
              <a:rPr lang="en-US" dirty="0" smtClean="0"/>
            </a:br>
            <a:r>
              <a:rPr lang="en-US" dirty="0" smtClean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790472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{0:d} out of {1:d}'.format(rank, size)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6256" y="5013176"/>
            <a:ext cx="183896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Messages are passed using communicators</a:t>
            </a:r>
          </a:p>
          <a:p>
            <a:r>
              <a:rPr lang="en-US" dirty="0" smtClean="0"/>
              <a:t>Default communicator, always initialized: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Number of processes in communicator: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Rank of a process in communicator, between 0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- 1, inclusive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MPI.Get_rank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5836854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0:d}'.format(rank)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processes'.format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(size))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8951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hello from 3 out of 4!</a:t>
            </a:r>
          </a:p>
          <a:p>
            <a:r>
              <a:rPr lang="en-US" dirty="0" smtClean="0"/>
              <a:t>hello from 0 out of 4!</a:t>
            </a:r>
          </a:p>
          <a:p>
            <a:r>
              <a:rPr lang="en-US" dirty="0"/>
              <a:t>hello from 2 out of 4!</a:t>
            </a:r>
          </a:p>
          <a:p>
            <a:r>
              <a:rPr lang="en-US" dirty="0" smtClean="0"/>
              <a:t>4 processes</a:t>
            </a:r>
          </a:p>
          <a:p>
            <a:r>
              <a:rPr lang="en-US" dirty="0" smtClean="0"/>
              <a:t>hello from 1 out of 4!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are private to process,</a:t>
            </a:r>
            <a:br>
              <a:rPr lang="en-US" sz="2400" dirty="0" smtClean="0"/>
            </a:br>
            <a:r>
              <a:rPr lang="en-US" sz="2400" i="1" dirty="0" smtClean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of Python objects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58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communicator,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peer to peer</a:t>
            </a:r>
          </a:p>
          <a:p>
            <a:pPr lvl="1"/>
            <a:r>
              <a:rPr lang="en-US" dirty="0" smtClean="0"/>
              <a:t>collective</a:t>
            </a:r>
          </a:p>
          <a:p>
            <a:pPr lvl="1"/>
            <a:r>
              <a:rPr lang="en-US" dirty="0" smtClean="0"/>
              <a:t>one-sided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r>
              <a:rPr lang="en-US" dirty="0" smtClean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r>
              <a:rPr lang="en-US" i="1" dirty="0" smtClean="0"/>
              <a:t>s</a:t>
            </a:r>
            <a:r>
              <a:rPr lang="en-US" dirty="0" smtClean="0"/>
              <a:t> sends message to process </a:t>
            </a:r>
            <a:r>
              <a:rPr lang="en-US" i="1" dirty="0" smtClean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132856"/>
            <a:ext cx="597471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3645024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1 sends to process 2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445224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2 receives from process </a:t>
              </a:r>
              <a:r>
                <a:rPr lang="en-US" dirty="0" smtClean="0"/>
                <a:t>1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 smtClean="0"/>
              <a:t>Message to be send/received can be any Python type that can be pickled</a:t>
            </a:r>
          </a:p>
          <a:p>
            <a:pPr lvl="1"/>
            <a:r>
              <a:rPr lang="en-US" dirty="0" smtClean="0"/>
              <a:t>Overhead: memory &amp; processing!</a:t>
            </a:r>
          </a:p>
          <a:p>
            <a:r>
              <a:rPr lang="en-US" dirty="0" smtClean="0"/>
              <a:t>Destination/source: rank to send to/receive from</a:t>
            </a:r>
          </a:p>
          <a:p>
            <a:r>
              <a:rPr lang="en-US" dirty="0" smtClean="0"/>
              <a:t>Tag: used to filter messages, must match (optional)</a:t>
            </a:r>
          </a:p>
          <a:p>
            <a:r>
              <a:rPr lang="en-US" dirty="0" smtClean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Semantics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Blocking, i.e., will not return before buffer can be (re)used safely</a:t>
            </a:r>
          </a:p>
          <a:p>
            <a:r>
              <a:rPr lang="en-US" dirty="0" smtClean="0"/>
              <a:t>Destination/source of message</a:t>
            </a:r>
          </a:p>
          <a:p>
            <a:pPr lvl="1"/>
            <a:r>
              <a:rPr lang="en-US" dirty="0" smtClean="0"/>
              <a:t>can be wildcard for source in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Tags can optionally be used to distinguish message types</a:t>
            </a:r>
          </a:p>
          <a:p>
            <a:pPr lvl="1"/>
            <a:r>
              <a:rPr lang="en-US" dirty="0" smtClean="0"/>
              <a:t>can be wildcard for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80526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Involve </a:t>
            </a:r>
            <a:r>
              <a:rPr lang="en-US" b="1" i="1" dirty="0" smtClean="0"/>
              <a:t>all</a:t>
            </a:r>
            <a:r>
              <a:rPr lang="en-US" dirty="0" smtClean="0"/>
              <a:t> members of a communicator</a:t>
            </a:r>
          </a:p>
          <a:p>
            <a:r>
              <a:rPr lang="en-US" dirty="0" smtClean="0"/>
              <a:t>Various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 smtClean="0"/>
              <a:t>: send message from root to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 smtClean="0"/>
              <a:t>: send a possibly unique message from root to all members 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 smtClean="0"/>
              <a:t>: root retrieves unique messages from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/>
              <a:t>: perform reduction on data of all members, resulting in an aggregate value in root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 smtClean="0"/>
              <a:t>: all processes communicate values to one another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Synchronizes processes (MPI-2.2)</a:t>
            </a:r>
          </a:p>
          <a:p>
            <a:r>
              <a:rPr lang="en-US" dirty="0" smtClean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118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r>
              <a:rPr lang="en-US" dirty="0" smtClean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 smtClean="0"/>
              <a:t>Bitwise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644008" y="5805264"/>
            <a:ext cx="3980807" cy="923330"/>
            <a:chOff x="3356739" y="1923572"/>
            <a:chExt cx="3980807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does not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          </a:t>
            </a:r>
            <a:r>
              <a:rPr lang="nl-BE" dirty="0" err="1" smtClean="0"/>
              <a:t>scale</a:t>
            </a:r>
            <a:r>
              <a:rPr lang="nl-BE" dirty="0" smtClean="0"/>
              <a:t>!</a:t>
            </a:r>
            <a:endParaRPr lang="en-US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calculate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 0 determines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(from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 smtClean="0"/>
              <a:t> if applicable)</a:t>
            </a:r>
          </a:p>
          <a:p>
            <a:pPr lvl="1"/>
            <a:r>
              <a:rPr lang="en-US" dirty="0" smtClean="0"/>
              <a:t>start and end index for each process' loop</a:t>
            </a:r>
          </a:p>
          <a:p>
            <a:r>
              <a:rPr lang="en-US" dirty="0" smtClean="0"/>
              <a:t>Process 0</a:t>
            </a:r>
          </a:p>
          <a:p>
            <a:pPr lvl="1"/>
            <a:r>
              <a:rPr lang="en-US" dirty="0" smtClean="0"/>
              <a:t>broadcasts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scatters start and end index</a:t>
            </a:r>
          </a:p>
          <a:p>
            <a:r>
              <a:rPr lang="en-US" dirty="0" smtClean="0"/>
              <a:t>All processes compute partial sum</a:t>
            </a:r>
          </a:p>
          <a:p>
            <a:r>
              <a:rPr lang="en-US" dirty="0" smtClean="0"/>
              <a:t>Reduction of partial sums to global sum at process 0</a:t>
            </a:r>
          </a:p>
          <a:p>
            <a:r>
              <a:rPr lang="en-US" dirty="0" smtClean="0"/>
              <a:t>Process 0 computes and prints </a:t>
            </a:r>
            <a:r>
              <a:rPr lang="en-US" dirty="0" smtClean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24944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for calculating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7837402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0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options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arg_parser.parse_args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[]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[]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0)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print('pi = {0:.12f}'.format(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975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python object that can be pickled</a:t>
            </a:r>
          </a:p>
          <a:p>
            <a:pPr lvl="1"/>
            <a:r>
              <a:rPr lang="en-US" dirty="0" smtClean="0"/>
              <a:t>pros: versatile, simple</a:t>
            </a:r>
          </a:p>
          <a:p>
            <a:pPr lvl="1"/>
            <a:r>
              <a:rPr lang="en-US" dirty="0" smtClean="0"/>
              <a:t>cons: slow, memory/bandwidth overhead</a:t>
            </a:r>
          </a:p>
          <a:p>
            <a:r>
              <a:rPr lang="en-US" dirty="0" smtClean="0"/>
              <a:t>Any python object exporting single segment buffer interface, e.g., </a:t>
            </a:r>
            <a:r>
              <a:rPr lang="en-US" dirty="0" err="1" smtClean="0"/>
              <a:t>str</a:t>
            </a:r>
            <a:r>
              <a:rPr lang="en-US" dirty="0" smtClean="0"/>
              <a:t>, Python array,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pros: much faster, more memory/bandwidth efficient</a:t>
            </a:r>
          </a:p>
          <a:p>
            <a:pPr lvl="1"/>
            <a:r>
              <a:rPr lang="en-US" dirty="0" smtClean="0"/>
              <a:t>cons: somewhat more involved API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Sending/receiving </a:t>
            </a:r>
            <a:r>
              <a:rPr lang="en-US" dirty="0" err="1" smtClean="0"/>
              <a:t>numpy</a:t>
            </a:r>
            <a:r>
              <a:rPr lang="en-US" dirty="0" smtClean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</a:t>
              </a:r>
              <a:r>
                <a:rPr lang="en-US" dirty="0" smtClean="0"/>
                <a:t>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077579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i: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initialized on </a:t>
              </a:r>
              <a:r>
                <a:rPr lang="en-US" dirty="0"/>
                <a:t>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user-defined types</a:t>
            </a:r>
          </a:p>
          <a:p>
            <a:r>
              <a:rPr lang="en-US" dirty="0" smtClean="0"/>
              <a:t>Data must be in type that exports single-segment buffer interface</a:t>
            </a:r>
          </a:p>
          <a:p>
            <a:r>
              <a:rPr lang="en-US" dirty="0" smtClean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Implication: for, e.g</a:t>
            </a:r>
            <a:r>
              <a:rPr lang="en-US" sz="2400" dirty="0" smtClean="0"/>
              <a:t>., </a:t>
            </a:r>
            <a:r>
              <a:rPr lang="en-US" sz="2400" dirty="0" smtClean="0"/>
              <a:t>2D halo exchange,</a:t>
            </a:r>
            <a:br>
              <a:rPr lang="en-US" sz="2400" dirty="0" smtClean="0"/>
            </a:br>
            <a:r>
              <a:rPr lang="en-US" sz="2400" dirty="0" smtClean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20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 2D or 3D, e.g.,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many other applications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MPI allows to "arrange" processes in 1D, 2D, 3D, … grids, i.e., Cartesian topology</a:t>
            </a:r>
          </a:p>
          <a:p>
            <a:pPr lvl="1"/>
            <a:r>
              <a:rPr lang="en-US" dirty="0" smtClean="0"/>
              <a:t>easy to determine neighbors</a:t>
            </a:r>
          </a:p>
          <a:p>
            <a:pPr lvl="1"/>
            <a:r>
              <a:rPr lang="en-US" dirty="0" smtClean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Rearrange processes into virtual grid, e.g., 2D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reorder=False)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rank, determine coordinates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rank of neighbors in 2D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134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148064" y="3100133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61809" y="3107244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E.g., for process 0: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information exchange required, i.e.,</a:t>
            </a:r>
            <a:br>
              <a:rPr lang="en-US" dirty="0" smtClean="0"/>
            </a:br>
            <a:r>
              <a:rPr lang="en-US" dirty="0" smtClean="0"/>
              <a:t>edges need to be sent</a:t>
            </a:r>
            <a:br>
              <a:rPr lang="en-US" dirty="0" smtClean="0"/>
            </a:br>
            <a:r>
              <a:rPr lang="en-US" dirty="0" smtClean="0"/>
              <a:t>to "neighbors"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four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one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(whenever it gets implemented)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135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</a:t>
            </a:r>
            <a:r>
              <a:rPr lang="en-US" dirty="0"/>
              <a:t>exchange </a:t>
            </a:r>
            <a:r>
              <a:rPr lang="en-US" dirty="0" smtClean="0"/>
              <a:t>&amp; </a:t>
            </a:r>
            <a:r>
              <a:rPr lang="en-US" dirty="0" err="1" smtClean="0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0])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-1])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[-1,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0112" y="1444134"/>
            <a:ext cx="3387310" cy="616714"/>
            <a:chOff x="5580112" y="1444134"/>
            <a:chExt cx="3387310" cy="616714"/>
          </a:xfrm>
        </p:grpSpPr>
        <p:sp>
          <p:nvSpPr>
            <p:cNvPr id="6" name="TextBox 5"/>
            <p:cNvSpPr txBox="1"/>
            <p:nvPr/>
          </p:nvSpPr>
          <p:spPr>
            <a:xfrm>
              <a:off x="7956376" y="1444134"/>
              <a:ext cx="1011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580112" y="1628800"/>
              <a:ext cx="237626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459702" cy="616714"/>
            <a:chOff x="5580112" y="1444134"/>
            <a:chExt cx="3459702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956376" y="1444134"/>
              <a:ext cx="10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37626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80112" y="2524254"/>
            <a:ext cx="3515215" cy="1048762"/>
            <a:chOff x="5580112" y="2524254"/>
            <a:chExt cx="3515215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583046" y="2524254"/>
              <a:ext cx="3512281" cy="616714"/>
              <a:chOff x="5580112" y="1444134"/>
              <a:chExt cx="3512281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956376" y="1444134"/>
                <a:ext cx="1136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5580112" y="1628800"/>
                <a:ext cx="2376264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2" y="2956302"/>
              <a:ext cx="3334732" cy="616714"/>
              <a:chOff x="5580112" y="1444134"/>
              <a:chExt cx="3334732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956376" y="1444134"/>
                <a:ext cx="958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2" y="1628800"/>
                <a:ext cx="2376264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6" y="3676382"/>
            <a:ext cx="4285628" cy="801380"/>
            <a:chOff x="4932040" y="2524254"/>
            <a:chExt cx="4285628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2524254"/>
              <a:ext cx="4285628" cy="544706"/>
              <a:chOff x="4929106" y="1444134"/>
              <a:chExt cx="4285628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6" y="1444134"/>
                <a:ext cx="1258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6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412364" cy="369332"/>
              <a:chOff x="5721194" y="1444134"/>
              <a:chExt cx="3412364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1771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716016" y="4489437"/>
            <a:ext cx="4257030" cy="801380"/>
            <a:chOff x="4932040" y="2524254"/>
            <a:chExt cx="4257030" cy="801380"/>
          </a:xfrm>
        </p:grpSpPr>
        <p:grpSp>
          <p:nvGrpSpPr>
            <p:cNvPr id="30" name="Group 29"/>
            <p:cNvGrpSpPr/>
            <p:nvPr/>
          </p:nvGrpSpPr>
          <p:grpSpPr>
            <a:xfrm>
              <a:off x="4932040" y="2524254"/>
              <a:ext cx="4257030" cy="544706"/>
              <a:chOff x="4929106" y="1444134"/>
              <a:chExt cx="4257030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44134"/>
                <a:ext cx="1229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4929106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388062" cy="369332"/>
              <a:chOff x="5721194" y="1444134"/>
              <a:chExt cx="3388062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152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 smtClean="0"/>
              <a:t>: send &amp; receive, guaranteed deadlock-free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84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initiate communication</a:t>
            </a:r>
          </a:p>
          <a:p>
            <a:pPr lvl="1"/>
            <a:r>
              <a:rPr lang="en-US" dirty="0" smtClean="0"/>
              <a:t>do something else, i.e., compute</a:t>
            </a:r>
          </a:p>
          <a:p>
            <a:pPr lvl="1"/>
            <a:r>
              <a:rPr lang="en-US" dirty="0" smtClean="0"/>
              <a:t>check whether communication done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overlap communication &amp; computation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 smtClean="0"/>
              <a:t>Implemented for</a:t>
            </a:r>
          </a:p>
          <a:p>
            <a:pPr lvl="1"/>
            <a:r>
              <a:rPr lang="en-US" dirty="0" smtClean="0"/>
              <a:t>peer-to-peer communication</a:t>
            </a:r>
          </a:p>
          <a:p>
            <a:pPr lvl="1"/>
            <a:r>
              <a:rPr lang="en-US" dirty="0" smtClean="0"/>
              <a:t>collective communication (since MPI-3)</a:t>
            </a:r>
          </a:p>
          <a:p>
            <a:r>
              <a:rPr lang="en-US" dirty="0" smtClean="0"/>
              <a:t>In mpi4py, only peer-to-peer</a:t>
            </a:r>
          </a:p>
          <a:p>
            <a:pPr lvl="1"/>
            <a:r>
              <a:rPr lang="en-US" dirty="0" smtClean="0"/>
              <a:t>Python objects</a:t>
            </a:r>
          </a:p>
          <a:p>
            <a:pPr lvl="1"/>
            <a:r>
              <a:rPr lang="en-US" dirty="0" smtClean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138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depends on underlying</a:t>
              </a:r>
              <a:br>
                <a:rPr lang="en-US" dirty="0" smtClean="0"/>
              </a:br>
              <a:r>
                <a:rPr lang="en-US" dirty="0" smtClean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comm.isend</a:t>
            </a:r>
            <a:r>
              <a:rPr lang="en-US" dirty="0" smtClean="0"/>
              <a:t>/</a:t>
            </a:r>
            <a:r>
              <a:rPr lang="en-US" dirty="0" err="1" smtClean="0"/>
              <a:t>comm.irecv</a:t>
            </a:r>
            <a:r>
              <a:rPr lang="en-US" dirty="0" smtClean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communication done, save to</a:t>
              </a:r>
              <a:br>
                <a:rPr lang="en-US" dirty="0" smtClean="0"/>
              </a:br>
              <a:r>
                <a:rPr lang="en-US" dirty="0" smtClean="0"/>
                <a:t>    use </a:t>
              </a:r>
              <a:r>
                <a:rPr lang="en-US" dirty="0" err="1" smtClean="0"/>
                <a:t>recv_buffer</a:t>
              </a:r>
              <a:r>
                <a:rPr lang="en-US" dirty="0" smtClean="0"/>
                <a:t>,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smtClean="0"/>
                <a:t>    </a:t>
              </a:r>
              <a:r>
                <a:rPr lang="nl-BE" dirty="0" err="1" smtClean="0"/>
                <a:t>reuse</a:t>
              </a:r>
              <a:r>
                <a:rPr lang="nl-BE" dirty="0" smtClean="0"/>
                <a:t> </a:t>
              </a:r>
              <a:r>
                <a:rPr lang="nl-BE" dirty="0" err="1" smtClean="0"/>
                <a:t>recv_buffer</a:t>
              </a:r>
              <a:endParaRPr lang="en-US" dirty="0" smtClean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modify send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use receive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44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created communicators &amp; groups</a:t>
            </a:r>
          </a:p>
          <a:p>
            <a:r>
              <a:rPr lang="en-US" dirty="0" smtClean="0"/>
              <a:t>Many more collectives</a:t>
            </a:r>
          </a:p>
          <a:p>
            <a:r>
              <a:rPr lang="en-US" dirty="0" smtClean="0"/>
              <a:t>MPI I/O</a:t>
            </a:r>
            <a:endParaRPr lang="en-US" dirty="0"/>
          </a:p>
          <a:p>
            <a:r>
              <a:rPr lang="en-US" dirty="0" smtClean="0"/>
              <a:t>One sided communication</a:t>
            </a:r>
          </a:p>
          <a:p>
            <a:r>
              <a:rPr lang="en-US" dirty="0" smtClean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 of scope for this presentation,</a:t>
            </a:r>
            <a:br>
              <a:rPr lang="en-US" sz="2800" dirty="0" smtClean="0"/>
            </a:br>
            <a:r>
              <a:rPr lang="en-US" sz="2800" dirty="0" smtClean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Blocking communication</a:t>
            </a:r>
          </a:p>
          <a:p>
            <a:r>
              <a:rPr lang="en-US" dirty="0" smtClean="0"/>
              <a:t>Race conditions</a:t>
            </a:r>
          </a:p>
          <a:p>
            <a:pPr lvl="1"/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One-sided communication</a:t>
            </a:r>
          </a:p>
          <a:p>
            <a:r>
              <a:rPr lang="en-US" dirty="0" smtClean="0"/>
              <a:t>Bad performance</a:t>
            </a:r>
          </a:p>
          <a:p>
            <a:pPr lvl="1"/>
            <a:r>
              <a:rPr lang="en-US" dirty="0" smtClean="0"/>
              <a:t>Load imbalance</a:t>
            </a:r>
          </a:p>
          <a:p>
            <a:pPr lvl="1"/>
            <a:r>
              <a:rPr lang="en-US" dirty="0" smtClean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Follow the specs</a:t>
            </a:r>
            <a:br>
              <a:rPr lang="en-US" sz="2800" dirty="0" smtClean="0"/>
            </a:br>
            <a:r>
              <a:rPr lang="en-US" sz="2800" dirty="0" smtClean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MPI in general</a:t>
            </a:r>
          </a:p>
          <a:p>
            <a:pPr lvl="1"/>
            <a:r>
              <a:rPr lang="en-US" dirty="0" smtClean="0"/>
              <a:t>Nice</a:t>
            </a:r>
            <a:r>
              <a:rPr lang="en-US" dirty="0"/>
              <a:t>, versatile programming model </a:t>
            </a:r>
            <a:endParaRPr lang="en-US" dirty="0" smtClean="0"/>
          </a:p>
          <a:p>
            <a:pPr lvl="1"/>
            <a:r>
              <a:rPr lang="en-US" dirty="0" smtClean="0"/>
              <a:t>MPI has very extensive specification</a:t>
            </a:r>
          </a:p>
          <a:p>
            <a:pPr lvl="2"/>
            <a:r>
              <a:rPr lang="en-US" dirty="0" smtClean="0"/>
              <a:t>Freely available as PDF</a:t>
            </a:r>
          </a:p>
          <a:p>
            <a:pPr lvl="2"/>
            <a:r>
              <a:rPr lang="en-US" dirty="0" smtClean="0"/>
              <a:t>Easy to read, many examples</a:t>
            </a:r>
          </a:p>
          <a:p>
            <a:pPr lvl="1"/>
            <a:r>
              <a:rPr lang="en-US" dirty="0" smtClean="0"/>
              <a:t>Many nitty-gritty details</a:t>
            </a:r>
          </a:p>
          <a:p>
            <a:pPr lvl="2"/>
            <a:r>
              <a:rPr lang="en-US" dirty="0" smtClean="0"/>
              <a:t>Important for efficiency</a:t>
            </a:r>
          </a:p>
          <a:p>
            <a:r>
              <a:rPr lang="en-US" dirty="0" smtClean="0"/>
              <a:t>mpi4py specific</a:t>
            </a:r>
          </a:p>
          <a:p>
            <a:pPr lvl="1"/>
            <a:r>
              <a:rPr lang="en-US" dirty="0" smtClean="0"/>
              <a:t>Nice when used well</a:t>
            </a:r>
          </a:p>
          <a:p>
            <a:pPr lvl="1"/>
            <a:r>
              <a:rPr lang="en-US" dirty="0" smtClean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2864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</a:p>
          <a:p>
            <a:pPr lvl="1"/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Variety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Data will be analyzed by distributed computation</a:t>
            </a:r>
          </a:p>
          <a:p>
            <a:r>
              <a:rPr lang="en-US" dirty="0" smtClean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Mostly not that big, but well…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Hadoop</a:t>
            </a:r>
          </a:p>
          <a:p>
            <a:pPr lvl="1"/>
            <a:r>
              <a:rPr lang="en-US" dirty="0" smtClean="0"/>
              <a:t>Simple computational model: MapReduce</a:t>
            </a:r>
          </a:p>
          <a:p>
            <a:pPr lvl="2"/>
            <a:r>
              <a:rPr lang="en-US" dirty="0" smtClean="0"/>
              <a:t>Sequence of map and reduce operations</a:t>
            </a:r>
          </a:p>
          <a:p>
            <a:pPr lvl="2"/>
            <a:r>
              <a:rPr lang="en-US" dirty="0" smtClean="0"/>
              <a:t>Data flow model: DAG</a:t>
            </a:r>
          </a:p>
          <a:p>
            <a:pPr lvl="1"/>
            <a:r>
              <a:rPr lang="en-US" dirty="0" smtClean="0"/>
              <a:t>Ecosystem</a:t>
            </a:r>
          </a:p>
          <a:p>
            <a:pPr lvl="2"/>
            <a:r>
              <a:rPr lang="en-US" dirty="0" smtClean="0"/>
              <a:t>File system: HDFS</a:t>
            </a:r>
          </a:p>
          <a:p>
            <a:pPr lvl="2"/>
            <a:r>
              <a:rPr lang="en-US" dirty="0" smtClean="0"/>
              <a:t>Scheduler: </a:t>
            </a:r>
            <a:r>
              <a:rPr lang="en-US" dirty="0" err="1" smtClean="0"/>
              <a:t>JobTracker</a:t>
            </a:r>
            <a:r>
              <a:rPr lang="en-US" dirty="0" smtClean="0"/>
              <a:t>/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lvl="2"/>
            <a:r>
              <a:rPr lang="en-US" dirty="0" smtClean="0"/>
              <a:t>Resource managers: Yarn, </a:t>
            </a:r>
            <a:r>
              <a:rPr lang="en-US" dirty="0" err="1" smtClean="0"/>
              <a:t>Mesos</a:t>
            </a:r>
            <a:endParaRPr lang="en-US" dirty="0" smtClean="0"/>
          </a:p>
          <a:p>
            <a:pPr lvl="2"/>
            <a:r>
              <a:rPr lang="en-US" dirty="0" smtClean="0"/>
              <a:t>Distributed databases: </a:t>
            </a:r>
            <a:r>
              <a:rPr lang="en-US" dirty="0" err="1" smtClean="0"/>
              <a:t>Hbase</a:t>
            </a:r>
            <a:r>
              <a:rPr lang="en-US" dirty="0" smtClean="0"/>
              <a:t>, Hive</a:t>
            </a:r>
          </a:p>
          <a:p>
            <a:pPr lvl="2"/>
            <a:r>
              <a:rPr lang="en-US" dirty="0" smtClean="0"/>
              <a:t>Machine learning library: Mahout</a:t>
            </a:r>
          </a:p>
          <a:p>
            <a:pPr lvl="1"/>
            <a:r>
              <a:rPr lang="en-US" dirty="0" smtClean="0"/>
              <a:t>Deployment on cluster</a:t>
            </a:r>
          </a:p>
          <a:p>
            <a:pPr lvl="2"/>
            <a:r>
              <a:rPr lang="en-US" dirty="0" smtClean="0"/>
              <a:t>Management nodes</a:t>
            </a:r>
          </a:p>
          <a:p>
            <a:pPr lvl="2"/>
            <a:r>
              <a:rPr lang="en-US" dirty="0" smtClean="0"/>
              <a:t>Storage nodes</a:t>
            </a:r>
          </a:p>
          <a:p>
            <a:pPr lvl="2"/>
            <a:r>
              <a:rPr lang="en-US" dirty="0" smtClean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Mostly same nodes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Communication via file system</a:t>
            </a:r>
          </a:p>
          <a:p>
            <a:pPr lvl="1"/>
            <a:r>
              <a:rPr lang="en-US" dirty="0" smtClean="0"/>
              <a:t>Not so smart scheduler: many data transfers between nodes</a:t>
            </a:r>
          </a:p>
          <a:p>
            <a:r>
              <a:rPr lang="en-US" dirty="0" smtClean="0"/>
              <a:t>Computational model: DAG</a:t>
            </a:r>
          </a:p>
          <a:p>
            <a:pPr lvl="1"/>
            <a:r>
              <a:rPr lang="en-US" dirty="0" smtClean="0"/>
              <a:t>No iterations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In-memory processing</a:t>
            </a:r>
          </a:p>
          <a:p>
            <a:pPr lvl="1"/>
            <a:r>
              <a:rPr lang="en-US" dirty="0" smtClean="0"/>
              <a:t>If not possible, efficient spill over to disk</a:t>
            </a:r>
          </a:p>
          <a:p>
            <a:r>
              <a:rPr lang="en-US" dirty="0" smtClean="0"/>
              <a:t>Richer computational model</a:t>
            </a:r>
          </a:p>
          <a:p>
            <a:pPr lvl="1"/>
            <a:r>
              <a:rPr lang="en-US" dirty="0" smtClean="0"/>
              <a:t>Do what you want… if you don’t care about performance</a:t>
            </a:r>
          </a:p>
          <a:p>
            <a:r>
              <a:rPr lang="en-US" dirty="0" smtClean="0"/>
              <a:t>Basic building block: RDDs</a:t>
            </a:r>
          </a:p>
          <a:p>
            <a:pPr lvl="1"/>
            <a:r>
              <a:rPr lang="en-US" dirty="0" smtClean="0"/>
              <a:t>Resilient Distributed Datasets</a:t>
            </a:r>
          </a:p>
          <a:p>
            <a:pPr lvl="1"/>
            <a:r>
              <a:rPr lang="en-US" dirty="0" smtClean="0"/>
              <a:t>Similar in spirit to </a:t>
            </a:r>
            <a:r>
              <a:rPr lang="en-US" dirty="0" err="1" smtClean="0"/>
              <a:t>dataframes</a:t>
            </a:r>
            <a:r>
              <a:rPr lang="en-US" dirty="0" smtClean="0"/>
              <a:t> in R or pandas</a:t>
            </a:r>
          </a:p>
          <a:p>
            <a:r>
              <a:rPr lang="en-US" dirty="0" smtClean="0"/>
              <a:t>Programming Spark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Scala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32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text file</a:t>
            </a:r>
          </a:p>
          <a:p>
            <a:pPr lvl="1"/>
            <a:r>
              <a:rPr lang="en-US" dirty="0" smtClean="0"/>
              <a:t>Each line is an item in RDD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list-like objects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sequence files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 smtClean="0"/>
              <a:t>: </a:t>
            </a:r>
            <a:r>
              <a:rPr lang="en-US" sz="2400" dirty="0" err="1" smtClean="0"/>
              <a:t>SparkContext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some values (as a list)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all values as list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How many elements?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Save values to file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this blows up in your</a:t>
            </a:r>
            <a:br>
              <a:rPr lang="en-US" dirty="0" smtClean="0"/>
            </a:br>
            <a:r>
              <a:rPr lang="en-US" dirty="0" smtClean="0"/>
              <a:t>           face if RDD is large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function to each element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Filtering elements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Reductions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smtClean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90905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local, little need</a:t>
            </a:r>
            <a:br>
              <a:rPr lang="en-US" dirty="0" smtClean="0"/>
            </a:br>
            <a:r>
              <a:rPr lang="en-US" dirty="0" smtClean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98026" y="5290905"/>
            <a:ext cx="35192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lazy evaluation, results</a:t>
            </a:r>
            <a:br>
              <a:rPr lang="en-US" dirty="0" smtClean="0"/>
            </a:br>
            <a:r>
              <a:rPr lang="en-US" dirty="0" smtClean="0"/>
              <a:t>           computed only when needed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can be interpreted as sets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 smtClean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very expensive operation</a:t>
            </a:r>
            <a:endParaRPr lang="nl-BE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convenient (or necessary) to label data for aggregation: key/value tuples, e.g.,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Key/value based operations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non-local, lots of</a:t>
            </a:r>
            <a:br>
              <a:rPr lang="en-US" dirty="0" smtClean="0"/>
            </a:br>
            <a:r>
              <a:rPr lang="en-US" dirty="0" smtClean="0"/>
              <a:t>           communication between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RDDs with key/value tuples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 smtClean="0"/>
              <a:t>: (K, V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 smtClean="0"/>
              <a:t>: (K, V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Joining RDDs</a:t>
            </a: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 smtClean="0"/>
              <a:t>: (K, (V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)), only common keys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 smtClean="0"/>
              <a:t>: </a:t>
            </a:r>
            <a:r>
              <a:rPr lang="en-US" dirty="0"/>
              <a:t>(K, </a:t>
            </a:r>
            <a:r>
              <a:rPr lang="en-US" dirty="0" smtClean="0"/>
              <a:t>(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2</a:t>
            </a:r>
            <a:r>
              <a:rPr lang="en-US" dirty="0" smtClean="0"/>
              <a:t>))</a:t>
            </a:r>
          </a:p>
          <a:p>
            <a:r>
              <a:rPr lang="en-US" dirty="0" smtClean="0"/>
              <a:t>Cartesian product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variables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21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Read-only</a:t>
            </a:r>
            <a:r>
              <a:rPr lang="en-US" dirty="0" smtClean="0"/>
              <a:t> variable cached on each worker, e.g.,</a:t>
            </a:r>
          </a:p>
          <a:p>
            <a:pPr lvl="1"/>
            <a:r>
              <a:rPr lang="en-US" dirty="0" smtClean="0"/>
              <a:t>parameter settings for algorithm</a:t>
            </a:r>
          </a:p>
          <a:p>
            <a:pPr lvl="1"/>
            <a:r>
              <a:rPr lang="en-US" dirty="0" smtClean="0"/>
              <a:t>input data for parameter sweep scenarios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[0.5, 12.3]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Never modify </a:t>
            </a:r>
            <a:r>
              <a:rPr lang="en-US" dirty="0" err="1" smtClean="0">
                <a:cs typeface="Courier New" panose="02070309020205020404" pitchFamily="49" charset="0"/>
              </a:rPr>
              <a:t>global_params</a:t>
            </a:r>
            <a:r>
              <a:rPr lang="en-US" dirty="0" smtClean="0">
                <a:cs typeface="Courier New" panose="02070309020205020404" pitchFamily="49" charset="0"/>
              </a:rPr>
              <a:t>, or even </a:t>
            </a:r>
            <a:r>
              <a:rPr lang="en-US" dirty="0" err="1" smtClean="0">
                <a:cs typeface="Courier New" panose="02070309020205020404" pitchFamily="49" charset="0"/>
              </a:rPr>
              <a:t>params</a:t>
            </a:r>
            <a:r>
              <a:rPr lang="en-US" dirty="0" smtClean="0">
                <a:cs typeface="Courier New" panose="02070309020205020404" pitchFamily="49" charset="0"/>
              </a:rPr>
              <a:t>!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value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Cython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Update-only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smtClean="0"/>
              <a:t>Used for counters</a:t>
            </a:r>
          </a:p>
          <a:p>
            <a:pPr lvl="1"/>
            <a:r>
              <a:rPr lang="en-US" dirty="0" smtClean="0"/>
              <a:t>Used for cumulative sums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Update value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 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Final result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accumulators,</a:t>
            </a:r>
          </a:p>
          <a:p>
            <a:r>
              <a:rPr lang="en-US" sz="2400" i="1" dirty="0" smtClean="0"/>
              <a:t>not</a:t>
            </a:r>
            <a:r>
              <a:rPr lang="en-US" sz="2400" dirty="0" smtClean="0"/>
              <a:t> closures!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caveats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1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model is rich</a:t>
            </a:r>
          </a:p>
          <a:p>
            <a:r>
              <a:rPr lang="en-US" dirty="0" smtClean="0"/>
              <a:t>Spark is fairly easy to use</a:t>
            </a:r>
          </a:p>
          <a:p>
            <a:r>
              <a:rPr lang="en-US" dirty="0" smtClean="0"/>
              <a:t>However… </a:t>
            </a:r>
            <a:r>
              <a:rPr lang="en-US" i="1" dirty="0" smtClean="0"/>
              <a:t>very slow </a:t>
            </a:r>
            <a:r>
              <a:rPr lang="en-US" dirty="0" smtClean="0"/>
              <a:t>when used unwisely</a:t>
            </a:r>
          </a:p>
          <a:p>
            <a:r>
              <a:rPr lang="en-US" dirty="0" smtClean="0"/>
              <a:t>Even then… lots of overhead with respect to worker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consist of partitions, distributed</a:t>
            </a:r>
          </a:p>
          <a:p>
            <a:r>
              <a:rPr lang="en-US" dirty="0" smtClean="0"/>
              <a:t>Some operation require non-local data,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Shuffle: data is transferred between workers</a:t>
            </a:r>
          </a:p>
          <a:p>
            <a:pPr lvl="1"/>
            <a:r>
              <a:rPr lang="en-US" dirty="0" smtClean="0"/>
              <a:t>Expensive operation in terms of performance</a:t>
            </a:r>
          </a:p>
          <a:p>
            <a:pPr lvl="1"/>
            <a:r>
              <a:rPr lang="en-US" dirty="0" smtClean="0"/>
              <a:t>Order of operations impacts performance</a:t>
            </a:r>
          </a:p>
          <a:p>
            <a:pPr lvl="2"/>
            <a:r>
              <a:rPr lang="en-US" dirty="0" smtClean="0"/>
              <a:t>Reduce data size as much as possible before shuffle</a:t>
            </a:r>
          </a:p>
          <a:p>
            <a:pPr lvl="1"/>
            <a:r>
              <a:rPr lang="en-US" dirty="0" smtClean="0"/>
              <a:t>RDDs can be repartitioned: causes shuffle, but may improve data locality</a:t>
            </a:r>
          </a:p>
          <a:p>
            <a:pPr lvl="1"/>
            <a:r>
              <a:rPr lang="en-US" dirty="0" smtClean="0"/>
              <a:t>RDDs can be coalesced: causes shuffle, but increases partition size, so more efficient computations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Partitions can be dropped to free memory</a:t>
            </a:r>
          </a:p>
          <a:p>
            <a:pPr lvl="1"/>
            <a:r>
              <a:rPr lang="en-US" dirty="0" smtClean="0"/>
              <a:t>Need to be recomputed when needed again</a:t>
            </a:r>
          </a:p>
          <a:p>
            <a:r>
              <a:rPr lang="en-US" dirty="0" smtClean="0"/>
              <a:t>Caching/persistence: indicate that RDD will be reused later during computation: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Several strategies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 smtClean="0"/>
              <a:t>: keep as much as possible in memory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 smtClean="0"/>
              <a:t>: overflow to disk storage if necessary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 smtClean="0">
                <a:cs typeface="Courier New" panose="02070309020205020404" pitchFamily="49" charset="0"/>
              </a:rPr>
              <a:t>, </a:t>
            </a:r>
            <a:r>
              <a:rPr lang="en-US" dirty="0" smtClean="0"/>
              <a:t>: better memory efficiency, CPU intensive reads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 smtClean="0"/>
              <a:t>, …: replication on two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929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details about Spark, RDDs</a:t>
            </a:r>
          </a:p>
          <a:p>
            <a:r>
              <a:rPr lang="en-US" dirty="0" err="1" smtClean="0"/>
              <a:t>SQLContext</a:t>
            </a:r>
            <a:endParaRPr lang="en-US" dirty="0" smtClean="0"/>
          </a:p>
          <a:p>
            <a:pPr lvl="1"/>
            <a:r>
              <a:rPr lang="en-US" dirty="0" err="1" smtClean="0"/>
              <a:t>dataframes</a:t>
            </a:r>
            <a:r>
              <a:rPr lang="en-US" dirty="0" smtClean="0"/>
              <a:t> from</a:t>
            </a:r>
          </a:p>
          <a:p>
            <a:pPr lvl="2"/>
            <a:r>
              <a:rPr lang="en-US" dirty="0" smtClean="0"/>
              <a:t>JSON files</a:t>
            </a:r>
          </a:p>
          <a:p>
            <a:pPr lvl="2"/>
            <a:r>
              <a:rPr lang="en-US" dirty="0" smtClean="0"/>
              <a:t>JDBC</a:t>
            </a:r>
          </a:p>
          <a:p>
            <a:pPr lvl="2"/>
            <a:r>
              <a:rPr lang="en-US" dirty="0" smtClean="0"/>
              <a:t>Hive</a:t>
            </a:r>
          </a:p>
          <a:p>
            <a:pPr lvl="2"/>
            <a:r>
              <a:rPr lang="en-US" dirty="0" smtClean="0"/>
              <a:t>Parquet files</a:t>
            </a:r>
          </a:p>
          <a:p>
            <a:r>
              <a:rPr lang="en-US" dirty="0" smtClean="0"/>
              <a:t>Machine learning library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statistics: hypothesis testing, significance testing</a:t>
            </a:r>
          </a:p>
          <a:p>
            <a:pPr lvl="1"/>
            <a:r>
              <a:rPr lang="en-US" dirty="0" smtClean="0"/>
              <a:t>linear models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decision trees, random forest</a:t>
            </a:r>
          </a:p>
          <a:p>
            <a:pPr lvl="1"/>
            <a:r>
              <a:rPr lang="en-US" dirty="0" smtClean="0"/>
              <a:t>SVD, PCA</a:t>
            </a:r>
          </a:p>
          <a:p>
            <a:pPr lvl="1"/>
            <a:r>
              <a:rPr lang="en-US" dirty="0" smtClean="0"/>
              <a:t>pattern mining</a:t>
            </a:r>
          </a:p>
          <a:p>
            <a:r>
              <a:rPr lang="en-US" dirty="0" smtClean="0"/>
              <a:t>Graph processing library </a:t>
            </a:r>
            <a:r>
              <a:rPr lang="en-US" dirty="0" err="1" smtClean="0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Lot of potential</a:t>
            </a:r>
          </a:p>
          <a:p>
            <a:r>
              <a:rPr lang="en-US" sz="2400" dirty="0" smtClean="0"/>
              <a:t>in data science!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 Python code with type information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Shared library is 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15745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72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Cython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</a:t>
            </a:r>
            <a:r>
              <a:rPr lang="en-US" sz="2400" dirty="0" smtClean="0"/>
              <a:t>complicated </a:t>
            </a:r>
            <a:r>
              <a:rPr lang="en-US" sz="2400" dirty="0" smtClean="0"/>
              <a:t>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800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51597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Motivating example:</a:t>
            </a:r>
            <a:br>
              <a:rPr lang="en-US" dirty="0" smtClean="0"/>
            </a:br>
            <a:r>
              <a:rPr lang="en-US" dirty="0" smtClean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Fairly painless,</a:t>
            </a:r>
            <a:br>
              <a:rPr lang="en-US" sz="2400" dirty="0" smtClean="0"/>
            </a:br>
            <a:r>
              <a:rPr lang="en-US" sz="2400" dirty="0" smtClean="0"/>
              <a:t>don't forget to</a:t>
            </a:r>
            <a:br>
              <a:rPr lang="en-US" sz="2400" dirty="0" smtClean="0"/>
            </a:br>
            <a:r>
              <a:rPr lang="en-US" sz="2400" dirty="0" smtClean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results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like any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other</a:t>
              </a:r>
              <a:r>
                <a:rPr lang="nl-BE" dirty="0" smtClean="0"/>
                <a:t> Python module</a:t>
              </a:r>
              <a:endParaRPr lang="en-US" dirty="0" smtClean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Statically defined type: used at compile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</a:t>
            </a:r>
            <a:r>
              <a:rPr lang="en-US" dirty="0" err="1" smtClean="0"/>
              <a:t>Cython</a:t>
            </a:r>
            <a:r>
              <a:rPr lang="en-US" dirty="0" smtClean="0"/>
              <a:t> keyword for declaration</a:t>
            </a:r>
          </a:p>
          <a:p>
            <a:pPr lvl="1"/>
            <a:r>
              <a:rPr lang="en-US" dirty="0" smtClean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Function parameters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types with C implementation:</a:t>
            </a:r>
            <a:r>
              <a:rPr lang="nl-BE" dirty="0" smtClean="0"/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 smtClean="0"/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 smtClean="0">
                <a:cs typeface="Courier New" panose="02070309020205020404" pitchFamily="49" charset="0"/>
              </a:rPr>
              <a:t>, e.g.,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297180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419600" y="2743200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Array of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 smtClean="0"/>
                <a:t>,</a:t>
              </a:r>
              <a:br>
                <a:rPr lang="en-US" dirty="0" smtClean="0"/>
              </a:br>
              <a:r>
                <a:rPr lang="en-US" dirty="0" smtClean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 allows</a:t>
              </a:r>
              <a:br>
                <a:rPr lang="en-US" dirty="0" smtClean="0"/>
              </a:br>
              <a:r>
                <a:rPr lang="en-US" dirty="0" smtClean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029200"/>
            <a:ext cx="54247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no maximum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in Python, C/C++ can overflow!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casts &amp; </a:t>
            </a:r>
            <a:r>
              <a:rPr lang="en-US" dirty="0" err="1" smtClean="0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</a:p>
          <a:p>
            <a:pPr lvl="1"/>
            <a:r>
              <a:rPr lang="en-US" dirty="0" smtClean="0"/>
              <a:t>In 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dirty="0" smtClean="0"/>
              <a:t>Type aliases</a:t>
            </a:r>
          </a:p>
          <a:p>
            <a:pPr lvl="1"/>
            <a:r>
              <a:rPr lang="en-US" dirty="0" smtClean="0"/>
              <a:t>In C: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struct</a:t>
            </a:r>
            <a:r>
              <a:rPr lang="en-US" dirty="0" smtClean="0"/>
              <a:t> type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Declare </a:t>
            </a:r>
            <a:r>
              <a:rPr lang="en-US" dirty="0" smtClean="0"/>
              <a:t>and use variables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smtClean="0"/>
              <a:t>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y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Python-like </a:t>
              </a:r>
              <a:r>
                <a:rPr lang="en-US" dirty="0"/>
                <a:t>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radius(Particle p):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029200" cy="819352"/>
            <a:chOff x="3091992" y="2293180"/>
            <a:chExt cx="5029200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28822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no </a:t>
              </a:r>
              <a:r>
                <a:rPr lang="en-US" dirty="0" err="1" smtClean="0"/>
                <a:t>struct</a:t>
              </a:r>
              <a:r>
                <a:rPr lang="en-US" dirty="0" smtClean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 particle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particle.radius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9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pointer variable</a:t>
            </a:r>
          </a:p>
          <a:p>
            <a:endParaRPr lang="en-US" dirty="0"/>
          </a:p>
          <a:p>
            <a:r>
              <a:rPr lang="en-US" dirty="0" smtClean="0"/>
              <a:t>Address operator</a:t>
            </a:r>
          </a:p>
          <a:p>
            <a:endParaRPr lang="en-US" dirty="0"/>
          </a:p>
          <a:p>
            <a:r>
              <a:rPr lang="en-US" dirty="0" smtClean="0"/>
              <a:t>Dereferencing</a:t>
            </a:r>
          </a:p>
          <a:p>
            <a:endParaRPr lang="en-US" dirty="0"/>
          </a:p>
          <a:p>
            <a:pPr lvl="1"/>
            <a:r>
              <a:rPr lang="en-US" dirty="0" smtClean="0"/>
              <a:t>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pointer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/>
              <a:t> contains address of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 smtClean="0"/>
              <a:t> is value at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Python objects expose internal data through buffer protocol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For direct access, wrap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= compute(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n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58000" y="3581400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Almost as fast as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 smtClean="0">
                <a:cs typeface="Courier New" panose="02070309020205020404" pitchFamily="49" charset="0"/>
              </a:rPr>
              <a:t>lots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faster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than</a:t>
            </a:r>
            <a:r>
              <a:rPr lang="nl-BE" sz="2000" dirty="0">
                <a:cs typeface="Courier New" panose="02070309020205020404" pitchFamily="49" charset="0"/>
              </a:rPr>
              <a:t/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 smtClean="0">
                <a:cs typeface="Courier New" panose="02070309020205020404" pitchFamily="49" charset="0"/>
              </a:rPr>
              <a:t>pure Python</a:t>
            </a:r>
            <a:endParaRPr lang="en-US" sz="20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Number of dimensions: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 smtClean="0"/>
              <a:t>Shape: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 smtClean="0"/>
              <a:t>Data type: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Data 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 smtClean="0"/>
              <a:t>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 smtClean="0"/>
              <a:t>Strides: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Read only?: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56346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ibraries &amp; data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Scientific computing</a:t>
            </a:r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r>
              <a:rPr lang="en-US" dirty="0" smtClean="0"/>
              <a:t>Data science</a:t>
            </a:r>
          </a:p>
          <a:p>
            <a:pPr lvl="1"/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7" y="4441371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Don't reinvent the wheel!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2921222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hlinkClick r:id="rId2"/>
              </a:rPr>
              <a:t>http://scipy.org/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39628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Pure Python</a:t>
            </a:r>
          </a:p>
          <a:p>
            <a:pPr lvl="1"/>
            <a:r>
              <a:rPr lang="en-US" dirty="0" smtClean="0"/>
              <a:t>Can be called anywhere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low</a:t>
            </a:r>
          </a:p>
          <a:p>
            <a:r>
              <a:rPr lang="en-US" dirty="0" smtClean="0"/>
              <a:t>Pure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only be called from within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Fast, </a:t>
            </a:r>
            <a:r>
              <a:rPr lang="en-US" dirty="0" smtClean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 smtClean="0"/>
              <a:t>Python +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be called anywhere</a:t>
            </a:r>
          </a:p>
          <a:p>
            <a:pPr lvl="1"/>
            <a:r>
              <a:rPr lang="en-US" dirty="0" smtClean="0"/>
              <a:t>Can have only Python or convertible return types (e.g., no pointers)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of input parameters</a:t>
            </a:r>
          </a:p>
          <a:p>
            <a:r>
              <a:rPr lang="en-US" dirty="0" smtClean="0"/>
              <a:t>Result type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Optional, if applicable, inline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for simple functions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liminates function call overhead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678269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in </a:t>
            </a:r>
            <a:r>
              <a:rPr lang="en-US" dirty="0" err="1" smtClean="0"/>
              <a:t>Cython</a:t>
            </a:r>
            <a:r>
              <a:rPr lang="en-US" dirty="0" smtClean="0"/>
              <a:t> function is warning!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caught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 smtClean="0"/>
              <a:t> + nonsense value!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 smtClean="0"/>
              <a:t> clause to signature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 + 1)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Need not return</a:t>
              </a:r>
              <a:br>
                <a:rPr lang="en-US" dirty="0" smtClean="0"/>
              </a:br>
              <a:r>
                <a:rPr lang="en-US" dirty="0" smtClean="0"/>
                <a:t>that value to signal</a:t>
              </a:r>
              <a:br>
                <a:rPr lang="en-US" dirty="0" smtClean="0"/>
              </a:br>
              <a:r>
                <a:rPr lang="en-US" dirty="0" smtClean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'?' if value</a:t>
              </a:r>
              <a:br>
                <a:rPr lang="en-US" dirty="0" smtClean="0"/>
              </a:br>
              <a:r>
                <a:rPr lang="en-US" dirty="0" smtClean="0"/>
                <a:t>is valid return</a:t>
              </a:r>
              <a:br>
                <a:rPr lang="en-US" dirty="0" smtClean="0"/>
              </a:br>
              <a:r>
                <a:rPr lang="en-US" dirty="0" smtClean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br>
              <a:rPr lang="en-US" dirty="0" smtClean="0"/>
            </a:br>
            <a:r>
              <a:rPr lang="en-US" dirty="0" smtClean="0"/>
              <a:t>aka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 access m, x, v</a:t>
            </a:r>
          </a:p>
          <a:p>
            <a:r>
              <a:rPr lang="en-US" dirty="0" smtClean="0"/>
              <a:t>Can add arbitrary object </a:t>
            </a:r>
            <a:r>
              <a:rPr lang="en-US" dirty="0" smtClean="0"/>
              <a:t>attributes</a:t>
            </a:r>
            <a:endParaRPr lang="en-US" dirty="0" smtClean="0"/>
          </a:p>
          <a:p>
            <a:r>
              <a:rPr lang="en-US" dirty="0" smtClean="0"/>
              <a:t>Attributes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Can't access m, x, v</a:t>
            </a:r>
          </a:p>
          <a:p>
            <a:r>
              <a:rPr lang="en-US" dirty="0" smtClean="0"/>
              <a:t>Can't add object attributes</a:t>
            </a:r>
          </a:p>
          <a:p>
            <a:r>
              <a:rPr lang="en-US" dirty="0" smtClean="0"/>
              <a:t>Attributes in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3640740" cy="2556164"/>
            <a:chOff x="304800" y="1371600"/>
            <a:chExt cx="3640740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3640740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638800" y="6248400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Also called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by default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accessible outside class scope</a:t>
            </a:r>
          </a:p>
          <a:p>
            <a:endParaRPr lang="en-US" dirty="0" smtClean="0"/>
          </a:p>
          <a:p>
            <a:r>
              <a:rPr lang="en-US" dirty="0" smtClean="0"/>
              <a:t>Read only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used everywhere</a:t>
            </a:r>
          </a:p>
          <a:p>
            <a:endParaRPr lang="en-US" dirty="0" smtClean="0"/>
          </a:p>
          <a:p>
            <a:r>
              <a:rPr lang="en-US" dirty="0" smtClean="0"/>
              <a:t>Public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 smtClean="0"/>
              <a:t>: setter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 smtClean="0"/>
              <a:t>: setter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25796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416296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property momentum: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dynamic memory allocation (e.g.,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construction</a:t>
            </a:r>
          </a:p>
          <a:p>
            <a:pPr lvl="1"/>
            <a:r>
              <a:rPr lang="en-US" i="1" dirty="0" smtClean="0"/>
              <a:t>Don't </a:t>
            </a:r>
            <a:r>
              <a:rPr lang="en-US" dirty="0" smtClean="0"/>
              <a:t>allocate memory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!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memory deallocation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destruction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 types can inherit from</a:t>
            </a:r>
          </a:p>
          <a:p>
            <a:pPr lvl="1"/>
            <a:r>
              <a:rPr lang="en-US" dirty="0" smtClean="0"/>
              <a:t>Single superclass only</a:t>
            </a:r>
          </a:p>
          <a:p>
            <a:pPr lvl="1"/>
            <a:r>
              <a:rPr lang="en-US" dirty="0" smtClean="0"/>
              <a:t>Superclass is build-in class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/>
              <a:t>), or extension type</a:t>
            </a:r>
          </a:p>
          <a:p>
            <a:pPr lvl="1"/>
            <a:r>
              <a:rPr lang="en-US" dirty="0" smtClean="0"/>
              <a:t>Superclass can not be regular Python class</a:t>
            </a:r>
          </a:p>
          <a:p>
            <a:r>
              <a:rPr lang="en-US" dirty="0" smtClean="0"/>
              <a:t>Python classes can inherit from extension types</a:t>
            </a:r>
          </a:p>
          <a:p>
            <a:pPr lvl="1"/>
            <a:r>
              <a:rPr lang="en-US" dirty="0" smtClean="0"/>
              <a:t>Can not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</a:p>
          <a:p>
            <a:pPr lvl="1"/>
            <a:r>
              <a:rPr lang="en-US" dirty="0" smtClean="0"/>
              <a:t>Can not override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Only needed when C-level access is required!</a:t>
            </a:r>
          </a:p>
          <a:p>
            <a:r>
              <a:rPr lang="en-US" dirty="0" smtClean="0"/>
              <a:t>Implementation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Implementation of all functions, except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 smtClean="0"/>
              <a:t>Class definitions, but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attributes</a:t>
            </a:r>
            <a:endParaRPr lang="en-US" dirty="0"/>
          </a:p>
          <a:p>
            <a:r>
              <a:rPr lang="en-US" dirty="0" smtClean="0"/>
              <a:t>Declarations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C-level declarations: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/>
              <a:t>Implementation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Declaration file + implementation file</a:t>
            </a:r>
            <a:br>
              <a:rPr lang="en-US" dirty="0" smtClean="0"/>
            </a:br>
            <a:r>
              <a:rPr lang="en-US" dirty="0" smtClean="0"/>
              <a:t>              = one namespace!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</a:p>
            <a:p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Fairly simple to use</a:t>
            </a:r>
          </a:p>
          <a:p>
            <a:pPr lvl="2"/>
            <a:r>
              <a:rPr lang="en-US" dirty="0" smtClean="0"/>
              <a:t>Offers </a:t>
            </a:r>
            <a:r>
              <a:rPr lang="en-US" dirty="0" err="1" smtClean="0"/>
              <a:t>execellent</a:t>
            </a:r>
            <a:r>
              <a:rPr lang="en-US" dirty="0" smtClean="0"/>
              <a:t> speedups when use wisely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Good understanding of Python and C/C++</a:t>
            </a:r>
          </a:p>
          <a:p>
            <a:r>
              <a:rPr lang="en-US" dirty="0" smtClean="0"/>
              <a:t>Features not covered here: wrapping C/C++ code</a:t>
            </a:r>
          </a:p>
          <a:p>
            <a:pPr lvl="1"/>
            <a:r>
              <a:rPr lang="en-US" dirty="0" smtClean="0"/>
              <a:t>Pro: low overhead compared to, e.g., SWIG</a:t>
            </a:r>
          </a:p>
          <a:p>
            <a:pPr lvl="1"/>
            <a:r>
              <a:rPr lang="en-US" dirty="0" smtClean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/>
              <a:t> </a:t>
            </a:r>
            <a:r>
              <a:rPr lang="en-US" dirty="0" smtClean="0"/>
              <a:t>website: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://cython.org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Cython</a:t>
            </a:r>
            <a:r>
              <a:rPr lang="en-US" dirty="0" smtClean="0"/>
              <a:t> </a:t>
            </a:r>
            <a:r>
              <a:rPr lang="en-US" dirty="0"/>
              <a:t>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Smith, Kurt (2015) </a:t>
            </a:r>
            <a:r>
              <a:rPr lang="en-US" i="1" dirty="0" err="1" smtClean="0"/>
              <a:t>Cython</a:t>
            </a:r>
            <a:r>
              <a:rPr lang="en-US" dirty="0" smtClean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Interfacing Python and C/C++/Fortran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typically much slower than C/C++/Fortran</a:t>
            </a:r>
          </a:p>
          <a:p>
            <a:pPr lvl="1"/>
            <a:r>
              <a:rPr lang="en-US" dirty="0" smtClean="0"/>
              <a:t>Implement </a:t>
            </a:r>
            <a:r>
              <a:rPr lang="en-US" i="1" dirty="0" smtClean="0">
                <a:solidFill>
                  <a:srgbClr val="FF0000"/>
                </a:solidFill>
              </a:rPr>
              <a:t>performance critical code </a:t>
            </a:r>
            <a:r>
              <a:rPr lang="en-US" dirty="0" smtClean="0"/>
              <a:t>in C/C++/Fortran</a:t>
            </a:r>
          </a:p>
          <a:p>
            <a:r>
              <a:rPr lang="en-US" dirty="0" smtClean="0"/>
              <a:t>Python is excellent glue language/prototyping environment</a:t>
            </a:r>
          </a:p>
          <a:p>
            <a:pPr lvl="1"/>
            <a:r>
              <a:rPr lang="en-US" dirty="0" smtClean="0"/>
              <a:t>Use existing shared libraries</a:t>
            </a:r>
          </a:p>
          <a:p>
            <a:pPr lvl="1"/>
            <a:r>
              <a:rPr lang="en-US" dirty="0" smtClean="0"/>
              <a:t>Wrap your own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in Python standard library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Quite straightforward</a:t>
            </a:r>
          </a:p>
          <a:p>
            <a:pPr lvl="1"/>
            <a:r>
              <a:rPr lang="en-US" dirty="0" smtClean="0"/>
              <a:t>Part of standard distribution, so readily available</a:t>
            </a:r>
          </a:p>
          <a:p>
            <a:r>
              <a:rPr lang="en-US" dirty="0" smtClean="0">
                <a:hlinkClick r:id="rId3" action="ppaction://hlinksldjump"/>
              </a:rPr>
              <a:t>SWIG</a:t>
            </a:r>
            <a:r>
              <a:rPr lang="en-US" dirty="0" smtClean="0"/>
              <a:t> (</a:t>
            </a:r>
            <a:r>
              <a:rPr lang="en-US" dirty="0"/>
              <a:t>Simplified Wrapper and Interface </a:t>
            </a:r>
            <a:r>
              <a:rPr lang="en-US" dirty="0" smtClean="0"/>
              <a:t>Generator)</a:t>
            </a:r>
          </a:p>
          <a:p>
            <a:pPr lvl="1"/>
            <a:r>
              <a:rPr lang="en-US" dirty="0" smtClean="0"/>
              <a:t>More complex</a:t>
            </a:r>
          </a:p>
          <a:p>
            <a:pPr lvl="1"/>
            <a:r>
              <a:rPr lang="en-US" dirty="0" smtClean="0"/>
              <a:t>Supports C++</a:t>
            </a:r>
          </a:p>
          <a:p>
            <a:pPr lvl="1"/>
            <a:r>
              <a:rPr lang="en-US" dirty="0" smtClean="0"/>
              <a:t>Can make many languages interface with C, e.g., Perl, Ruby, </a:t>
            </a:r>
            <a:r>
              <a:rPr lang="en-US" dirty="0" err="1" smtClean="0"/>
              <a:t>Tcl</a:t>
            </a:r>
            <a:r>
              <a:rPr lang="en-US" dirty="0" smtClean="0"/>
              <a:t>, </a:t>
            </a:r>
            <a:r>
              <a:rPr lang="en-US" dirty="0" err="1" smtClean="0"/>
              <a:t>Lua</a:t>
            </a:r>
            <a:r>
              <a:rPr lang="en-US" dirty="0" smtClean="0"/>
              <a:t>, Octave, R, Java,…</a:t>
            </a:r>
          </a:p>
          <a:p>
            <a:r>
              <a:rPr lang="en-US" dirty="0" smtClean="0">
                <a:hlinkClick r:id="rId4" action="ppaction://hlinksldjump"/>
              </a:rPr>
              <a:t>f2py</a:t>
            </a:r>
            <a:endParaRPr lang="en-US" dirty="0" smtClean="0"/>
          </a:p>
          <a:p>
            <a:pPr lvl="1"/>
            <a:r>
              <a:rPr lang="en-US" dirty="0" smtClean="0"/>
              <a:t>Fortran 90/95, some 2003</a:t>
            </a:r>
          </a:p>
          <a:p>
            <a:pPr lvl="1"/>
            <a:r>
              <a:rPr lang="en-US" dirty="0" smtClean="0"/>
              <a:t>Quite straightforward</a:t>
            </a:r>
          </a:p>
          <a:p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Two-way integration between C++ and Python</a:t>
            </a:r>
          </a:p>
          <a:p>
            <a:pPr lvl="1"/>
            <a:r>
              <a:rPr lang="en-US" dirty="0" smtClean="0"/>
              <a:t>May be overkill, harder to use, let's not go there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map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logistic map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shared library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ibmy_stuff.so: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</a:t>
            </a:r>
            <a:r>
              <a:rPr lang="en-US" sz="2000" dirty="0" err="1" smtClean="0"/>
              <a:t>gcc</a:t>
            </a:r>
            <a:r>
              <a:rPr lang="en-US" sz="2000" dirty="0" smtClean="0"/>
              <a:t> 4.6+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 smtClean="0"/>
              <a:t>Best to do with C main function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Better: write some unit test (</a:t>
            </a:r>
            <a:r>
              <a:rPr lang="en-US" sz="2400" dirty="0" err="1" smtClean="0"/>
              <a:t>CUnit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Best done in C!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library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Simplest option: using </a:t>
            </a:r>
            <a:r>
              <a:rPr lang="en-US" dirty="0" err="1" smtClean="0"/>
              <a:t>ctypes</a:t>
            </a:r>
            <a:r>
              <a:rPr lang="en-US" dirty="0" smtClean="0"/>
              <a:t> in 4 easy steps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ctypes</a:t>
            </a:r>
            <a:r>
              <a:rPr lang="en-US" dirty="0" smtClean="0"/>
              <a:t> module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Load shared library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(0.5, 3.2, 1000))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log_map.py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types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/>
                <a:gridCol w="2914884"/>
                <a:gridCol w="1901011"/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 smtClean="0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structures: points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87624" y="1541691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(p1.y - p2.y)*(p1.y - p2.y));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3717032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structures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arrays: statistics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arrays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lib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3925505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Varies with data size,</a:t>
            </a:r>
            <a:br>
              <a:rPr lang="en-US" sz="2000" dirty="0" smtClean="0"/>
            </a:br>
            <a:r>
              <a:rPr lang="en-US" sz="2000" dirty="0" smtClean="0"/>
              <a:t>hence wrapper function</a:t>
            </a:r>
            <a:br>
              <a:rPr lang="en-US" sz="2000" dirty="0" smtClean="0"/>
            </a:br>
            <a:r>
              <a:rPr lang="en-US" sz="2000" dirty="0" smtClean="0"/>
              <a:t>to set type to right size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* n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the math…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8331127" cy="3539430"/>
            <a:chOff x="691677" y="1252504"/>
            <a:chExt cx="8331127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8331127" cy="35394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2142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C and C shared libraries is relatively straightforward</a:t>
            </a:r>
          </a:p>
          <a:p>
            <a:r>
              <a:rPr lang="en-US" dirty="0" smtClean="0"/>
              <a:t>Proper data type mapping helps a lot</a:t>
            </a:r>
          </a:p>
          <a:p>
            <a:pPr lvl="1"/>
            <a:r>
              <a:rPr lang="en-US" dirty="0" smtClean="0"/>
              <a:t>Map C structures to Python classes (inherit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Arrays are a nuisance</a:t>
            </a:r>
          </a:p>
          <a:p>
            <a:pPr lvl="1"/>
            <a:r>
              <a:rPr lang="en-US" dirty="0" smtClean="0"/>
              <a:t>Write wrapper function that constructs and assigns the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&amp; C++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class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1340768"/>
            <a:ext cx="6939720" cy="3416320"/>
            <a:chOff x="691677" y="1541691"/>
            <a:chExt cx="6939720" cy="341632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939720" cy="3416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Point::Point(double x, double y)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this-&gt;x =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this-&gt;y =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q)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));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8898" y="4604931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point.cxx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9592" y="5013176"/>
            <a:ext cx="4320413" cy="1754326"/>
            <a:chOff x="691677" y="1412776"/>
            <a:chExt cx="4320413" cy="175432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43204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q);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40719" y="281180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interface file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interface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module name: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Needs not be identical</a:t>
              </a:r>
              <a:br>
                <a:rPr lang="en-US" dirty="0" smtClean="0"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to C++ class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swig  -python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Creates: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shared library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g++  -O2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/include/python2.7 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653136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242040"/>
            <a:ext cx="8731878" cy="5355312"/>
            <a:chOff x="441028" y="1233494"/>
            <a:chExt cx="873187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873187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/include/python2.7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-lpython2.7 -lm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$(CXX) $(CXXFLAGS)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: point_wrap.cxx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$(CXX) $(CXXFLAGS) -c $&lt;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swig -python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8188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file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Stats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 smtClean="0"/>
                <a:t> Python function</a:t>
              </a:r>
              <a:br>
                <a:rPr lang="en-US" sz="2000" dirty="0" smtClean="0"/>
              </a:br>
              <a:r>
                <a:rPr lang="en-US" sz="2000" dirty="0" smtClean="0"/>
                <a:t>creates array of C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range(n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SWIG is somewhat more complex</a:t>
            </a:r>
          </a:p>
          <a:p>
            <a:pPr lvl="1"/>
            <a:r>
              <a:rPr lang="en-US" dirty="0" smtClean="0"/>
              <a:t>Interface file must be created</a:t>
            </a:r>
          </a:p>
          <a:p>
            <a:r>
              <a:rPr lang="en-US" dirty="0"/>
              <a:t>D</a:t>
            </a:r>
            <a:r>
              <a:rPr lang="en-US" dirty="0" smtClean="0"/>
              <a:t>ata type mapping is taken care of by SWIG</a:t>
            </a:r>
          </a:p>
          <a:p>
            <a:pPr lvl="1"/>
            <a:r>
              <a:rPr lang="en-US" dirty="0" smtClean="0"/>
              <a:t>No fiddling with wrapper functions required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 smtClean="0"/>
              <a:t> library for dealing with C arrays</a:t>
            </a:r>
          </a:p>
          <a:p>
            <a:r>
              <a:rPr lang="en-US" dirty="0" smtClean="0"/>
              <a:t>Use of classes is transparent</a:t>
            </a:r>
          </a:p>
          <a:p>
            <a:r>
              <a:rPr lang="en-US" dirty="0" smtClean="0"/>
              <a:t>Interfacing from other languages is similar</a:t>
            </a:r>
          </a:p>
          <a:p>
            <a:r>
              <a:rPr lang="en-US" dirty="0" smtClean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f2py(3)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integer, intent(in) ::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real(kind=8) :: pi, x,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y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 :: 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if (x**2.0D00 + y**2.0D00 &lt;= 1.0D00)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then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pi +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1.0D00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4.0D00*pi/n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pi.f90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 shared library from the Fortran file</a:t>
            </a:r>
          </a:p>
          <a:p>
            <a:endParaRPr lang="en-US" dirty="0"/>
          </a:p>
          <a:p>
            <a:r>
              <a:rPr lang="en-US" dirty="0" smtClean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32041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pi.f90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generates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(n))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compute_pi.py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array_utils.f95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list/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with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used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range(1, n + 1)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581128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+ 1.0)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47572" y="1916832"/>
            <a:ext cx="7540852" cy="1200329"/>
            <a:chOff x="441028" y="1233494"/>
            <a:chExt cx="7540852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540852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array_utils.so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array_utils.so: array_utils.f95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77732" y="2073788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 is quite simple, part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distribution</a:t>
            </a:r>
            <a:endParaRPr lang="en-US" dirty="0"/>
          </a:p>
          <a:p>
            <a:r>
              <a:rPr lang="en-US" dirty="0" smtClean="0"/>
              <a:t>Data type mapping is taken care of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, including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r>
              <a:rPr lang="en-US" dirty="0" smtClean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Concurrent execution</a:t>
            </a:r>
            <a:br>
              <a:rPr lang="en-US" dirty="0" smtClean="0"/>
            </a:br>
            <a:r>
              <a:rPr lang="en-US" dirty="0" smtClean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Use explicit threading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Use higher level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 smtClean="0"/>
              <a:t> module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 smtClean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Just-in-time compilation: faster than python</a:t>
            </a:r>
          </a:p>
          <a:p>
            <a:pPr lvl="2"/>
            <a:r>
              <a:rPr lang="en-US" dirty="0" smtClean="0"/>
              <a:t>Programs must run for considerable time</a:t>
            </a:r>
          </a:p>
          <a:p>
            <a:pPr lvl="2"/>
            <a:r>
              <a:rPr lang="en-US" dirty="0" smtClean="0"/>
              <a:t>Programs mostly in Python, little use of external libraries (C,…)</a:t>
            </a:r>
          </a:p>
          <a:p>
            <a:pPr lvl="1"/>
            <a:r>
              <a:rPr lang="en-US" dirty="0" smtClean="0"/>
              <a:t>Saves memory</a:t>
            </a:r>
          </a:p>
          <a:p>
            <a:pPr lvl="1"/>
            <a:r>
              <a:rPr lang="en-US" dirty="0" smtClean="0"/>
              <a:t>Python 2.7.x compatible</a:t>
            </a:r>
          </a:p>
          <a:p>
            <a:pPr lvl="2"/>
            <a:r>
              <a:rPr lang="en-US" dirty="0" smtClean="0"/>
              <a:t>Supports most of standard library</a:t>
            </a:r>
          </a:p>
          <a:p>
            <a:pPr lvl="2"/>
            <a:r>
              <a:rPr lang="en-US" dirty="0" smtClean="0"/>
              <a:t>Supports many third party libraries</a:t>
            </a:r>
          </a:p>
          <a:p>
            <a:pPr lvl="1"/>
            <a:r>
              <a:rPr lang="en-US" dirty="0" smtClean="0"/>
              <a:t>Python 3.2.x support in beta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494566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When lucky, may be 10 </a:t>
            </a:r>
            <a:r>
              <a:rPr lang="en-US" sz="2000" dirty="0" smtClean="0">
                <a:sym typeface="Symbol" panose="05050102010706020507" pitchFamily="18" charset="2"/>
              </a:rPr>
              <a:t></a:t>
            </a:r>
            <a:r>
              <a:rPr lang="en-US" sz="2000" dirty="0" smtClean="0"/>
              <a:t> faster, free lunch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big success</a:t>
            </a:r>
          </a:p>
          <a:p>
            <a:pPr lvl="1"/>
            <a:r>
              <a:rPr lang="en-US" dirty="0" smtClean="0"/>
              <a:t>Global Interpreter Lock (GIL)</a:t>
            </a:r>
          </a:p>
          <a:p>
            <a:r>
              <a:rPr lang="en-US" dirty="0" smtClean="0"/>
              <a:t>Does not influence 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To exploit </a:t>
            </a:r>
            <a:r>
              <a:rPr lang="en-US" dirty="0" smtClean="0"/>
              <a:t>multiple </a:t>
            </a:r>
            <a:r>
              <a:rPr lang="en-US" dirty="0" smtClean="0"/>
              <a:t>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build on top of BLAS (</a:t>
            </a:r>
            <a:r>
              <a:rPr lang="en-US" b="1" dirty="0" smtClean="0"/>
              <a:t>B</a:t>
            </a:r>
            <a:r>
              <a:rPr lang="en-US" dirty="0" smtClean="0"/>
              <a:t>asic </a:t>
            </a:r>
            <a:r>
              <a:rPr lang="en-US" b="1" dirty="0" smtClean="0"/>
              <a:t>L</a:t>
            </a:r>
            <a:r>
              <a:rPr lang="en-US" dirty="0" smtClean="0"/>
              <a:t>inear </a:t>
            </a:r>
            <a:r>
              <a:rPr lang="en-US" b="1" dirty="0" smtClean="0"/>
              <a:t>A</a:t>
            </a:r>
            <a:r>
              <a:rPr lang="en-US" dirty="0" smtClean="0"/>
              <a:t>lgebra </a:t>
            </a:r>
            <a:r>
              <a:rPr lang="en-US" b="1" dirty="0" err="1" smtClean="0"/>
              <a:t>S</a:t>
            </a:r>
            <a:r>
              <a:rPr lang="en-US" dirty="0" err="1" smtClean="0"/>
              <a:t>ubpackage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Good BLAS implementation are multithreaded</a:t>
            </a:r>
          </a:p>
          <a:p>
            <a:pPr lvl="1"/>
            <a:r>
              <a:rPr lang="en-US" dirty="0" err="1" smtClean="0"/>
              <a:t>OpenBLAS</a:t>
            </a:r>
            <a:endParaRPr lang="en-US" dirty="0" smtClean="0"/>
          </a:p>
          <a:p>
            <a:pPr lvl="1"/>
            <a:r>
              <a:rPr lang="en-US" dirty="0" smtClean="0"/>
              <a:t>Intel MKL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operations scale on multiple cores</a:t>
            </a:r>
          </a:p>
          <a:p>
            <a:pPr lvl="1"/>
            <a:r>
              <a:rPr lang="en-US" dirty="0" smtClean="0"/>
              <a:t>matrix-matrix multiplication</a:t>
            </a:r>
          </a:p>
          <a:p>
            <a:pPr lvl="1"/>
            <a:r>
              <a:rPr lang="en-US" dirty="0" smtClean="0"/>
              <a:t>solving sets of linear equations</a:t>
            </a:r>
          </a:p>
          <a:p>
            <a:pPr lvl="1"/>
            <a:r>
              <a:rPr lang="en-US" dirty="0" smtClean="0"/>
              <a:t>singular value decomposition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packages build on top of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>
              <p:extLst/>
            </p:nvPr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>
              <p:extLst/>
            </p:nvPr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</a:t>
            </a:r>
            <a:br>
              <a:rPr lang="en-US" sz="2400" dirty="0" smtClean="0"/>
            </a:br>
            <a:r>
              <a:rPr lang="en-US" sz="2400" dirty="0" smtClean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numpy</a:t>
            </a:r>
            <a:r>
              <a:rPr lang="en-US" sz="2400" dirty="0" smtClean="0"/>
              <a:t> on top</a:t>
            </a:r>
            <a:br>
              <a:rPr lang="en-US" sz="2400" dirty="0" smtClean="0"/>
            </a:br>
            <a:r>
              <a:rPr lang="en-US" sz="2400" dirty="0" smtClean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r>
              <a:rPr lang="en-US" dirty="0" err="1" smtClean="0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/>
            </p:nvPr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scipy</a:t>
            </a:r>
            <a:r>
              <a:rPr lang="en-US" sz="2400" dirty="0" smtClean="0"/>
              <a:t> on top</a:t>
            </a:r>
          </a:p>
          <a:p>
            <a:r>
              <a:rPr lang="en-US" sz="2400" dirty="0" smtClean="0"/>
              <a:t>of </a:t>
            </a:r>
            <a:r>
              <a:rPr lang="en-US" sz="2400" dirty="0" err="1" smtClean="0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sequence:</a:t>
            </a:r>
            <a:br>
              <a:rPr lang="en-US" dirty="0" smtClean="0"/>
            </a:br>
            <a:r>
              <a:rPr lang="en-US" dirty="0" smtClean="0"/>
              <a:t>how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Given: file name, start position, chunk size</a:t>
            </a:r>
          </a:p>
          <a:p>
            <a:r>
              <a:rPr lang="en-US" dirty="0" smtClean="0"/>
              <a:t>Return: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Throw'em</a:t>
            </a:r>
            <a:r>
              <a:rPr lang="en-US" dirty="0" smtClean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counters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counter[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s as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pool of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concurrent</a:t>
              </a:r>
              <a:br>
                <a:rPr lang="en-US" dirty="0" smtClean="0"/>
              </a:br>
              <a:r>
                <a:rPr lang="en-US" dirty="0" smtClean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aggregating</a:t>
                </a:r>
                <a:br>
                  <a:rPr lang="en-US" dirty="0" smtClean="0"/>
                </a:br>
                <a:r>
                  <a:rPr lang="en-US" dirty="0" smtClean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cs typeface="Courier New" panose="02070309020205020404" pitchFamily="49" charset="0"/>
                </a:rPr>
                <a:t>nr</a:t>
              </a:r>
              <a:r>
                <a:rPr lang="en-US" dirty="0" smtClean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/>
          </p:nvPr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r>
                <a:rPr lang="en-US" baseline="30000" dirty="0" smtClean="0"/>
                <a:t>9</a:t>
              </a:r>
              <a:r>
                <a:rPr lang="en-US" dirty="0" smtClean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 smtClean="0"/>
              <a:t>: call function with single argument,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 smtClean="0"/>
              <a:t>: call function with single argument, non-blocking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non-blocking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itself </a:t>
            </a:r>
            <a:r>
              <a:rPr lang="en-US" dirty="0" err="1" smtClean="0"/>
              <a:t>iterables</a:t>
            </a:r>
            <a:r>
              <a:rPr lang="en-US" dirty="0" smtClean="0"/>
              <a:t> and unpacked as arguments,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 smtClean="0"/>
              <a:t>: </a:t>
            </a:r>
            <a:r>
              <a:rPr lang="en-US" dirty="0"/>
              <a:t>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Asynchronous methods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 smtClean="0"/>
              <a:t> objects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 smtClean="0"/>
              <a:t>blocks till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 smtClean="0"/>
              <a:t>: blocks till result is ready, then returns 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Explicitly work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 smtClean="0"/>
              <a:t>Processes can share</a:t>
            </a:r>
          </a:p>
          <a:p>
            <a:pPr lvl="1"/>
            <a:r>
              <a:rPr lang="en-US" dirty="0" smtClean="0"/>
              <a:t>Single value: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Array: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Syncronized</a:t>
            </a:r>
            <a:r>
              <a:rPr lang="en-US" dirty="0" smtClean="0"/>
              <a:t> FIFO queue: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 part of 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</a:t>
              </a:r>
              <a:r>
                <a:rPr lang="en-US" dirty="0" smtClean="0">
                  <a:cs typeface="Courier New" panose="02070309020205020404" pitchFamily="49" charset="0"/>
                </a:rPr>
                <a:t>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</a:t>
              </a:r>
              <a:r>
                <a:rPr lang="en-US" dirty="0" smtClean="0">
                  <a:cs typeface="Courier New" panose="02070309020205020404" pitchFamily="49" charset="0"/>
                </a:rPr>
                <a:t>on-atomic update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</a:t>
              </a:r>
              <a:r>
                <a:rPr lang="en-US" dirty="0" smtClean="0">
                  <a:cs typeface="Courier New" panose="02070309020205020404" pitchFamily="49" charset="0"/>
                </a:rPr>
                <a:t>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23763" y="1981200"/>
            <a:ext cx="7215437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199" y="1295400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</a:t>
              </a:r>
              <a:r>
                <a:rPr lang="en-US" dirty="0" smtClean="0">
                  <a:cs typeface="Courier New" panose="02070309020205020404" pitchFamily="49" charset="0"/>
                </a:rPr>
                <a:t>reate a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6199" y="1981200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reate shared</a:t>
              </a:r>
              <a:br>
                <a:rPr lang="en-US" dirty="0" smtClean="0"/>
              </a:br>
              <a:r>
                <a:rPr lang="en-US" dirty="0" smtClean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198" y="3505200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199" y="2743200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6200" y="4724400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wait for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 smtClean="0">
                    <a:solidFill>
                      <a:srgbClr val="00B050"/>
                    </a:solidFill>
                  </a:rPr>
                </a:br>
                <a:r>
                  <a:rPr lang="en-US" dirty="0" smtClean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Very simple interface, asynchronous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Three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 smtClean="0"/>
              <a:t>: call function on single argument, returns Future object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endParaRPr lang="en-US" dirty="0"/>
          </a:p>
          <a:p>
            <a:pPr lvl="1"/>
            <a:r>
              <a:rPr lang="en-US" dirty="0" smtClean="0"/>
              <a:t>shutdown():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 smtClean="0"/>
              <a:t>: waits for and returns result, takes optional time out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 smtClean="0"/>
              <a:t>: True when done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running and </a:t>
            </a:r>
            <a:r>
              <a:rPr lang="en-US" dirty="0" err="1" smtClean="0"/>
              <a:t>can not</a:t>
            </a:r>
            <a:r>
              <a:rPr lang="en-US" dirty="0" smtClean="0"/>
              <a:t> be cancelled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 smtClean="0"/>
              <a:t>: try to cancel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 smtClean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863</TotalTime>
  <Words>7167</Words>
  <Application>Microsoft Office PowerPoint</Application>
  <PresentationFormat>On-screen Show (4:3)</PresentationFormat>
  <Paragraphs>1955</Paragraphs>
  <Slides>166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166</vt:i4>
      </vt:variant>
    </vt:vector>
  </HeadingPairs>
  <TitlesOfParts>
    <vt:vector size="167" baseType="lpstr">
      <vt:lpstr>Office Theme</vt:lpstr>
      <vt:lpstr>Python &amp; HPC</vt:lpstr>
      <vt:lpstr>General considerations</vt:lpstr>
      <vt:lpstr>Libraries &amp; data structures</vt:lpstr>
      <vt:lpstr>Out of the box</vt:lpstr>
      <vt:lpstr>Python performance</vt:lpstr>
      <vt:lpstr>Libraries for numeric computation</vt:lpstr>
      <vt:lpstr>Python using numpy</vt:lpstr>
      <vt:lpstr>Alternative interpreter</vt:lpstr>
      <vt:lpstr>Profiling</vt:lpstr>
      <vt:lpstr>Profiling approaches</vt:lpstr>
      <vt:lpstr>Timing functions</vt:lpstr>
      <vt:lpstr>Profiler</vt:lpstr>
      <vt:lpstr>Visual profiles: snakeviz</vt:lpstr>
      <vt:lpstr>Cython to speed up Python</vt:lpstr>
      <vt:lpstr>Motivating example</vt:lpstr>
      <vt:lpstr>Motivation</vt:lpstr>
      <vt:lpstr>Cython</vt:lpstr>
      <vt:lpstr>Motivating example: timings</vt:lpstr>
      <vt:lpstr>Motivating example: code</vt:lpstr>
      <vt:lpstr>Motivating example: setup.py, building &amp; using</vt:lpstr>
      <vt:lpstr>Types</vt:lpstr>
      <vt:lpstr>C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Functions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Code organization</vt:lpstr>
      <vt:lpstr>File types and import</vt:lpstr>
      <vt:lpstr>Declaration/implementation</vt:lpstr>
      <vt:lpstr>Conclusions</vt:lpstr>
      <vt:lpstr>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Conclusions</vt:lpstr>
      <vt:lpstr>f2py(3)</vt:lpstr>
      <vt:lpstr>Computing π</vt:lpstr>
      <vt:lpstr>Using the Fortran routine</vt:lpstr>
      <vt:lpstr>Using arrays</vt:lpstr>
      <vt:lpstr>Using Python list/numpy arrays</vt:lpstr>
      <vt:lpstr>Makefile</vt:lpstr>
      <vt:lpstr>Conclusions</vt:lpstr>
      <vt:lpstr>Concurrent execution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futures</vt:lpstr>
      <vt:lpstr>Pools again</vt:lpstr>
      <vt:lpstr>Future objects</vt:lpstr>
      <vt:lpstr> from the future</vt:lpstr>
      <vt:lpstr>Caveats</vt:lpstr>
      <vt:lpstr>Considerations</vt:lpstr>
      <vt:lpstr>Distributed programming with Python using mpi4py</vt:lpstr>
      <vt:lpstr>Introduction</vt:lpstr>
      <vt:lpstr>Motivation</vt:lpstr>
      <vt:lpstr>What is MPI?</vt:lpstr>
      <vt:lpstr>Usage of MPI</vt:lpstr>
      <vt:lpstr>Hardware characteristics</vt:lpstr>
      <vt:lpstr>Programming model</vt:lpstr>
      <vt:lpstr>Process identification &amp; default communicator</vt:lpstr>
      <vt:lpstr>Hello world</vt:lpstr>
      <vt:lpstr>Communicators</vt:lpstr>
      <vt:lpstr>Hello again</vt:lpstr>
      <vt:lpstr>Communication of Python objects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Efficient communication</vt:lpstr>
      <vt:lpstr>Data types</vt:lpstr>
      <vt:lpstr>comm.Ssend/comm.Recv</vt:lpstr>
      <vt:lpstr>comm.Reduce</vt:lpstr>
      <vt:lpstr>Limitations</vt:lpstr>
      <vt:lpstr>Topology</vt:lpstr>
      <vt:lpstr>Topology</vt:lpstr>
      <vt:lpstr>comm.Create_cart</vt:lpstr>
      <vt:lpstr>Coordinates</vt:lpstr>
      <vt:lpstr>Halo exchange</vt:lpstr>
      <vt:lpstr>Halo exchange &amp; comm.Sendrecv</vt:lpstr>
      <vt:lpstr>Non-blocking communication</vt:lpstr>
      <vt:lpstr>Why the wait?</vt:lpstr>
      <vt:lpstr>comm.isend/comm.irecv &amp; wait</vt:lpstr>
      <vt:lpstr>Outlook &amp; conclusions</vt:lpstr>
      <vt:lpstr>Much more…</vt:lpstr>
      <vt:lpstr>Pitfalls</vt:lpstr>
      <vt:lpstr>Conclusions</vt:lpstr>
      <vt:lpstr>pyspark</vt:lpstr>
      <vt:lpstr>Introduction</vt:lpstr>
      <vt:lpstr>The issue…</vt:lpstr>
      <vt:lpstr>The solution, take 1: Hadoop</vt:lpstr>
      <vt:lpstr>Problems</vt:lpstr>
      <vt:lpstr>The solution, take 2: Spark</vt:lpstr>
      <vt:lpstr>Architecture</vt:lpstr>
      <vt:lpstr>RDDs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Shared variables</vt:lpstr>
      <vt:lpstr>Broadcast variables</vt:lpstr>
      <vt:lpstr>Accumulators</vt:lpstr>
      <vt:lpstr>Performance caveats</vt:lpstr>
      <vt:lpstr>Seems simple?</vt:lpstr>
      <vt:lpstr>Shuffle</vt:lpstr>
      <vt:lpstr>Caching</vt:lpstr>
      <vt:lpstr>Outlook</vt:lpstr>
      <vt:lpstr>Much more…</vt:lpstr>
    </vt:vector>
  </TitlesOfParts>
  <Company>KU Leuven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15</cp:revision>
  <dcterms:created xsi:type="dcterms:W3CDTF">2016-03-16T14:21:03Z</dcterms:created>
  <dcterms:modified xsi:type="dcterms:W3CDTF">2016-05-02T05:15:23Z</dcterms:modified>
</cp:coreProperties>
</file>