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4"/>
  </p:notesMasterIdLst>
  <p:sldIdLst>
    <p:sldId id="256" r:id="rId2"/>
    <p:sldId id="276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7" r:id="rId16"/>
    <p:sldId id="257" r:id="rId17"/>
    <p:sldId id="259" r:id="rId18"/>
    <p:sldId id="261" r:id="rId19"/>
    <p:sldId id="280" r:id="rId20"/>
    <p:sldId id="258" r:id="rId21"/>
    <p:sldId id="319" r:id="rId22"/>
    <p:sldId id="318" r:id="rId23"/>
    <p:sldId id="317" r:id="rId24"/>
    <p:sldId id="281" r:id="rId25"/>
    <p:sldId id="302" r:id="rId26"/>
    <p:sldId id="306" r:id="rId27"/>
    <p:sldId id="262" r:id="rId28"/>
    <p:sldId id="260" r:id="rId29"/>
    <p:sldId id="278" r:id="rId30"/>
    <p:sldId id="279" r:id="rId31"/>
    <p:sldId id="303" r:id="rId32"/>
    <p:sldId id="308" r:id="rId33"/>
    <p:sldId id="282" r:id="rId34"/>
    <p:sldId id="296" r:id="rId35"/>
    <p:sldId id="283" r:id="rId36"/>
    <p:sldId id="295" r:id="rId37"/>
    <p:sldId id="285" r:id="rId38"/>
    <p:sldId id="284" r:id="rId39"/>
    <p:sldId id="286" r:id="rId40"/>
    <p:sldId id="287" r:id="rId41"/>
    <p:sldId id="288" r:id="rId42"/>
    <p:sldId id="289" r:id="rId43"/>
    <p:sldId id="290" r:id="rId44"/>
    <p:sldId id="291" r:id="rId45"/>
    <p:sldId id="292" r:id="rId46"/>
    <p:sldId id="311" r:id="rId47"/>
    <p:sldId id="294" r:id="rId48"/>
    <p:sldId id="297" r:id="rId49"/>
    <p:sldId id="304" r:id="rId50"/>
    <p:sldId id="305" r:id="rId51"/>
    <p:sldId id="312" r:id="rId52"/>
    <p:sldId id="307" r:id="rId53"/>
    <p:sldId id="309" r:id="rId54"/>
    <p:sldId id="314" r:id="rId55"/>
    <p:sldId id="315" r:id="rId56"/>
    <p:sldId id="320" r:id="rId57"/>
    <p:sldId id="316" r:id="rId58"/>
    <p:sldId id="300" r:id="rId59"/>
    <p:sldId id="301" r:id="rId60"/>
    <p:sldId id="299" r:id="rId61"/>
    <p:sldId id="310" r:id="rId62"/>
    <p:sldId id="313" r:id="rId63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7FEB93D-333E-4FC5-B05F-B473373F365D}">
          <p14:sldIdLst>
            <p14:sldId id="256"/>
            <p14:sldId id="276"/>
          </p14:sldIdLst>
        </p14:section>
        <p14:section name="Introduction" id="{408F4C3B-B9DF-4CDE-B4EF-7CCA20540640}">
          <p14:sldIdLst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</p14:sldIdLst>
        </p14:section>
        <p14:section name="Single user scenario" id="{6FF706D2-031A-4285-AC18-D9A61FC311FC}">
          <p14:sldIdLst>
            <p14:sldId id="277"/>
            <p14:sldId id="257"/>
            <p14:sldId id="259"/>
            <p14:sldId id="261"/>
            <p14:sldId id="280"/>
            <p14:sldId id="258"/>
            <p14:sldId id="319"/>
            <p14:sldId id="318"/>
            <p14:sldId id="317"/>
            <p14:sldId id="281"/>
            <p14:sldId id="302"/>
            <p14:sldId id="306"/>
            <p14:sldId id="262"/>
            <p14:sldId id="260"/>
            <p14:sldId id="278"/>
            <p14:sldId id="279"/>
            <p14:sldId id="303"/>
            <p14:sldId id="308"/>
            <p14:sldId id="282"/>
            <p14:sldId id="296"/>
          </p14:sldIdLst>
        </p14:section>
        <p14:section name="Multiple user scenario" id="{990CF91C-3B68-4976-BEDF-DCC87682E0DD}">
          <p14:sldIdLst>
            <p14:sldId id="283"/>
            <p14:sldId id="295"/>
            <p14:sldId id="285"/>
            <p14:sldId id="284"/>
            <p14:sldId id="286"/>
            <p14:sldId id="287"/>
            <p14:sldId id="288"/>
            <p14:sldId id="289"/>
            <p14:sldId id="290"/>
            <p14:sldId id="291"/>
            <p14:sldId id="292"/>
            <p14:sldId id="311"/>
            <p14:sldId id="294"/>
            <p14:sldId id="297"/>
            <p14:sldId id="304"/>
            <p14:sldId id="305"/>
            <p14:sldId id="312"/>
            <p14:sldId id="307"/>
            <p14:sldId id="309"/>
            <p14:sldId id="314"/>
            <p14:sldId id="315"/>
            <p14:sldId id="320"/>
            <p14:sldId id="316"/>
          </p14:sldIdLst>
        </p14:section>
        <p14:section name="Conclusions" id="{DDEBC1E0-752D-48F0-A4FC-55A760B7B208}">
          <p14:sldIdLst>
            <p14:sldId id="300"/>
            <p14:sldId id="301"/>
            <p14:sldId id="299"/>
            <p14:sldId id="310"/>
            <p14:sldId id="31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Geert Jan Bex" initials="gjb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1308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228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4-11-05T07:08:22.392" idx="1">
    <p:pos x="10" y="10"/>
    <p:text>Check module name , if any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D3E7B2-0861-45F0-B59E-BA867D5C805D}" type="datetimeFigureOut">
              <a:rPr lang="nl-BE" smtClean="0"/>
              <a:t>9/08/2017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571F42-F258-455F-A3F1-D2E86FDFEB4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083183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571F42-F258-455F-A3F1-D2E86FDFEB4C}" type="slidenum">
              <a:rPr lang="nl-BE" smtClean="0"/>
              <a:t>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085299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C4982-2142-4DAC-808C-52C1A6ABA40A}" type="datetime1">
              <a:rPr lang="nl-BE" smtClean="0"/>
              <a:t>9/08/2017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19204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A4774-AA95-4CEA-9215-BE91EC5FD3A2}" type="datetime1">
              <a:rPr lang="nl-BE" smtClean="0"/>
              <a:t>9/08/2017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49174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938DE-9D5A-4A9D-B2A9-9053FBBA636A}" type="datetime1">
              <a:rPr lang="nl-BE" smtClean="0"/>
              <a:t>9/08/2017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84557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73439-F632-4142-A813-39A8890A9414}" type="datetime1">
              <a:rPr lang="nl-BE" smtClean="0"/>
              <a:t>9/08/2017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0292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105E3-7574-4472-893A-A0C7A919BAE6}" type="datetime1">
              <a:rPr lang="nl-BE" smtClean="0"/>
              <a:t>9/08/2017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10748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B200F-AF61-4171-AE34-7A4B12E0FBA3}" type="datetime1">
              <a:rPr lang="nl-BE" smtClean="0"/>
              <a:t>9/08/2017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18479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D3743-DAF8-4465-AEC2-93735E02B3D0}" type="datetime1">
              <a:rPr lang="nl-BE" smtClean="0"/>
              <a:t>9/08/2017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08722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8E2E9-C147-459B-ACCB-D6DDC51735D3}" type="datetime1">
              <a:rPr lang="nl-BE" smtClean="0"/>
              <a:t>9/08/2017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01260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A24F5-0967-4B11-849A-0009476290B5}" type="datetime1">
              <a:rPr lang="nl-BE" smtClean="0"/>
              <a:t>9/08/2017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65265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B6B0C-E333-4316-A6EC-161EFC5CB4BD}" type="datetime1">
              <a:rPr lang="nl-BE" smtClean="0"/>
              <a:t>9/08/2017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42646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2428B-24E8-4004-8AB4-EA69DDAD1475}" type="datetime1">
              <a:rPr lang="nl-BE" smtClean="0"/>
              <a:t>9/08/2017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39480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3E4CA3-87AF-44C9-B256-93720A95DFC3}" type="datetime1">
              <a:rPr lang="nl-BE" smtClean="0"/>
              <a:t>9/08/2017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48353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publicdomain/zero/1.0/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chris.beams.io/posts/git-commit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png"/><Relationship Id="rId5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hyperlink" Target="http://git-scm.com/" TargetMode="External"/><Relationship Id="rId7" Type="http://schemas.openxmlformats.org/officeDocument/2006/relationships/hyperlink" Target="https://chris.beams.io/posts/git-commit/" TargetMode="External"/><Relationship Id="rId2" Type="http://schemas.openxmlformats.org/officeDocument/2006/relationships/hyperlink" Target="http://git-scm.com/documentatio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atlassian.com/git/workflows" TargetMode="External"/><Relationship Id="rId5" Type="http://schemas.openxmlformats.org/officeDocument/2006/relationships/hyperlink" Target="http://blog.teamtreehouse.com/why-you-should-switch-from-subversion-to-git" TargetMode="External"/><Relationship Id="rId4" Type="http://schemas.openxmlformats.org/officeDocument/2006/relationships/hyperlink" Target="https://git-scm.com/book/en/v2/" TargetMode="External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hyperlink" Target="http://git-prompt.sh/" TargetMode="External"/><Relationship Id="rId3" Type="http://schemas.openxmlformats.org/officeDocument/2006/relationships/hyperlink" Target="https://git-scm.com/" TargetMode="External"/><Relationship Id="rId7" Type="http://schemas.openxmlformats.org/officeDocument/2006/relationships/hyperlink" Target="https://github.com/RichiH/vcsh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git-cola.github.io/" TargetMode="External"/><Relationship Id="rId5" Type="http://schemas.openxmlformats.org/officeDocument/2006/relationships/hyperlink" Target="https://tortoisegit.org/" TargetMode="External"/><Relationship Id="rId4" Type="http://schemas.openxmlformats.org/officeDocument/2006/relationships/hyperlink" Target="https://desktop.github.com/" TargetMode="Externa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ithub.com/" TargetMode="External"/><Relationship Id="rId2" Type="http://schemas.openxmlformats.org/officeDocument/2006/relationships/hyperlink" Target="https://icts.kuleuven.be/sc/samenwerking/versiebeheersysteem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bitbucket.org/" TargetMode="External"/><Relationship Id="rId4" Type="http://schemas.openxmlformats.org/officeDocument/2006/relationships/hyperlink" Target="https://about.gitlab.com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Version control with </a:t>
            </a:r>
            <a:r>
              <a:rPr lang="en-US" dirty="0" err="1" smtClean="0"/>
              <a:t>git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Geert Jan Bex</a:t>
            </a:r>
          </a:p>
          <a:p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 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75204" y="6009448"/>
            <a:ext cx="6869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License</a:t>
            </a:r>
            <a:r>
              <a:rPr lang="en-US" dirty="0" smtClean="0"/>
              <a:t>: this presentation is released under the Creative Commons, see</a:t>
            </a:r>
            <a:br>
              <a:rPr lang="en-US" dirty="0" smtClean="0"/>
            </a:br>
            <a:r>
              <a:rPr lang="nl-BE" dirty="0">
                <a:hlinkClick r:id="rId3"/>
              </a:rPr>
              <a:t>http://creativecommons.org/publicdomain/zero/1.0</a:t>
            </a:r>
            <a:r>
              <a:rPr lang="nl-BE" dirty="0" smtClean="0">
                <a:hlinkClick r:id="rId3"/>
              </a:rPr>
              <a:t>/</a:t>
            </a:r>
            <a:r>
              <a:rPr lang="nl-BE" dirty="0" smtClean="0"/>
              <a:t>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303110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Bird's eye view explained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Repository</a:t>
            </a:r>
          </a:p>
          <a:p>
            <a:pPr lvl="1"/>
            <a:r>
              <a:rPr lang="en-US" dirty="0" smtClean="0"/>
              <a:t>Contains files/directories + history (all versions)</a:t>
            </a:r>
          </a:p>
          <a:p>
            <a:pPr lvl="1"/>
            <a:r>
              <a:rPr lang="en-US" dirty="0" smtClean="0"/>
              <a:t>"Server"-side</a:t>
            </a:r>
          </a:p>
          <a:p>
            <a:r>
              <a:rPr lang="en-US" dirty="0" smtClean="0"/>
              <a:t>Working copy</a:t>
            </a:r>
          </a:p>
          <a:p>
            <a:pPr lvl="1"/>
            <a:r>
              <a:rPr lang="en-US" dirty="0" smtClean="0"/>
              <a:t>Contains copy you are working on</a:t>
            </a:r>
          </a:p>
          <a:p>
            <a:pPr lvl="1"/>
            <a:r>
              <a:rPr lang="en-US" dirty="0" smtClean="0"/>
              <a:t>Client-side</a:t>
            </a:r>
          </a:p>
          <a:p>
            <a:pPr lvl="1"/>
            <a:r>
              <a:rPr lang="en-US" dirty="0" smtClean="0"/>
              <a:t>One or more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73070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err="1" smtClean="0"/>
              <a:t>git</a:t>
            </a:r>
            <a:r>
              <a:rPr lang="en-US" dirty="0" smtClean="0"/>
              <a:t>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Pros</a:t>
            </a:r>
          </a:p>
          <a:p>
            <a:pPr lvl="1"/>
            <a:r>
              <a:rPr lang="en-US" dirty="0" smtClean="0"/>
              <a:t>Solid</a:t>
            </a:r>
          </a:p>
          <a:p>
            <a:pPr lvl="1"/>
            <a:r>
              <a:rPr lang="en-US" dirty="0" smtClean="0"/>
              <a:t>Ubiquitous</a:t>
            </a:r>
          </a:p>
          <a:p>
            <a:pPr lvl="1"/>
            <a:r>
              <a:rPr lang="en-US" dirty="0" smtClean="0"/>
              <a:t>Feature rich</a:t>
            </a:r>
          </a:p>
          <a:p>
            <a:pPr lvl="1"/>
            <a:r>
              <a:rPr lang="en-US" dirty="0" smtClean="0"/>
              <a:t>Integrates into IDEs (e.g., Eclipse, Microsoft Visual Studio)</a:t>
            </a:r>
          </a:p>
          <a:p>
            <a:pPr lvl="1"/>
            <a:r>
              <a:rPr lang="en-US" dirty="0" smtClean="0"/>
              <a:t>Distributed</a:t>
            </a:r>
          </a:p>
          <a:p>
            <a:pPr lvl="1"/>
            <a:r>
              <a:rPr lang="en-US" dirty="0" smtClean="0"/>
              <a:t>Supports </a:t>
            </a:r>
            <a:r>
              <a:rPr lang="en-US" i="1" dirty="0" smtClean="0">
                <a:solidFill>
                  <a:schemeClr val="tx2"/>
                </a:solidFill>
              </a:rPr>
              <a:t>more workflows</a:t>
            </a:r>
          </a:p>
          <a:p>
            <a:pPr lvl="1"/>
            <a:r>
              <a:rPr lang="en-US" i="1" dirty="0" smtClean="0">
                <a:solidFill>
                  <a:schemeClr val="tx2"/>
                </a:solidFill>
              </a:rPr>
              <a:t>Faster/more convenient</a:t>
            </a:r>
            <a:r>
              <a:rPr lang="en-US" dirty="0" smtClean="0"/>
              <a:t> for certain operations</a:t>
            </a:r>
          </a:p>
          <a:p>
            <a:r>
              <a:rPr lang="en-US" dirty="0" smtClean="0"/>
              <a:t>Cons</a:t>
            </a:r>
          </a:p>
          <a:p>
            <a:pPr lvl="1"/>
            <a:r>
              <a:rPr lang="en-US" dirty="0" smtClean="0"/>
              <a:t>Conceptually </a:t>
            </a:r>
            <a:r>
              <a:rPr lang="en-US" i="1" dirty="0" smtClean="0">
                <a:solidFill>
                  <a:srgbClr val="C00000"/>
                </a:solidFill>
              </a:rPr>
              <a:t>more complex</a:t>
            </a:r>
          </a:p>
          <a:p>
            <a:pPr lvl="1"/>
            <a:r>
              <a:rPr lang="en-US" dirty="0" smtClean="0"/>
              <a:t>Requires </a:t>
            </a:r>
            <a:r>
              <a:rPr lang="en-US" i="1" dirty="0" smtClean="0">
                <a:solidFill>
                  <a:srgbClr val="C00000"/>
                </a:solidFill>
              </a:rPr>
              <a:t>more discipline</a:t>
            </a:r>
            <a:r>
              <a:rPr lang="en-US" dirty="0" smtClean="0"/>
              <a:t> for team work</a:t>
            </a:r>
          </a:p>
          <a:p>
            <a:endParaRPr lang="en-US" dirty="0" smtClean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97025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Bird's eye view</a:t>
            </a:r>
            <a:endParaRPr lang="nl-BE" dirty="0"/>
          </a:p>
        </p:txBody>
      </p:sp>
      <p:grpSp>
        <p:nvGrpSpPr>
          <p:cNvPr id="19" name="Group 18"/>
          <p:cNvGrpSpPr/>
          <p:nvPr/>
        </p:nvGrpSpPr>
        <p:grpSpPr>
          <a:xfrm>
            <a:off x="395536" y="2996952"/>
            <a:ext cx="2088232" cy="1440160"/>
            <a:chOff x="4572000" y="2348880"/>
            <a:chExt cx="2088232" cy="1440160"/>
          </a:xfrm>
        </p:grpSpPr>
        <p:sp>
          <p:nvSpPr>
            <p:cNvPr id="5" name="Rounded Rectangle 4"/>
            <p:cNvSpPr/>
            <p:nvPr/>
          </p:nvSpPr>
          <p:spPr>
            <a:xfrm>
              <a:off x="4572000" y="2348880"/>
              <a:ext cx="2088232" cy="144016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026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788024" y="2636912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7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940424" y="2789312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8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866134" y="3140968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027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448299" y="2577107"/>
              <a:ext cx="779885" cy="779885"/>
            </a:xfrm>
            <a:prstGeom prst="rect">
              <a:avLst/>
            </a:prstGeom>
            <a:noFill/>
          </p:spPr>
        </p:pic>
        <p:pic>
          <p:nvPicPr>
            <p:cNvPr id="10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724128" y="2996952"/>
              <a:ext cx="779885" cy="779885"/>
            </a:xfrm>
            <a:prstGeom prst="rect">
              <a:avLst/>
            </a:prstGeom>
            <a:noFill/>
          </p:spPr>
        </p:pic>
        <p:sp>
          <p:nvSpPr>
            <p:cNvPr id="11" name="TextBox 10"/>
            <p:cNvSpPr txBox="1"/>
            <p:nvPr/>
          </p:nvSpPr>
          <p:spPr>
            <a:xfrm>
              <a:off x="5129306" y="2359638"/>
              <a:ext cx="10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Project 1</a:t>
              </a:r>
              <a:endParaRPr lang="nl-BE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827584" y="4221088"/>
            <a:ext cx="2088232" cy="1440160"/>
            <a:chOff x="4139952" y="4581128"/>
            <a:chExt cx="2088232" cy="1440160"/>
          </a:xfrm>
        </p:grpSpPr>
        <p:sp>
          <p:nvSpPr>
            <p:cNvPr id="12" name="Rounded Rectangle 11"/>
            <p:cNvSpPr/>
            <p:nvPr/>
          </p:nvSpPr>
          <p:spPr>
            <a:xfrm>
              <a:off x="4139952" y="4581128"/>
              <a:ext cx="2088232" cy="144016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3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355976" y="4869160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4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508376" y="5021560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5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580112" y="5373216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6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016251" y="4809355"/>
              <a:ext cx="779885" cy="779885"/>
            </a:xfrm>
            <a:prstGeom prst="rect">
              <a:avLst/>
            </a:prstGeom>
            <a:noFill/>
          </p:spPr>
        </p:pic>
        <p:pic>
          <p:nvPicPr>
            <p:cNvPr id="17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572000" y="5229200"/>
              <a:ext cx="779885" cy="779885"/>
            </a:xfrm>
            <a:prstGeom prst="rect">
              <a:avLst/>
            </a:prstGeom>
            <a:noFill/>
          </p:spPr>
        </p:pic>
        <p:sp>
          <p:nvSpPr>
            <p:cNvPr id="18" name="TextBox 17"/>
            <p:cNvSpPr txBox="1"/>
            <p:nvPr/>
          </p:nvSpPr>
          <p:spPr>
            <a:xfrm>
              <a:off x="4697258" y="4591886"/>
              <a:ext cx="10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Project 2</a:t>
              </a:r>
              <a:endParaRPr lang="nl-BE" dirty="0"/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251520" y="1340768"/>
            <a:ext cx="2952328" cy="4680520"/>
            <a:chOff x="251520" y="1340768"/>
            <a:chExt cx="2952328" cy="4680520"/>
          </a:xfrm>
        </p:grpSpPr>
        <p:sp>
          <p:nvSpPr>
            <p:cNvPr id="4" name="Flowchart: Magnetic Disk 3"/>
            <p:cNvSpPr/>
            <p:nvPr/>
          </p:nvSpPr>
          <p:spPr>
            <a:xfrm>
              <a:off x="251520" y="1340768"/>
              <a:ext cx="2952328" cy="4680520"/>
            </a:xfrm>
            <a:prstGeom prst="flowChartMagneticDisk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55576" y="1844824"/>
              <a:ext cx="185262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 smtClean="0"/>
                <a:t>git</a:t>
              </a:r>
              <a:r>
                <a:rPr lang="en-US" sz="2400" dirty="0" smtClean="0"/>
                <a:t> repository</a:t>
              </a:r>
              <a:endParaRPr lang="nl-BE" dirty="0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3865612" y="1196752"/>
            <a:ext cx="5098876" cy="3024336"/>
            <a:chOff x="3865612" y="1196752"/>
            <a:chExt cx="5098876" cy="3024336"/>
          </a:xfrm>
        </p:grpSpPr>
        <p:pic>
          <p:nvPicPr>
            <p:cNvPr id="1029" name="Picture 5" descr="C:\Users\u0065575\AppData\Local\Microsoft\Windows\Temporary Internet Files\Content.IE5\WOTZA2QG\MC900431632[1]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865612" y="2506588"/>
              <a:ext cx="1714500" cy="1714500"/>
            </a:xfrm>
            <a:prstGeom prst="rect">
              <a:avLst/>
            </a:prstGeom>
            <a:noFill/>
          </p:spPr>
        </p:pic>
        <p:sp>
          <p:nvSpPr>
            <p:cNvPr id="25" name="Cloud Callout 24"/>
            <p:cNvSpPr/>
            <p:nvPr/>
          </p:nvSpPr>
          <p:spPr>
            <a:xfrm>
              <a:off x="5580112" y="1196752"/>
              <a:ext cx="3384376" cy="2160240"/>
            </a:xfrm>
            <a:prstGeom prst="cloudCallout">
              <a:avLst>
                <a:gd name="adj1" fmla="val -52619"/>
                <a:gd name="adj2" fmla="val 3909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3851920" y="3501008"/>
            <a:ext cx="5112568" cy="3141836"/>
            <a:chOff x="3851920" y="3501008"/>
            <a:chExt cx="5112568" cy="3141836"/>
          </a:xfrm>
        </p:grpSpPr>
        <p:sp>
          <p:nvSpPr>
            <p:cNvPr id="43" name="Cloud Callout 42"/>
            <p:cNvSpPr/>
            <p:nvPr/>
          </p:nvSpPr>
          <p:spPr>
            <a:xfrm>
              <a:off x="5566420" y="3501008"/>
              <a:ext cx="3398068" cy="2679104"/>
            </a:xfrm>
            <a:prstGeom prst="cloudCallout">
              <a:avLst>
                <a:gd name="adj1" fmla="val -52619"/>
                <a:gd name="adj2" fmla="val 3909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030" name="Picture 6" descr="C:\Users\u0065575\AppData\Local\Microsoft\Windows\Temporary Internet Files\Content.IE5\1A39SXZC\MC900431566[1]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851920" y="4725144"/>
              <a:ext cx="1905000" cy="1917700"/>
            </a:xfrm>
            <a:prstGeom prst="rect">
              <a:avLst/>
            </a:prstGeom>
            <a:noFill/>
          </p:spPr>
        </p:pic>
      </p:grpSp>
      <p:sp>
        <p:nvSpPr>
          <p:cNvPr id="71" name="TextBox 70"/>
          <p:cNvSpPr txBox="1"/>
          <p:nvPr/>
        </p:nvSpPr>
        <p:spPr>
          <a:xfrm>
            <a:off x="6228184" y="6207695"/>
            <a:ext cx="20959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Working copies</a:t>
            </a:r>
            <a:endParaRPr lang="nl-BE" dirty="0"/>
          </a:p>
        </p:txBody>
      </p:sp>
      <p:grpSp>
        <p:nvGrpSpPr>
          <p:cNvPr id="42" name="Group 41"/>
          <p:cNvGrpSpPr/>
          <p:nvPr/>
        </p:nvGrpSpPr>
        <p:grpSpPr>
          <a:xfrm>
            <a:off x="6372200" y="1484784"/>
            <a:ext cx="1728192" cy="1440160"/>
            <a:chOff x="6372200" y="1484784"/>
            <a:chExt cx="1728192" cy="1440160"/>
          </a:xfrm>
        </p:grpSpPr>
        <p:sp>
          <p:nvSpPr>
            <p:cNvPr id="3" name="Flowchart: Magnetic Disk 2"/>
            <p:cNvSpPr/>
            <p:nvPr/>
          </p:nvSpPr>
          <p:spPr>
            <a:xfrm>
              <a:off x="6372200" y="1484784"/>
              <a:ext cx="1728192" cy="1440160"/>
            </a:xfrm>
            <a:prstGeom prst="flowChartMagneticDisk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523633" y="1556792"/>
              <a:ext cx="14373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git</a:t>
              </a:r>
              <a:r>
                <a:rPr lang="en-US" dirty="0" smtClean="0"/>
                <a:t> repository</a:t>
              </a:r>
              <a:endParaRPr lang="nl-BE" dirty="0"/>
            </a:p>
          </p:txBody>
        </p:sp>
        <p:grpSp>
          <p:nvGrpSpPr>
            <p:cNvPr id="63" name="Group 62"/>
            <p:cNvGrpSpPr/>
            <p:nvPr/>
          </p:nvGrpSpPr>
          <p:grpSpPr>
            <a:xfrm>
              <a:off x="6734681" y="2075656"/>
              <a:ext cx="1082963" cy="648072"/>
              <a:chOff x="4572000" y="2348880"/>
              <a:chExt cx="2088232" cy="1440160"/>
            </a:xfrm>
          </p:grpSpPr>
          <p:sp>
            <p:nvSpPr>
              <p:cNvPr id="64" name="Rounded Rectangle 63"/>
              <p:cNvSpPr/>
              <p:nvPr/>
            </p:nvSpPr>
            <p:spPr>
              <a:xfrm>
                <a:off x="4572000" y="2348880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72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788024" y="26369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73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940424" y="27893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74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866134" y="3140968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75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448299" y="2577107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76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724128" y="2996952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77" name="TextBox 76"/>
              <p:cNvSpPr txBox="1"/>
              <p:nvPr/>
            </p:nvSpPr>
            <p:spPr>
              <a:xfrm>
                <a:off x="5129305" y="2359639"/>
                <a:ext cx="9274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 1</a:t>
                </a:r>
                <a:endParaRPr lang="nl-BE" sz="1200" dirty="0"/>
              </a:p>
            </p:txBody>
          </p:sp>
        </p:grpSp>
      </p:grpSp>
      <p:grpSp>
        <p:nvGrpSpPr>
          <p:cNvPr id="23" name="Group 22"/>
          <p:cNvGrpSpPr/>
          <p:nvPr/>
        </p:nvGrpSpPr>
        <p:grpSpPr>
          <a:xfrm>
            <a:off x="6421992" y="3789040"/>
            <a:ext cx="1708341" cy="1944216"/>
            <a:chOff x="3252440" y="1085124"/>
            <a:chExt cx="1708341" cy="1944216"/>
          </a:xfrm>
        </p:grpSpPr>
        <p:sp>
          <p:nvSpPr>
            <p:cNvPr id="20" name="Flowchart: Magnetic Disk 19"/>
            <p:cNvSpPr/>
            <p:nvPr/>
          </p:nvSpPr>
          <p:spPr>
            <a:xfrm>
              <a:off x="3252440" y="1085124"/>
              <a:ext cx="1708341" cy="1944216"/>
            </a:xfrm>
            <a:prstGeom prst="flowChartMagneticDisk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grpSp>
          <p:nvGrpSpPr>
            <p:cNvPr id="44" name="Group 43"/>
            <p:cNvGrpSpPr/>
            <p:nvPr/>
          </p:nvGrpSpPr>
          <p:grpSpPr>
            <a:xfrm>
              <a:off x="3419872" y="1843126"/>
              <a:ext cx="1082963" cy="648072"/>
              <a:chOff x="4572000" y="2348880"/>
              <a:chExt cx="2088232" cy="1440160"/>
            </a:xfrm>
          </p:grpSpPr>
          <p:sp>
            <p:nvSpPr>
              <p:cNvPr id="45" name="Rounded Rectangle 44"/>
              <p:cNvSpPr/>
              <p:nvPr/>
            </p:nvSpPr>
            <p:spPr>
              <a:xfrm>
                <a:off x="4572000" y="2348880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46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788024" y="26369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47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940424" y="27893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4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866134" y="3140968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49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448299" y="2577107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50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724128" y="2996952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51" name="TextBox 50"/>
              <p:cNvSpPr txBox="1"/>
              <p:nvPr/>
            </p:nvSpPr>
            <p:spPr>
              <a:xfrm>
                <a:off x="5129305" y="2359639"/>
                <a:ext cx="9274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 1</a:t>
                </a:r>
                <a:endParaRPr lang="nl-BE" sz="1200" dirty="0"/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3610938" y="2111548"/>
              <a:ext cx="1129816" cy="699493"/>
              <a:chOff x="4139952" y="4581128"/>
              <a:chExt cx="2088232" cy="1440160"/>
            </a:xfrm>
          </p:grpSpPr>
          <p:sp>
            <p:nvSpPr>
              <p:cNvPr id="35" name="Rounded Rectangle 34"/>
              <p:cNvSpPr/>
              <p:nvPr/>
            </p:nvSpPr>
            <p:spPr>
              <a:xfrm>
                <a:off x="4139952" y="4581128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36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4355976" y="4869160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7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4508376" y="5021560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5580112" y="5373216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9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016251" y="4809355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40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4572000" y="5229200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41" name="TextBox 40"/>
              <p:cNvSpPr txBox="1"/>
              <p:nvPr/>
            </p:nvSpPr>
            <p:spPr>
              <a:xfrm>
                <a:off x="4697258" y="4591886"/>
                <a:ext cx="1075339" cy="372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 2</a:t>
                </a:r>
                <a:endParaRPr lang="nl-BE" sz="1200" dirty="0"/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3419872" y="1196752"/>
              <a:ext cx="14373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git</a:t>
              </a:r>
              <a:r>
                <a:rPr lang="en-US" dirty="0" smtClean="0"/>
                <a:t> repository</a:t>
              </a:r>
              <a:endParaRPr lang="nl-BE" dirty="0"/>
            </a:p>
          </p:txBody>
        </p:sp>
      </p:grpSp>
      <p:cxnSp>
        <p:nvCxnSpPr>
          <p:cNvPr id="53" name="Elbow Connector 52"/>
          <p:cNvCxnSpPr>
            <a:stCxn id="4" idx="4"/>
            <a:endCxn id="3" idx="2"/>
          </p:cNvCxnSpPr>
          <p:nvPr/>
        </p:nvCxnSpPr>
        <p:spPr>
          <a:xfrm flipV="1">
            <a:off x="3203848" y="2204864"/>
            <a:ext cx="3168352" cy="1476164"/>
          </a:xfrm>
          <a:prstGeom prst="bentConnector3">
            <a:avLst>
              <a:gd name="adj1" fmla="val 17933"/>
            </a:avLst>
          </a:prstGeom>
          <a:ln w="38100">
            <a:solidFill>
              <a:srgbClr val="C0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Elbow Connector 77"/>
          <p:cNvCxnSpPr>
            <a:stCxn id="4" idx="4"/>
            <a:endCxn id="20" idx="2"/>
          </p:cNvCxnSpPr>
          <p:nvPr/>
        </p:nvCxnSpPr>
        <p:spPr>
          <a:xfrm>
            <a:off x="3203848" y="3681028"/>
            <a:ext cx="3218144" cy="1080120"/>
          </a:xfrm>
          <a:prstGeom prst="bentConnector3">
            <a:avLst>
              <a:gd name="adj1" fmla="val 20271"/>
            </a:avLst>
          </a:prstGeom>
          <a:ln w="38100">
            <a:solidFill>
              <a:srgbClr val="C0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4139952" y="1700808"/>
            <a:ext cx="75052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clone</a:t>
            </a:r>
            <a:endParaRPr lang="nl-BE" sz="2000" dirty="0"/>
          </a:p>
        </p:txBody>
      </p:sp>
      <p:sp>
        <p:nvSpPr>
          <p:cNvPr id="82" name="TextBox 81"/>
          <p:cNvSpPr txBox="1"/>
          <p:nvPr/>
        </p:nvSpPr>
        <p:spPr>
          <a:xfrm>
            <a:off x="4139952" y="4253026"/>
            <a:ext cx="75052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clone</a:t>
            </a:r>
            <a:endParaRPr lang="nl-BE" sz="20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09354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Bird's eye view explained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Repository</a:t>
            </a:r>
          </a:p>
          <a:p>
            <a:pPr lvl="1"/>
            <a:r>
              <a:rPr lang="en-US" dirty="0" smtClean="0"/>
              <a:t>Contains files/directories + history (all versions)</a:t>
            </a:r>
          </a:p>
          <a:p>
            <a:pPr lvl="1"/>
            <a:r>
              <a:rPr lang="en-US" dirty="0" smtClean="0"/>
              <a:t>Cloned, i.e., </a:t>
            </a:r>
            <a:r>
              <a:rPr lang="en-US" i="1" dirty="0" smtClean="0"/>
              <a:t>always</a:t>
            </a:r>
            <a:r>
              <a:rPr lang="en-US" dirty="0" smtClean="0"/>
              <a:t> work on local repository</a:t>
            </a:r>
          </a:p>
          <a:p>
            <a:r>
              <a:rPr lang="en-US" dirty="0" smtClean="0"/>
              <a:t>Synchronizing with remote repository</a:t>
            </a:r>
          </a:p>
          <a:p>
            <a:pPr lvl="1"/>
            <a:r>
              <a:rPr lang="en-US" dirty="0" smtClean="0"/>
              <a:t>pull: get latest version from remote repository to local</a:t>
            </a:r>
          </a:p>
          <a:p>
            <a:pPr lvl="1"/>
            <a:r>
              <a:rPr lang="en-US" dirty="0" smtClean="0"/>
              <a:t>push: put local version in remote repository</a:t>
            </a:r>
          </a:p>
          <a:p>
            <a:pPr lvl="1"/>
            <a:r>
              <a:rPr lang="en-US" dirty="0" smtClean="0"/>
              <a:t>Can be single remote repository, or multiple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31065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Typographical conventions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Shell commands are rendered as</a:t>
            </a:r>
          </a:p>
          <a:p>
            <a:endParaRPr lang="en-US" dirty="0"/>
          </a:p>
          <a:p>
            <a:pPr lvl="1"/>
            <a:r>
              <a:rPr lang="en-US" dirty="0" smtClean="0"/>
              <a:t>Do </a:t>
            </a:r>
            <a:r>
              <a:rPr lang="en-US" i="1" dirty="0" smtClean="0"/>
              <a:t>not</a:t>
            </a:r>
            <a:r>
              <a:rPr lang="en-US" dirty="0" smtClean="0"/>
              <a:t> type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dirty="0" smtClean="0"/>
              <a:t>, it represents your shell prompt!</a:t>
            </a:r>
          </a:p>
          <a:p>
            <a:r>
              <a:rPr lang="en-US" dirty="0" smtClean="0"/>
              <a:t>Code and file names are also rendered as,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bashrc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Everything </a:t>
            </a:r>
            <a:r>
              <a:rPr lang="en-US" dirty="0" smtClean="0">
                <a:solidFill>
                  <a:srgbClr val="FF0000"/>
                </a:solidFill>
              </a:rPr>
              <a:t>specific to Thinking is rendered in red</a:t>
            </a:r>
            <a:endParaRPr lang="nl-BE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63688" y="2276872"/>
            <a:ext cx="142539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-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als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62389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user scenario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27074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Creating repository/project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205064"/>
          </a:xfrm>
          <a:ln>
            <a:noFill/>
          </a:ln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Select a directory to store it</a:t>
            </a:r>
          </a:p>
          <a:p>
            <a:pPr lvl="1"/>
            <a:r>
              <a:rPr lang="en-US" dirty="0" smtClean="0"/>
              <a:t>If others need access, this directory should at least be group-readable!</a:t>
            </a:r>
          </a:p>
          <a:p>
            <a:pPr lvl="1"/>
            <a:r>
              <a:rPr lang="en-US" dirty="0" smtClean="0"/>
              <a:t>Remember file systems size limits</a:t>
            </a:r>
          </a:p>
          <a:p>
            <a:pPr lvl="1"/>
            <a:r>
              <a:rPr lang="en-US" dirty="0" smtClean="0"/>
              <a:t>Backup of repository is useful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On Thinking, load appropriate module</a:t>
            </a:r>
          </a:p>
          <a:p>
            <a:endParaRPr lang="en-US" dirty="0"/>
          </a:p>
          <a:p>
            <a:r>
              <a:rPr lang="en-US" dirty="0" smtClean="0"/>
              <a:t>Create it: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2800516" y="3789040"/>
            <a:ext cx="3993657" cy="46166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On Thinking, use </a:t>
            </a:r>
            <a:r>
              <a:rPr lang="en-US" sz="2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$VSC_DATA</a:t>
            </a:r>
            <a:endParaRPr lang="nl-BE" sz="24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31640" y="5951021"/>
            <a:ext cx="307968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cd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$VSC_DATA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my_project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31640" y="4859868"/>
            <a:ext cx="2528256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$ module load 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git</a:t>
            </a:r>
            <a:endParaRPr lang="en-US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4283968" y="4798893"/>
            <a:ext cx="3617106" cy="646331"/>
            <a:chOff x="4987342" y="4581128"/>
            <a:chExt cx="3617106" cy="646331"/>
          </a:xfrm>
        </p:grpSpPr>
        <p:sp>
          <p:nvSpPr>
            <p:cNvPr id="10" name="TextBox 9"/>
            <p:cNvSpPr txBox="1"/>
            <p:nvPr/>
          </p:nvSpPr>
          <p:spPr>
            <a:xfrm>
              <a:off x="6643527" y="4581128"/>
              <a:ext cx="1960921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Optionally, put this</a:t>
              </a:r>
            </a:p>
            <a:p>
              <a:r>
                <a:rPr lang="en-US" dirty="0" smtClean="0"/>
                <a:t>in your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.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bashrc</a:t>
              </a:r>
              <a:endParaRPr lang="nl-BE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 flipV="1">
              <a:off x="4987342" y="4826769"/>
              <a:ext cx="1512169" cy="18799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5011351" y="5961474"/>
            <a:ext cx="373711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4000" dirty="0" smtClean="0"/>
              <a:t>Once for project!</a:t>
            </a:r>
            <a:endParaRPr lang="nl-BE" sz="4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1226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uiExpand="1" animBg="1"/>
      <p:bldP spid="7" grpId="0" animBg="1"/>
      <p:bldP spid="8" grpId="0" uiExpand="1" animBg="1"/>
      <p:bldP spid="1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ingle user work cycle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&amp; edit files/directories (e.g.,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eq.c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test</a:t>
            </a:r>
            <a:r>
              <a:rPr lang="en-US" dirty="0" smtClean="0"/>
              <a:t>), stage new or modified files for next commit</a:t>
            </a:r>
            <a:br>
              <a:rPr lang="en-US" dirty="0" smtClean="0"/>
            </a:b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Commit your changes, i.e., working copy is now latest repository version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Go to step 1, unless done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1259632" y="4869160"/>
            <a:ext cx="625042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commit  –m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'Introduce square function'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59632" y="3212976"/>
            <a:ext cx="307968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add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test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653621" y="6021288"/>
            <a:ext cx="3215367" cy="4616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Step 2 affects repository</a:t>
            </a:r>
            <a:endParaRPr lang="nl-BE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36546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uiExpand="1" animBg="1"/>
      <p:bldP spid="7" grpId="0" uiExpand="1" animBg="1"/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status?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Status information on your current branch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14206" y="2276872"/>
            <a:ext cx="6526146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status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On branch master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Changes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to be committed: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(use 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--cached &lt;file&gt;..." 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unstage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new file:   README.md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new file: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eq.c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Untracked files: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(use 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add &lt;file&gt;..." to include in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what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will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be committed)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TODO.md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18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683568" y="6044363"/>
            <a:ext cx="6271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Note: </a:t>
            </a:r>
            <a:r>
              <a:rPr lang="en-US" sz="2400" dirty="0" err="1"/>
              <a:t>git</a:t>
            </a:r>
            <a:r>
              <a:rPr lang="en-US" sz="2400" dirty="0"/>
              <a:t> is pretty verbose and offers </a:t>
            </a:r>
            <a:r>
              <a:rPr lang="en-US" sz="2400" dirty="0" smtClean="0"/>
              <a:t>suggestions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1919794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Who, When &amp; Why, oh why?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Viewing history</a:t>
            </a:r>
          </a:p>
          <a:p>
            <a:pPr lvl="1"/>
            <a:r>
              <a:rPr lang="en-US" dirty="0" smtClean="0"/>
              <a:t>Shows revision IDs and messages associated with </a:t>
            </a:r>
            <a:r>
              <a:rPr lang="en-US" dirty="0" err="1" smtClean="0"/>
              <a:t>eq.c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Works for directories and entire repo as well</a:t>
            </a:r>
          </a:p>
          <a:p>
            <a:endParaRPr lang="nl-B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19</a:t>
            </a:fld>
            <a:endParaRPr lang="nl-BE"/>
          </a:p>
        </p:txBody>
      </p:sp>
      <p:sp>
        <p:nvSpPr>
          <p:cNvPr id="13" name="TextBox 12"/>
          <p:cNvSpPr txBox="1"/>
          <p:nvPr/>
        </p:nvSpPr>
        <p:spPr>
          <a:xfrm>
            <a:off x="1182407" y="3084056"/>
            <a:ext cx="5339923" cy="24622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log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eq.c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commit 2ad89a3</a:t>
            </a:r>
            <a:r>
              <a:rPr lang="en-US" sz="1400" dirty="0"/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5524141c891f86750e5e9e8b1859757c9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Author: Geert Jan Bex &lt;geertjan.bex@uhasselt.be&gt;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Date:   Sun Apr 30 00:53:36 2017 +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0200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Introduce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square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commit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689d51343794680485ba3ac79c4bf7f9eac2599a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Author: Geert Jan Bex &lt;geertjan.bex@uhasselt.be&gt;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Date:   Sun Apr 30 00:52:36 2017 +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0200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Declare constants as such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1990345" y="2564904"/>
            <a:ext cx="5091433" cy="978510"/>
            <a:chOff x="1990345" y="2679303"/>
            <a:chExt cx="5091433" cy="978510"/>
          </a:xfrm>
        </p:grpSpPr>
        <p:grpSp>
          <p:nvGrpSpPr>
            <p:cNvPr id="16" name="Group 15"/>
            <p:cNvGrpSpPr/>
            <p:nvPr/>
          </p:nvGrpSpPr>
          <p:grpSpPr>
            <a:xfrm>
              <a:off x="2782433" y="2679303"/>
              <a:ext cx="4299345" cy="880145"/>
              <a:chOff x="4006649" y="3177950"/>
              <a:chExt cx="4299345" cy="880145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5045230" y="3177950"/>
                <a:ext cx="3260764" cy="461665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>
                    <a:solidFill>
                      <a:srgbClr val="0070C0"/>
                    </a:solidFill>
                  </a:rPr>
                  <a:t>revision IDs (hash codes)</a:t>
                </a:r>
                <a:endParaRPr lang="nl-BE" sz="2400" dirty="0">
                  <a:solidFill>
                    <a:srgbClr val="0070C0"/>
                  </a:solidFill>
                </a:endParaRPr>
              </a:p>
            </p:txBody>
          </p:sp>
          <p:cxnSp>
            <p:nvCxnSpPr>
              <p:cNvPr id="14" name="Straight Arrow Connector 13"/>
              <p:cNvCxnSpPr>
                <a:stCxn id="17" idx="3"/>
                <a:endCxn id="11" idx="1"/>
              </p:cNvCxnSpPr>
              <p:nvPr/>
            </p:nvCxnSpPr>
            <p:spPr>
              <a:xfrm flipV="1">
                <a:off x="4006649" y="3408783"/>
                <a:ext cx="1038581" cy="649312"/>
              </a:xfrm>
              <a:prstGeom prst="straightConnector1">
                <a:avLst/>
              </a:prstGeom>
              <a:ln w="19050"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Rectangle 16"/>
            <p:cNvSpPr/>
            <p:nvPr/>
          </p:nvSpPr>
          <p:spPr>
            <a:xfrm>
              <a:off x="1990345" y="3461083"/>
              <a:ext cx="792088" cy="19673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462632" y="2966884"/>
            <a:ext cx="2224167" cy="681457"/>
            <a:chOff x="3974672" y="4690361"/>
            <a:chExt cx="2224167" cy="681457"/>
          </a:xfrm>
        </p:grpSpPr>
        <p:cxnSp>
          <p:nvCxnSpPr>
            <p:cNvPr id="20" name="Straight Arrow Connector 19"/>
            <p:cNvCxnSpPr>
              <a:stCxn id="21" idx="1"/>
            </p:cNvCxnSpPr>
            <p:nvPr/>
          </p:nvCxnSpPr>
          <p:spPr>
            <a:xfrm flipH="1">
              <a:off x="3974672" y="4921194"/>
              <a:ext cx="1056664" cy="45062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5031336" y="4690361"/>
              <a:ext cx="1167503" cy="46166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rgbClr val="C00000"/>
                  </a:solidFill>
                </a:rPr>
                <a:t>who?</a:t>
              </a:r>
              <a:endParaRPr lang="nl-BE" sz="24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652120" y="3505769"/>
            <a:ext cx="3034680" cy="461665"/>
            <a:chOff x="3179315" y="4690361"/>
            <a:chExt cx="3034680" cy="461665"/>
          </a:xfrm>
        </p:grpSpPr>
        <p:cxnSp>
          <p:nvCxnSpPr>
            <p:cNvPr id="23" name="Straight Arrow Connector 22"/>
            <p:cNvCxnSpPr>
              <a:stCxn id="24" idx="1"/>
            </p:cNvCxnSpPr>
            <p:nvPr/>
          </p:nvCxnSpPr>
          <p:spPr>
            <a:xfrm flipH="1">
              <a:off x="3179315" y="4921194"/>
              <a:ext cx="1870898" cy="12061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5050213" y="4690361"/>
              <a:ext cx="1163782" cy="46166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rgbClr val="C00000"/>
                  </a:solidFill>
                </a:rPr>
                <a:t>when?</a:t>
              </a:r>
              <a:endParaRPr lang="nl-BE" sz="24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4788024" y="4065010"/>
            <a:ext cx="3898775" cy="461665"/>
            <a:chOff x="2315219" y="4690361"/>
            <a:chExt cx="3898775" cy="461665"/>
          </a:xfrm>
        </p:grpSpPr>
        <p:cxnSp>
          <p:nvCxnSpPr>
            <p:cNvPr id="27" name="Straight Arrow Connector 26"/>
            <p:cNvCxnSpPr>
              <a:stCxn id="28" idx="1"/>
            </p:cNvCxnSpPr>
            <p:nvPr/>
          </p:nvCxnSpPr>
          <p:spPr>
            <a:xfrm flipH="1" flipV="1">
              <a:off x="2315219" y="4717788"/>
              <a:ext cx="2731272" cy="20340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5046491" y="4690361"/>
              <a:ext cx="1167503" cy="46166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rgbClr val="C00000"/>
                  </a:solidFill>
                </a:rPr>
                <a:t>why?</a:t>
              </a:r>
              <a:endParaRPr lang="nl-BE" sz="2400" dirty="0">
                <a:solidFill>
                  <a:srgbClr val="C00000"/>
                </a:solidFill>
              </a:endParaRP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1043608" y="6127689"/>
            <a:ext cx="6967164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Answer to Why: depends on quality of your messages!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364538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</a:p>
          <a:p>
            <a:r>
              <a:rPr lang="en-US" dirty="0" smtClean="0"/>
              <a:t>Single user scenario</a:t>
            </a:r>
          </a:p>
          <a:p>
            <a:r>
              <a:rPr lang="en-US" dirty="0" smtClean="0"/>
              <a:t>Multiple user scenario</a:t>
            </a:r>
          </a:p>
          <a:p>
            <a:r>
              <a:rPr lang="en-US" dirty="0" smtClean="0"/>
              <a:t>Demo/hands-on session</a:t>
            </a:r>
          </a:p>
          <a:p>
            <a:r>
              <a:rPr lang="en-US" dirty="0" smtClean="0"/>
              <a:t>Getting more information</a:t>
            </a:r>
          </a:p>
          <a:p>
            <a:r>
              <a:rPr lang="en-US" dirty="0" smtClean="0"/>
              <a:t>Conclusions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07369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Intermezzo: comment!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Note the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–m</a:t>
            </a:r>
            <a:r>
              <a:rPr lang="en-US" dirty="0" smtClean="0"/>
              <a:t> option used with many </a:t>
            </a:r>
            <a:r>
              <a:rPr lang="en-US" dirty="0" err="1" smtClean="0"/>
              <a:t>git</a:t>
            </a:r>
            <a:r>
              <a:rPr lang="en-US" dirty="0" smtClean="0"/>
              <a:t> commands</a:t>
            </a:r>
          </a:p>
          <a:p>
            <a:pPr lvl="1"/>
            <a:r>
              <a:rPr lang="en-US" dirty="0" smtClean="0"/>
              <a:t>Message that describes the current action, or the reason for it</a:t>
            </a:r>
          </a:p>
          <a:p>
            <a:r>
              <a:rPr lang="en-US" dirty="0" smtClean="0"/>
              <a:t>Document the semantics of your actions</a:t>
            </a:r>
          </a:p>
          <a:p>
            <a:pPr lvl="1"/>
            <a:r>
              <a:rPr lang="en-US" dirty="0" smtClean="0"/>
              <a:t>Use meaningful messages!</a:t>
            </a:r>
          </a:p>
          <a:p>
            <a:pPr lvl="1"/>
            <a:r>
              <a:rPr lang="en-US" dirty="0" smtClean="0"/>
              <a:t>If used well, answer the "why" questions</a:t>
            </a:r>
          </a:p>
          <a:p>
            <a:pPr lvl="1"/>
            <a:r>
              <a:rPr lang="en-US" dirty="0" smtClean="0"/>
              <a:t>Very useful when developing as a </a:t>
            </a:r>
            <a:r>
              <a:rPr lang="en-US" dirty="0" smtClean="0"/>
              <a:t>team </a:t>
            </a:r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73049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Seven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Seven rules for commit messages</a:t>
            </a:r>
            <a:br>
              <a:rPr lang="en-US" dirty="0" smtClean="0"/>
            </a:br>
            <a:r>
              <a:rPr lang="en-US" sz="2000" dirty="0">
                <a:hlinkClick r:id="rId2"/>
              </a:rPr>
              <a:t>https://chris.beams.io/posts/git-commit</a:t>
            </a:r>
            <a:r>
              <a:rPr lang="en-US" sz="2000" dirty="0" smtClean="0">
                <a:hlinkClick r:id="rId2"/>
              </a:rPr>
              <a:t>/</a:t>
            </a:r>
            <a:endParaRPr lang="en-US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separate subject from body with blank line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limit subject to 50 characters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capitalize subject line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do not end subject line with period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use  imperative mood in subject line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wrap body at 72 characters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use body to explain </a:t>
            </a:r>
            <a:r>
              <a:rPr lang="en-US" i="1" dirty="0" smtClean="0"/>
              <a:t>what</a:t>
            </a:r>
            <a:r>
              <a:rPr lang="en-US" dirty="0" smtClean="0"/>
              <a:t> &amp; </a:t>
            </a:r>
            <a:r>
              <a:rPr lang="en-US" i="1" dirty="0" smtClean="0"/>
              <a:t>why</a:t>
            </a:r>
            <a:r>
              <a:rPr lang="en-US" dirty="0" smtClean="0"/>
              <a:t> rather than </a:t>
            </a:r>
            <a:r>
              <a:rPr lang="en-US" i="1" dirty="0" smtClean="0"/>
              <a:t>how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92693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Customizing log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Useful options to view logs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oneline</a:t>
            </a:r>
            <a:r>
              <a:rPr lang="en-US" dirty="0" smtClean="0"/>
              <a:t>: one commit per line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--decorate</a:t>
            </a:r>
            <a:r>
              <a:rPr lang="en-US" dirty="0" smtClean="0"/>
              <a:t>: add branch info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--graph</a:t>
            </a:r>
            <a:r>
              <a:rPr lang="en-US" dirty="0" smtClean="0"/>
              <a:t>: asci graph representation of branches/merges</a:t>
            </a:r>
          </a:p>
          <a:p>
            <a:r>
              <a:rPr lang="en-US" dirty="0" smtClean="0"/>
              <a:t>Works for directories or whole repo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182406" y="2525995"/>
            <a:ext cx="6479659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log --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oneline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eq.c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769cdd7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Introduce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square function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689d513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Declare constants as such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82407" y="3861048"/>
            <a:ext cx="6479659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log --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oneline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--decorate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eq.c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769cdd7 (HEAD -&gt; master) Introduced square function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689d513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Declare constants as such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19672" y="6126982"/>
            <a:ext cx="5904656" cy="46166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Filter by author, revision range, date range, …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03845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changed?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Examining </a:t>
            </a:r>
            <a:r>
              <a:rPr lang="en-US" dirty="0" smtClean="0"/>
              <a:t>changes</a:t>
            </a:r>
          </a:p>
          <a:p>
            <a:pPr lvl="1"/>
            <a:r>
              <a:rPr lang="en-US" dirty="0" smtClean="0"/>
              <a:t>For specific revision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2ad89a3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Compare current file</a:t>
            </a:r>
          </a:p>
          <a:p>
            <a:pPr lvl="2"/>
            <a:r>
              <a:rPr lang="en-US" dirty="0" smtClean="0"/>
              <a:t>to </a:t>
            </a:r>
            <a:r>
              <a:rPr lang="en-US" dirty="0"/>
              <a:t>latest repo version</a:t>
            </a:r>
          </a:p>
          <a:p>
            <a:pPr lvl="1"/>
            <a:endParaRPr lang="en-US" dirty="0"/>
          </a:p>
          <a:p>
            <a:pPr lvl="2"/>
            <a:r>
              <a:rPr lang="en-US" dirty="0" smtClean="0"/>
              <a:t>to revision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2ad89a3</a:t>
            </a:r>
          </a:p>
          <a:p>
            <a:pPr lvl="2"/>
            <a:endParaRPr lang="en-US" dirty="0"/>
          </a:p>
          <a:p>
            <a:pPr lvl="2"/>
            <a:r>
              <a:rPr lang="en-US" dirty="0"/>
              <a:t>Works for directories as well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115616" y="4215957"/>
            <a:ext cx="37689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diff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15616" y="5069415"/>
            <a:ext cx="37689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diff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2ad89a3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675356" y="2667628"/>
            <a:ext cx="3255735" cy="759098"/>
            <a:chOff x="3275628" y="4392928"/>
            <a:chExt cx="3255735" cy="759098"/>
          </a:xfrm>
        </p:grpSpPr>
        <p:sp>
          <p:nvSpPr>
            <p:cNvPr id="9" name="Rectangle 8"/>
            <p:cNvSpPr/>
            <p:nvPr/>
          </p:nvSpPr>
          <p:spPr>
            <a:xfrm>
              <a:off x="3275628" y="4392928"/>
              <a:ext cx="1170550" cy="307900"/>
            </a:xfrm>
            <a:prstGeom prst="rect">
              <a:avLst/>
            </a:prstGeom>
            <a:solidFill>
              <a:schemeClr val="accent1">
                <a:alpha val="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0" name="Straight Arrow Connector 9"/>
            <p:cNvCxnSpPr>
              <a:stCxn id="11" idx="1"/>
              <a:endCxn id="9" idx="3"/>
            </p:cNvCxnSpPr>
            <p:nvPr/>
          </p:nvCxnSpPr>
          <p:spPr>
            <a:xfrm flipH="1" flipV="1">
              <a:off x="4446178" y="4546878"/>
              <a:ext cx="585159" cy="374316"/>
            </a:xfrm>
            <a:prstGeom prst="straightConnector1">
              <a:avLst/>
            </a:prstGeom>
            <a:ln w="1905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031337" y="4690361"/>
              <a:ext cx="1500026" cy="46166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0070C0"/>
                  </a:solidFill>
                </a:rPr>
                <a:t>revision ID</a:t>
              </a:r>
              <a:endParaRPr lang="nl-BE" sz="2400" dirty="0">
                <a:solidFill>
                  <a:srgbClr val="0070C0"/>
                </a:solidFill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1115616" y="2636912"/>
            <a:ext cx="37689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log  -1  -p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2ad89a3</a:t>
            </a:r>
            <a:r>
              <a:rPr lang="en-US" dirty="0" smtClean="0"/>
              <a:t> 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4608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See the difference?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Compare revision with working copy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076056" y="2564904"/>
            <a:ext cx="3023585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This is a to-do list</a:t>
            </a:r>
          </a:p>
          <a:p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* comment more code</a:t>
            </a:r>
          </a:p>
          <a:p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* write documentation</a:t>
            </a:r>
          </a:p>
          <a:p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* introduce less bugs</a:t>
            </a:r>
            <a:endParaRPr lang="nl-BE" sz="1600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15616" y="2564904"/>
            <a:ext cx="3023585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This is a to-do list</a:t>
            </a:r>
          </a:p>
          <a:p>
            <a:r>
              <a:rPr lang="en-US" sz="16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* make backups</a:t>
            </a:r>
          </a:p>
          <a:p>
            <a:r>
              <a:rPr lang="en-US" sz="16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* comment code</a:t>
            </a:r>
          </a:p>
          <a:p>
            <a:r>
              <a:rPr lang="en-US" sz="16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* introduce less bugs</a:t>
            </a:r>
            <a:endParaRPr lang="nl-BE" sz="1600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63688" y="2123564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2ad89a3f34c</a:t>
            </a:r>
            <a:endParaRPr lang="nl-BE" dirty="0"/>
          </a:p>
        </p:txBody>
      </p:sp>
      <p:sp>
        <p:nvSpPr>
          <p:cNvPr id="7" name="TextBox 6"/>
          <p:cNvSpPr txBox="1"/>
          <p:nvPr/>
        </p:nvSpPr>
        <p:spPr>
          <a:xfrm>
            <a:off x="5580112" y="2132856"/>
            <a:ext cx="1433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working copy</a:t>
            </a:r>
            <a:endParaRPr lang="nl-BE" dirty="0"/>
          </a:p>
        </p:txBody>
      </p:sp>
      <p:sp>
        <p:nvSpPr>
          <p:cNvPr id="8" name="TextBox 7"/>
          <p:cNvSpPr txBox="1"/>
          <p:nvPr/>
        </p:nvSpPr>
        <p:spPr>
          <a:xfrm>
            <a:off x="2843808" y="3789040"/>
            <a:ext cx="459613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diff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2ad89a3f34c  </a:t>
            </a:r>
            <a:r>
              <a:rPr lang="nl-BE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TODO.txt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843808" y="4221088"/>
            <a:ext cx="3728906" cy="24622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Index: TODO.txt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=================================</a:t>
            </a:r>
          </a:p>
          <a:p>
            <a:r>
              <a:rPr lang="en-US" sz="1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--- TODO.txt    (revision 3)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+++ TODO.txt    (working copy)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@@ </a:t>
            </a:r>
            <a:r>
              <a:rPr lang="en-US" sz="1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-1,5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+1,5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@@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This is a to-do list</a:t>
            </a:r>
          </a:p>
          <a:p>
            <a:r>
              <a:rPr lang="en-US" sz="1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  * make backups</a:t>
            </a:r>
          </a:p>
          <a:p>
            <a:r>
              <a:rPr lang="en-US" sz="1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  * comment code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+  * comment more code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+  * write documentation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* introduce less bugs</a:t>
            </a:r>
            <a:endParaRPr lang="nl-BE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62098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New revision upon commit</a:t>
            </a:r>
          </a:p>
          <a:p>
            <a:r>
              <a:rPr lang="en-US" dirty="0" smtClean="0"/>
              <a:t>Revision is global for repository, not individual for files</a:t>
            </a:r>
          </a:p>
          <a:p>
            <a:r>
              <a:rPr lang="en-US" dirty="0" smtClean="0"/>
              <a:t>Revision ID is long, </a:t>
            </a:r>
            <a:r>
              <a:rPr lang="en-US" dirty="0"/>
              <a:t>cryptic string, e.g.,</a:t>
            </a:r>
            <a:br>
              <a:rPr lang="en-US" dirty="0"/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421b0039259ad155858ce52733b4bdcfd2e1e839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in practice, first 5-7 characters will do, e.g.,</a:t>
            </a:r>
            <a:br>
              <a:rPr lang="en-US" dirty="0" smtClean="0"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421b003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73568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683568" y="3534521"/>
            <a:ext cx="1669876" cy="1674354"/>
            <a:chOff x="683568" y="3534521"/>
            <a:chExt cx="1669876" cy="1674354"/>
          </a:xfrm>
        </p:grpSpPr>
        <p:sp>
          <p:nvSpPr>
            <p:cNvPr id="78" name="TextBox 77"/>
            <p:cNvSpPr txBox="1"/>
            <p:nvPr/>
          </p:nvSpPr>
          <p:spPr>
            <a:xfrm>
              <a:off x="1345332" y="4839543"/>
              <a:ext cx="3818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r1</a:t>
              </a:r>
              <a:endParaRPr lang="nl-BE" dirty="0"/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683568" y="3534521"/>
              <a:ext cx="1669876" cy="1080120"/>
              <a:chOff x="683568" y="3534521"/>
              <a:chExt cx="1669876" cy="1080120"/>
            </a:xfrm>
          </p:grpSpPr>
          <p:sp>
            <p:nvSpPr>
              <p:cNvPr id="96" name="Rounded Rectangle 95"/>
              <p:cNvSpPr/>
              <p:nvPr/>
            </p:nvSpPr>
            <p:spPr>
              <a:xfrm>
                <a:off x="683568" y="3534521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02" name="TextBox 101"/>
              <p:cNvSpPr txBox="1"/>
              <p:nvPr/>
            </p:nvSpPr>
            <p:spPr>
              <a:xfrm>
                <a:off x="1129223" y="3542590"/>
                <a:ext cx="74161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 1</a:t>
                </a:r>
                <a:endParaRPr lang="nl-BE" sz="1200" dirty="0"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And meanwhile in the repository…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52735"/>
          </a:xfrm>
        </p:spPr>
        <p:txBody>
          <a:bodyPr/>
          <a:lstStyle/>
          <a:p>
            <a:r>
              <a:rPr lang="en-US" sz="2800" dirty="0" smtClean="0"/>
              <a:t>Each commit generates new revision, </a:t>
            </a:r>
            <a:r>
              <a:rPr lang="en-US" sz="2800" i="1" dirty="0" smtClean="0"/>
              <a:t>single revision number for everything in repository</a:t>
            </a:r>
            <a:r>
              <a:rPr lang="en-US" sz="2800" dirty="0" smtClean="0"/>
              <a:t> at any given time</a:t>
            </a:r>
          </a:p>
          <a:p>
            <a:pPr lvl="1"/>
            <a:endParaRPr lang="nl-BE" dirty="0"/>
          </a:p>
        </p:txBody>
      </p:sp>
      <p:grpSp>
        <p:nvGrpSpPr>
          <p:cNvPr id="99" name="Group 98"/>
          <p:cNvGrpSpPr/>
          <p:nvPr/>
        </p:nvGrpSpPr>
        <p:grpSpPr>
          <a:xfrm>
            <a:off x="1705372" y="5559623"/>
            <a:ext cx="1296144" cy="461665"/>
            <a:chOff x="3491880" y="6381328"/>
            <a:chExt cx="1296144" cy="461665"/>
          </a:xfrm>
        </p:grpSpPr>
        <p:cxnSp>
          <p:nvCxnSpPr>
            <p:cNvPr id="97" name="Straight Arrow Connector 96"/>
            <p:cNvCxnSpPr/>
            <p:nvPr/>
          </p:nvCxnSpPr>
          <p:spPr>
            <a:xfrm>
              <a:off x="3491880" y="6381328"/>
              <a:ext cx="1296144" cy="1588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TextBox 97"/>
            <p:cNvSpPr txBox="1"/>
            <p:nvPr/>
          </p:nvSpPr>
          <p:spPr>
            <a:xfrm>
              <a:off x="3707904" y="6381328"/>
              <a:ext cx="7569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time</a:t>
              </a:r>
              <a:endParaRPr lang="nl-BE" sz="24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856314" y="3750545"/>
            <a:ext cx="577644" cy="541772"/>
            <a:chOff x="856314" y="3750545"/>
            <a:chExt cx="577644" cy="541772"/>
          </a:xfrm>
        </p:grpSpPr>
        <p:pic>
          <p:nvPicPr>
            <p:cNvPr id="100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856314" y="3750545"/>
              <a:ext cx="455776" cy="427472"/>
            </a:xfrm>
            <a:prstGeom prst="rect">
              <a:avLst/>
            </a:prstGeom>
            <a:noFill/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</p:pic>
        <p:pic>
          <p:nvPicPr>
            <p:cNvPr id="101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978182" y="3864845"/>
              <a:ext cx="455776" cy="427472"/>
            </a:xfrm>
            <a:prstGeom prst="rect">
              <a:avLst/>
            </a:prstGeom>
            <a:noFill/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</p:pic>
      </p:grpSp>
      <p:grpSp>
        <p:nvGrpSpPr>
          <p:cNvPr id="14" name="Group 13"/>
          <p:cNvGrpSpPr/>
          <p:nvPr/>
        </p:nvGrpSpPr>
        <p:grpSpPr>
          <a:xfrm>
            <a:off x="6076168" y="3039343"/>
            <a:ext cx="2253940" cy="2169532"/>
            <a:chOff x="6076168" y="3039343"/>
            <a:chExt cx="2253940" cy="2169532"/>
          </a:xfrm>
        </p:grpSpPr>
        <p:grpSp>
          <p:nvGrpSpPr>
            <p:cNvPr id="13" name="Group 12"/>
            <p:cNvGrpSpPr/>
            <p:nvPr/>
          </p:nvGrpSpPr>
          <p:grpSpPr>
            <a:xfrm>
              <a:off x="6076168" y="3039343"/>
              <a:ext cx="2253940" cy="2169532"/>
              <a:chOff x="6076168" y="3039343"/>
              <a:chExt cx="2253940" cy="2169532"/>
            </a:xfrm>
          </p:grpSpPr>
          <p:grpSp>
            <p:nvGrpSpPr>
              <p:cNvPr id="133" name="Group 132"/>
              <p:cNvGrpSpPr/>
              <p:nvPr/>
            </p:nvGrpSpPr>
            <p:grpSpPr>
              <a:xfrm>
                <a:off x="6660232" y="3534107"/>
                <a:ext cx="1669876" cy="1080120"/>
                <a:chOff x="7164288" y="3645024"/>
                <a:chExt cx="1669876" cy="1080120"/>
              </a:xfrm>
            </p:grpSpPr>
            <p:sp>
              <p:nvSpPr>
                <p:cNvPr id="134" name="Rounded Rectangle 133"/>
                <p:cNvSpPr/>
                <p:nvPr/>
              </p:nvSpPr>
              <p:spPr>
                <a:xfrm>
                  <a:off x="7164288" y="3645024"/>
                  <a:ext cx="1669876" cy="1080120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  <p:pic>
              <p:nvPicPr>
                <p:cNvPr id="135" name="Picture 3" descr="C:\Users\u0065575\AppData\Local\Microsoft\Windows\Temporary Internet Files\Content.IE5\WOTZA2QG\MC900433853[1].png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/>
                <a:stretch>
                  <a:fillRect/>
                </a:stretch>
              </p:blipFill>
              <p:spPr bwMode="auto">
                <a:xfrm>
                  <a:off x="7865029" y="3816194"/>
                  <a:ext cx="623643" cy="584914"/>
                </a:xfrm>
                <a:prstGeom prst="rect">
                  <a:avLst/>
                </a:prstGeom>
                <a:noFill/>
              </p:spPr>
            </p:pic>
            <p:sp>
              <p:nvSpPr>
                <p:cNvPr id="136" name="TextBox 135"/>
                <p:cNvSpPr txBox="1"/>
                <p:nvPr/>
              </p:nvSpPr>
              <p:spPr>
                <a:xfrm>
                  <a:off x="7609943" y="3653093"/>
                  <a:ext cx="741613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/>
                    <a:t>Project 1</a:t>
                  </a:r>
                  <a:endParaRPr lang="nl-BE" sz="1200" dirty="0"/>
                </a:p>
              </p:txBody>
            </p:sp>
          </p:grpSp>
          <p:grpSp>
            <p:nvGrpSpPr>
              <p:cNvPr id="137" name="Group 136"/>
              <p:cNvGrpSpPr/>
              <p:nvPr/>
            </p:nvGrpSpPr>
            <p:grpSpPr>
              <a:xfrm>
                <a:off x="6076168" y="3039343"/>
                <a:ext cx="1536089" cy="2169532"/>
                <a:chOff x="4980127" y="2564904"/>
                <a:chExt cx="1536089" cy="2169532"/>
              </a:xfrm>
            </p:grpSpPr>
            <p:sp>
              <p:nvSpPr>
                <p:cNvPr id="138" name="TextBox 137"/>
                <p:cNvSpPr txBox="1"/>
                <p:nvPr/>
              </p:nvSpPr>
              <p:spPr>
                <a:xfrm>
                  <a:off x="6134380" y="4365104"/>
                  <a:ext cx="38183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r4</a:t>
                  </a:r>
                  <a:endParaRPr lang="nl-BE" dirty="0"/>
                </a:p>
              </p:txBody>
            </p:sp>
            <p:grpSp>
              <p:nvGrpSpPr>
                <p:cNvPr id="139" name="Group 138"/>
                <p:cNvGrpSpPr/>
                <p:nvPr/>
              </p:nvGrpSpPr>
              <p:grpSpPr>
                <a:xfrm>
                  <a:off x="4980127" y="2564904"/>
                  <a:ext cx="900889" cy="1798459"/>
                  <a:chOff x="1525268" y="3214717"/>
                  <a:chExt cx="900889" cy="1798459"/>
                </a:xfrm>
              </p:grpSpPr>
              <p:cxnSp>
                <p:nvCxnSpPr>
                  <p:cNvPr id="140" name="Straight Connector 139"/>
                  <p:cNvCxnSpPr/>
                  <p:nvPr/>
                </p:nvCxnSpPr>
                <p:spPr>
                  <a:xfrm>
                    <a:off x="1951137" y="3284984"/>
                    <a:ext cx="0" cy="1728192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1" name="TextBox 140"/>
                  <p:cNvSpPr txBox="1"/>
                  <p:nvPr/>
                </p:nvSpPr>
                <p:spPr>
                  <a:xfrm>
                    <a:off x="1525268" y="3214717"/>
                    <a:ext cx="900889" cy="369332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dirty="0" smtClean="0"/>
                      <a:t>commit</a:t>
                    </a:r>
                  </a:p>
                </p:txBody>
              </p:sp>
            </p:grpSp>
          </p:grpSp>
        </p:grpSp>
        <p:pic>
          <p:nvPicPr>
            <p:cNvPr id="142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794212" y="3759423"/>
              <a:ext cx="455776" cy="427472"/>
            </a:xfrm>
            <a:prstGeom prst="rect">
              <a:avLst/>
            </a:prstGeom>
            <a:noFill/>
          </p:spPr>
        </p:pic>
      </p:grpSp>
      <p:grpSp>
        <p:nvGrpSpPr>
          <p:cNvPr id="10" name="Group 9"/>
          <p:cNvGrpSpPr/>
          <p:nvPr/>
        </p:nvGrpSpPr>
        <p:grpSpPr>
          <a:xfrm>
            <a:off x="2123024" y="3039343"/>
            <a:ext cx="2232952" cy="2169532"/>
            <a:chOff x="2123024" y="3039343"/>
            <a:chExt cx="2232952" cy="2169532"/>
          </a:xfrm>
        </p:grpSpPr>
        <p:grpSp>
          <p:nvGrpSpPr>
            <p:cNvPr id="114" name="Group 113"/>
            <p:cNvGrpSpPr/>
            <p:nvPr/>
          </p:nvGrpSpPr>
          <p:grpSpPr>
            <a:xfrm>
              <a:off x="2123024" y="3039343"/>
              <a:ext cx="1536089" cy="2169532"/>
              <a:chOff x="4980127" y="2564904"/>
              <a:chExt cx="1536089" cy="2169532"/>
            </a:xfrm>
          </p:grpSpPr>
          <p:sp>
            <p:nvSpPr>
              <p:cNvPr id="81" name="TextBox 80"/>
              <p:cNvSpPr txBox="1"/>
              <p:nvPr/>
            </p:nvSpPr>
            <p:spPr>
              <a:xfrm>
                <a:off x="6134380" y="4365104"/>
                <a:ext cx="3818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r2</a:t>
                </a:r>
                <a:endParaRPr lang="nl-BE" dirty="0"/>
              </a:p>
            </p:txBody>
          </p:sp>
          <p:grpSp>
            <p:nvGrpSpPr>
              <p:cNvPr id="90" name="Group 89"/>
              <p:cNvGrpSpPr/>
              <p:nvPr/>
            </p:nvGrpSpPr>
            <p:grpSpPr>
              <a:xfrm>
                <a:off x="4980127" y="2564904"/>
                <a:ext cx="900889" cy="1798459"/>
                <a:chOff x="1525268" y="3214717"/>
                <a:chExt cx="900889" cy="1798459"/>
              </a:xfrm>
            </p:grpSpPr>
            <p:cxnSp>
              <p:nvCxnSpPr>
                <p:cNvPr id="91" name="Straight Connector 90"/>
                <p:cNvCxnSpPr/>
                <p:nvPr/>
              </p:nvCxnSpPr>
              <p:spPr>
                <a:xfrm>
                  <a:off x="1951137" y="3284984"/>
                  <a:ext cx="0" cy="172819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2" name="TextBox 91"/>
                <p:cNvSpPr txBox="1"/>
                <p:nvPr/>
              </p:nvSpPr>
              <p:spPr>
                <a:xfrm>
                  <a:off x="1525268" y="3214717"/>
                  <a:ext cx="900889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 smtClean="0"/>
                    <a:t>commit</a:t>
                  </a:r>
                </a:p>
              </p:txBody>
            </p:sp>
          </p:grpSp>
        </p:grpSp>
        <p:grpSp>
          <p:nvGrpSpPr>
            <p:cNvPr id="9" name="Group 8"/>
            <p:cNvGrpSpPr/>
            <p:nvPr/>
          </p:nvGrpSpPr>
          <p:grpSpPr>
            <a:xfrm>
              <a:off x="2686100" y="3532181"/>
              <a:ext cx="1669876" cy="1080120"/>
              <a:chOff x="2686100" y="3532181"/>
              <a:chExt cx="1669876" cy="1080120"/>
            </a:xfrm>
          </p:grpSpPr>
          <p:sp>
            <p:nvSpPr>
              <p:cNvPr id="116" name="Rounded Rectangle 115"/>
              <p:cNvSpPr/>
              <p:nvPr/>
            </p:nvSpPr>
            <p:spPr>
              <a:xfrm>
                <a:off x="2686100" y="3532181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117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858846" y="3748205"/>
                <a:ext cx="455776" cy="427472"/>
              </a:xfrm>
              <a:prstGeom prst="rect">
                <a:avLst/>
              </a:prstGeom>
              <a:noFill/>
            </p:spPr>
          </p:pic>
          <p:sp>
            <p:nvSpPr>
              <p:cNvPr id="119" name="TextBox 118"/>
              <p:cNvSpPr txBox="1"/>
              <p:nvPr/>
            </p:nvSpPr>
            <p:spPr>
              <a:xfrm>
                <a:off x="3131755" y="3540250"/>
                <a:ext cx="74161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 1</a:t>
                </a:r>
                <a:endParaRPr lang="nl-BE" sz="1200" dirty="0"/>
              </a:p>
            </p:txBody>
          </p:sp>
          <p:pic>
            <p:nvPicPr>
              <p:cNvPr id="143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964096" y="3900605"/>
                <a:ext cx="455776" cy="427472"/>
              </a:xfrm>
              <a:prstGeom prst="rect">
                <a:avLst/>
              </a:prstGeom>
              <a:noFill/>
            </p:spPr>
          </p:pic>
        </p:grpSp>
      </p:grpSp>
      <p:grpSp>
        <p:nvGrpSpPr>
          <p:cNvPr id="11" name="Group 10"/>
          <p:cNvGrpSpPr/>
          <p:nvPr/>
        </p:nvGrpSpPr>
        <p:grpSpPr>
          <a:xfrm>
            <a:off x="2960413" y="3717032"/>
            <a:ext cx="1035523" cy="615220"/>
            <a:chOff x="2960413" y="3717032"/>
            <a:chExt cx="1035523" cy="615220"/>
          </a:xfrm>
        </p:grpSpPr>
        <p:pic>
          <p:nvPicPr>
            <p:cNvPr id="120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prstClr val="black"/>
                <a:schemeClr val="accent2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2960413" y="3904780"/>
              <a:ext cx="455776" cy="427472"/>
            </a:xfrm>
            <a:prstGeom prst="rect">
              <a:avLst/>
            </a:prstGeom>
            <a:noFill/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</p:pic>
        <p:pic>
          <p:nvPicPr>
            <p:cNvPr id="118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3372293" y="3717032"/>
              <a:ext cx="623643" cy="584914"/>
            </a:xfrm>
            <a:prstGeom prst="rect">
              <a:avLst/>
            </a:prstGeom>
            <a:noFill/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</p:pic>
      </p:grpSp>
      <p:grpSp>
        <p:nvGrpSpPr>
          <p:cNvPr id="12" name="Group 11"/>
          <p:cNvGrpSpPr/>
          <p:nvPr/>
        </p:nvGrpSpPr>
        <p:grpSpPr>
          <a:xfrm>
            <a:off x="4067240" y="3059668"/>
            <a:ext cx="2232952" cy="2169532"/>
            <a:chOff x="4067240" y="3059668"/>
            <a:chExt cx="2232952" cy="2169532"/>
          </a:xfrm>
        </p:grpSpPr>
        <p:grpSp>
          <p:nvGrpSpPr>
            <p:cNvPr id="144" name="Group 143"/>
            <p:cNvGrpSpPr/>
            <p:nvPr/>
          </p:nvGrpSpPr>
          <p:grpSpPr>
            <a:xfrm>
              <a:off x="4067240" y="3059668"/>
              <a:ext cx="2232952" cy="2169532"/>
              <a:chOff x="2123024" y="3039343"/>
              <a:chExt cx="2232952" cy="2169532"/>
            </a:xfrm>
          </p:grpSpPr>
          <p:grpSp>
            <p:nvGrpSpPr>
              <p:cNvPr id="145" name="Group 144"/>
              <p:cNvGrpSpPr/>
              <p:nvPr/>
            </p:nvGrpSpPr>
            <p:grpSpPr>
              <a:xfrm>
                <a:off x="2123024" y="3039343"/>
                <a:ext cx="1536089" cy="2169532"/>
                <a:chOff x="4980127" y="2564904"/>
                <a:chExt cx="1536089" cy="2169532"/>
              </a:xfrm>
            </p:grpSpPr>
            <p:sp>
              <p:nvSpPr>
                <p:cNvPr id="151" name="TextBox 150"/>
                <p:cNvSpPr txBox="1"/>
                <p:nvPr/>
              </p:nvSpPr>
              <p:spPr>
                <a:xfrm>
                  <a:off x="6134380" y="4365104"/>
                  <a:ext cx="38183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r3</a:t>
                  </a:r>
                  <a:endParaRPr lang="nl-BE" dirty="0"/>
                </a:p>
              </p:txBody>
            </p:sp>
            <p:grpSp>
              <p:nvGrpSpPr>
                <p:cNvPr id="152" name="Group 151"/>
                <p:cNvGrpSpPr/>
                <p:nvPr/>
              </p:nvGrpSpPr>
              <p:grpSpPr>
                <a:xfrm>
                  <a:off x="4980127" y="2564904"/>
                  <a:ext cx="900889" cy="1798459"/>
                  <a:chOff x="1525268" y="3214717"/>
                  <a:chExt cx="900889" cy="1798459"/>
                </a:xfrm>
              </p:grpSpPr>
              <p:cxnSp>
                <p:nvCxnSpPr>
                  <p:cNvPr id="153" name="Straight Connector 152"/>
                  <p:cNvCxnSpPr/>
                  <p:nvPr/>
                </p:nvCxnSpPr>
                <p:spPr>
                  <a:xfrm>
                    <a:off x="1951137" y="3284984"/>
                    <a:ext cx="0" cy="1728192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4" name="TextBox 153"/>
                  <p:cNvSpPr txBox="1"/>
                  <p:nvPr/>
                </p:nvSpPr>
                <p:spPr>
                  <a:xfrm>
                    <a:off x="1525268" y="3214717"/>
                    <a:ext cx="900889" cy="369332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dirty="0" smtClean="0"/>
                      <a:t>commit</a:t>
                    </a:r>
                  </a:p>
                </p:txBody>
              </p:sp>
            </p:grpSp>
          </p:grpSp>
          <p:grpSp>
            <p:nvGrpSpPr>
              <p:cNvPr id="146" name="Group 145"/>
              <p:cNvGrpSpPr/>
              <p:nvPr/>
            </p:nvGrpSpPr>
            <p:grpSpPr>
              <a:xfrm>
                <a:off x="2686100" y="3532181"/>
                <a:ext cx="1669876" cy="1080120"/>
                <a:chOff x="2686100" y="3532181"/>
                <a:chExt cx="1669876" cy="1080120"/>
              </a:xfrm>
            </p:grpSpPr>
            <p:sp>
              <p:nvSpPr>
                <p:cNvPr id="147" name="Rounded Rectangle 146"/>
                <p:cNvSpPr/>
                <p:nvPr/>
              </p:nvSpPr>
              <p:spPr>
                <a:xfrm>
                  <a:off x="2686100" y="3532181"/>
                  <a:ext cx="1669876" cy="1080120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  <p:pic>
              <p:nvPicPr>
                <p:cNvPr id="148" name="Picture 2" descr="C:\Users\u0065575\AppData\Local\Microsoft\Windows\Temporary Internet Files\Content.IE5\WBWRXN3O\MC900432599[1].png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858846" y="3748205"/>
                  <a:ext cx="455776" cy="427472"/>
                </a:xfrm>
                <a:prstGeom prst="rect">
                  <a:avLst/>
                </a:prstGeom>
                <a:noFill/>
              </p:spPr>
            </p:pic>
            <p:sp>
              <p:nvSpPr>
                <p:cNvPr id="149" name="TextBox 148"/>
                <p:cNvSpPr txBox="1"/>
                <p:nvPr/>
              </p:nvSpPr>
              <p:spPr>
                <a:xfrm>
                  <a:off x="3131755" y="3540250"/>
                  <a:ext cx="741613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/>
                    <a:t>Project 1</a:t>
                  </a:r>
                  <a:endParaRPr lang="nl-BE" sz="1200" dirty="0"/>
                </a:p>
              </p:txBody>
            </p:sp>
          </p:grpSp>
        </p:grpSp>
        <p:pic>
          <p:nvPicPr>
            <p:cNvPr id="155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292080" y="3717032"/>
              <a:ext cx="623643" cy="584914"/>
            </a:xfrm>
            <a:prstGeom prst="rect">
              <a:avLst/>
            </a:prstGeom>
            <a:noFill/>
          </p:spPr>
        </p:pic>
      </p:grpSp>
      <p:pic>
        <p:nvPicPr>
          <p:cNvPr id="132" name="Picture 2" descr="C:\Users\u0065575\AppData\Local\Microsoft\Windows\Temporary Internet Files\Content.IE5\WBWRXN3O\MC900432599[1].pn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5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4812107" y="3778649"/>
            <a:ext cx="455776" cy="427472"/>
          </a:xfrm>
          <a:prstGeom prst="rect">
            <a:avLst/>
          </a:prstGeom>
          <a:noFill/>
          <a:effectLst>
            <a:innerShdw blurRad="63500" dist="50800" dir="2700000">
              <a:prstClr val="black">
                <a:alpha val="50000"/>
              </a:prstClr>
            </a:innerShdw>
          </a:effec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62085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dirty="0" smtClean="0"/>
              <a:t>ntermezzo: when to commit?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No general rule for granularity</a:t>
            </a:r>
          </a:p>
          <a:p>
            <a:r>
              <a:rPr lang="en-US" dirty="0" smtClean="0"/>
              <a:t>Some advice</a:t>
            </a:r>
          </a:p>
          <a:p>
            <a:pPr lvl="1"/>
            <a:r>
              <a:rPr lang="en-US" dirty="0" smtClean="0"/>
              <a:t>Commit is not file save</a:t>
            </a:r>
          </a:p>
          <a:p>
            <a:pPr lvl="1"/>
            <a:r>
              <a:rPr lang="en-US" dirty="0" smtClean="0"/>
              <a:t>Think in terms of what you did semantically, i.e., what comment will you supply?</a:t>
            </a:r>
          </a:p>
          <a:p>
            <a:pPr lvl="1"/>
            <a:r>
              <a:rPr lang="en-US" dirty="0" smtClean="0"/>
              <a:t>Don't commit stuff in master that doesn't work (i.e., that doesn't compile without errors) when working in team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Don't worry too much about it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635896" y="4797152"/>
            <a:ext cx="3190617" cy="4616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Use branches (see later)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52872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uiExpand="1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(Re)moving stuff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Deleting a file/directory</a:t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dirty="0" smtClean="0"/>
              <a:t>Deletes working copy</a:t>
            </a:r>
          </a:p>
          <a:p>
            <a:pPr lvl="1"/>
            <a:r>
              <a:rPr lang="en-US" dirty="0" smtClean="0"/>
              <a:t>Schedules delete in next</a:t>
            </a:r>
            <a:br>
              <a:rPr lang="en-US" dirty="0" smtClean="0"/>
            </a:br>
            <a:r>
              <a:rPr lang="en-US" dirty="0" smtClean="0"/>
              <a:t>revision upon commit</a:t>
            </a:r>
          </a:p>
          <a:p>
            <a:r>
              <a:rPr lang="en-US" dirty="0" smtClean="0"/>
              <a:t>Renaming a file/directory</a:t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dirty="0" smtClean="0"/>
              <a:t>Moves working copy</a:t>
            </a:r>
          </a:p>
          <a:p>
            <a:pPr lvl="1"/>
            <a:r>
              <a:rPr lang="en-US" dirty="0" smtClean="0"/>
              <a:t>Schedules delete of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alpha.c</a:t>
            </a:r>
            <a:r>
              <a:rPr lang="en-US" dirty="0" smtClean="0"/>
              <a:t> and add of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beta.c</a:t>
            </a:r>
            <a:r>
              <a:rPr lang="en-US" dirty="0" smtClean="0"/>
              <a:t> in next revision upon commit</a:t>
            </a:r>
          </a:p>
          <a:p>
            <a:r>
              <a:rPr lang="en-US" dirty="0" smtClean="0"/>
              <a:t>Still in repository, previous revision(s)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59632" y="2123564"/>
            <a:ext cx="211468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rm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59632" y="4221088"/>
            <a:ext cx="363112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mv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alpha.c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beta.c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08104" y="1700808"/>
            <a:ext cx="2670731" cy="107721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i="1" dirty="0" smtClean="0"/>
              <a:t>Always</a:t>
            </a:r>
            <a:r>
              <a:rPr lang="en-US" sz="3200" dirty="0" smtClean="0"/>
              <a:t> via</a:t>
            </a:r>
          </a:p>
          <a:p>
            <a:r>
              <a:rPr lang="en-US" sz="3200" dirty="0" err="1" smtClean="0"/>
              <a:t>git</a:t>
            </a:r>
            <a:r>
              <a:rPr lang="en-US" sz="3200" dirty="0" smtClean="0"/>
              <a:t> commands!</a:t>
            </a:r>
            <a:endParaRPr lang="nl-BE" sz="3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09719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uiExpand="1" animBg="1"/>
      <p:bldP spid="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Ignoring stuff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is somewhat smart about what should be added and what not, e.g.,</a:t>
            </a:r>
          </a:p>
          <a:p>
            <a:pPr lvl="1"/>
            <a:r>
              <a:rPr lang="en-US" dirty="0" smtClean="0"/>
              <a:t>Backup files are not ignored (e.g.,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eq.c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~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Object files are ignored (e.g.,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eq.o</a:t>
            </a:r>
            <a:r>
              <a:rPr lang="en-US" dirty="0" smtClean="0"/>
              <a:t>)</a:t>
            </a:r>
          </a:p>
          <a:p>
            <a:r>
              <a:rPr lang="en-US" dirty="0" smtClean="0"/>
              <a:t>Needs help for most things, edit file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gitignore</a:t>
            </a:r>
            <a:r>
              <a:rPr lang="en-US" dirty="0" smtClean="0"/>
              <a:t> in directory</a:t>
            </a:r>
          </a:p>
          <a:p>
            <a:pPr lvl="1"/>
            <a:r>
              <a:rPr lang="en-US" dirty="0" smtClean="0"/>
              <a:t>E.g., ignore files with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bak</a:t>
            </a:r>
            <a:r>
              <a:rPr lang="en-US" dirty="0" smtClean="0"/>
              <a:t> extension in current directory as well as </a:t>
            </a:r>
            <a:r>
              <a:rPr lang="en-US" dirty="0" err="1" smtClean="0"/>
              <a:t>a.out</a:t>
            </a:r>
            <a:endParaRPr lang="en-US" dirty="0" smtClean="0"/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open editor to create/modify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.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gitignore</a:t>
            </a:r>
            <a:r>
              <a:rPr lang="en-US" dirty="0" smtClean="0"/>
              <a:t>, e.g.,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Add files/file patterns to ignore, one per line, safe &amp; quit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57597" y="5085184"/>
            <a:ext cx="266611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nano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.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gitignore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63688" y="6023029"/>
            <a:ext cx="266002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*.bak</a:t>
            </a:r>
          </a:p>
          <a:p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a.out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27532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2413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hanging your mind about changes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/>
          </a:bodyPr>
          <a:lstStyle/>
          <a:p>
            <a:r>
              <a:rPr lang="en-US" dirty="0" smtClean="0"/>
              <a:t>Reverting file to current revision in repository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Reverting file to some revision in repository</a:t>
            </a:r>
          </a:p>
          <a:p>
            <a:endParaRPr lang="en-US" dirty="0" smtClean="0"/>
          </a:p>
          <a:p>
            <a:r>
              <a:rPr lang="en-US" dirty="0" smtClean="0"/>
              <a:t>Works for directories as well, overwrites/deletes/creates files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Does </a:t>
            </a:r>
            <a:r>
              <a:rPr lang="en-US" i="1" dirty="0" smtClean="0"/>
              <a:t>not</a:t>
            </a:r>
            <a:r>
              <a:rPr lang="en-US" dirty="0" smtClean="0"/>
              <a:t> affect repository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59632" y="2204864"/>
            <a:ext cx="48245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checkout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--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59632" y="3284984"/>
            <a:ext cx="48245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checkout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421b003 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--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59632" y="4931876"/>
            <a:ext cx="48245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checkout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421b003 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--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src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38381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uiExpand="1" animBg="1"/>
      <p:bldP spid="8" grpId="0" animBg="1"/>
      <p:bldP spid="1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Changing your mind about commits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Something was staged, but you don't want to commit it: </a:t>
            </a:r>
            <a:r>
              <a:rPr lang="en-US" dirty="0" err="1" smtClean="0"/>
              <a:t>unstage</a:t>
            </a:r>
            <a:r>
              <a:rPr lang="en-US" dirty="0" smtClean="0"/>
              <a:t> it</a:t>
            </a:r>
          </a:p>
          <a:p>
            <a:endParaRPr lang="en-US" dirty="0"/>
          </a:p>
          <a:p>
            <a:endParaRPr lang="en-US" dirty="0" smtClean="0"/>
          </a:p>
          <a:p>
            <a:pPr lvl="1"/>
            <a:r>
              <a:rPr lang="en-US" dirty="0" smtClean="0"/>
              <a:t>Mainly used to fine-tune commits</a:t>
            </a:r>
          </a:p>
          <a:p>
            <a:r>
              <a:rPr lang="en-US" dirty="0" smtClean="0"/>
              <a:t>Changing a commit message</a:t>
            </a:r>
          </a:p>
          <a:p>
            <a:endParaRPr lang="en-US" dirty="0" smtClean="0"/>
          </a:p>
          <a:p>
            <a:r>
              <a:rPr lang="en-US" dirty="0" smtClean="0"/>
              <a:t>Undoing a commit</a:t>
            </a:r>
          </a:p>
          <a:p>
            <a:endParaRPr lang="en-US" dirty="0"/>
          </a:p>
          <a:p>
            <a:pPr lvl="1"/>
            <a:r>
              <a:rPr lang="en-US" dirty="0" smtClean="0"/>
              <a:t>Affects repository, </a:t>
            </a:r>
            <a:r>
              <a:rPr lang="en-US" b="1" i="1" dirty="0" smtClean="0"/>
              <a:t>use with care!</a:t>
            </a:r>
            <a:endParaRPr lang="nl-BE" b="1" i="1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390444"/>
            <a:ext cx="396044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add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eq.c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reset  HEAD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59632" y="5075892"/>
            <a:ext cx="39604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reset  --hard  HEAD^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59632" y="4221088"/>
            <a:ext cx="39604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commit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--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amend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86500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Let's peek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Show previous revision of file</a:t>
            </a:r>
          </a:p>
          <a:p>
            <a:endParaRPr lang="en-US" dirty="0"/>
          </a:p>
          <a:p>
            <a:r>
              <a:rPr lang="en-US" dirty="0" smtClean="0"/>
              <a:t>Show file at certain date</a:t>
            </a:r>
          </a:p>
          <a:p>
            <a:endParaRPr lang="en-US" dirty="0"/>
          </a:p>
          <a:p>
            <a:r>
              <a:rPr lang="en-US" dirty="0" smtClean="0"/>
              <a:t>Show what happened during a commit</a:t>
            </a:r>
          </a:p>
          <a:p>
            <a:pPr lvl="1"/>
            <a:r>
              <a:rPr lang="en-US" dirty="0"/>
              <a:t>L</a:t>
            </a:r>
            <a:r>
              <a:rPr lang="en-US" dirty="0" smtClean="0"/>
              <a:t>ast commit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Some commit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204864"/>
            <a:ext cx="50405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show 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0ba188919fe:eq.c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59632" y="3419708"/>
            <a:ext cx="50405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show 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HEAD@{2015-09-01}: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9632" y="5075892"/>
            <a:ext cx="50405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show 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HEAD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59632" y="6084004"/>
            <a:ext cx="50405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show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0ba188919fe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34044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Tag, you're "it"! More semantics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Marking revisions with special significance</a:t>
            </a:r>
          </a:p>
          <a:p>
            <a:pPr lvl="1"/>
            <a:r>
              <a:rPr lang="en-US" dirty="0" smtClean="0"/>
              <a:t>Software projects: releases</a:t>
            </a:r>
            <a:endParaRPr lang="nl-BE" dirty="0" smtClean="0"/>
          </a:p>
          <a:p>
            <a:pPr lvl="1"/>
            <a:r>
              <a:rPr lang="en-US" dirty="0" smtClean="0"/>
              <a:t>Science projects: version used to generate data for submission</a:t>
            </a:r>
          </a:p>
          <a:p>
            <a:r>
              <a:rPr lang="en-US" dirty="0" smtClean="0"/>
              <a:t>Tagging</a:t>
            </a:r>
          </a:p>
          <a:p>
            <a:endParaRPr lang="en-US" dirty="0"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Easy to use later, especially for diff or branching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87624" y="4283804"/>
            <a:ext cx="22525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tag  1.0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87624" y="5939988"/>
            <a:ext cx="22525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diff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1.0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90800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help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US" dirty="0" smtClean="0"/>
              <a:t>rovides useful suggestions on  next steps</a:t>
            </a:r>
          </a:p>
          <a:p>
            <a:r>
              <a:rPr lang="en-US" dirty="0" smtClean="0"/>
              <a:t>Extensive help, specific for each command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2780928"/>
            <a:ext cx="8087470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help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usage: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[--version] [--help] [-C &lt;path&gt;] [-c name=value]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   [--exec-path[=&lt;path&gt;]] [--html-path] [--man-path] [--info-path]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   [-p|--paginate|--no-pager] [--no-replace-objects] [--bare]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   [--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git-dir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=&lt;path&gt;] [--work-tree=&lt;path&gt;] [--namespace=&lt;name&gt;]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   &lt;command&gt; [&lt;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&gt;]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The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most commonly used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commands are: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add    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file contents to the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index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4797152"/>
            <a:ext cx="8087470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help  add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GIT-ADD(1)                    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Manual                        GIT-ADD(1)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NAME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-add - Add file contents to the index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SYNOPSIS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add [-n] [-v] [--force | -f] [--interactive | -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] [--patch | -p]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         [--edit | -e] [--[no-]all | --[no-]ignore-removal | [--update | -u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95591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</a:t>
            </a:r>
            <a:r>
              <a:rPr lang="en-US" dirty="0" smtClean="0"/>
              <a:t>ultiple user scenario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35007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Remote repositories: clones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</a:t>
            </a:r>
            <a:r>
              <a:rPr lang="en-US" dirty="0" smtClean="0"/>
              <a:t>ocal </a:t>
            </a:r>
            <a:r>
              <a:rPr lang="en-US" dirty="0"/>
              <a:t>copy of entire repository is made</a:t>
            </a:r>
            <a:r>
              <a:rPr lang="nl-BE" dirty="0"/>
              <a:t> </a:t>
            </a:r>
            <a:r>
              <a:rPr lang="nl-BE" dirty="0" smtClean="0"/>
              <a:t>in </a:t>
            </a:r>
            <a:r>
              <a:rPr lang="nl-BE" dirty="0" err="1" smtClean="0"/>
              <a:t>local</a:t>
            </a:r>
            <a:r>
              <a:rPr lang="nl-BE" dirty="0" smtClean="0"/>
              <a:t> </a:t>
            </a:r>
            <a:r>
              <a:rPr lang="nl-BE" dirty="0"/>
              <a:t>directory </a:t>
            </a:r>
            <a:endParaRPr lang="nl-BE" dirty="0" smtClean="0"/>
          </a:p>
          <a:p>
            <a:pPr lvl="1"/>
            <a:r>
              <a:rPr lang="en-US" dirty="0" smtClean="0"/>
              <a:t>Creating clone of remote repository, </a:t>
            </a:r>
            <a:r>
              <a:rPr lang="en-US" dirty="0" err="1" smtClean="0"/>
              <a:t>git</a:t>
            </a:r>
            <a:r>
              <a:rPr lang="en-US" dirty="0" smtClean="0"/>
              <a:t> URL (SSH)</a:t>
            </a:r>
          </a:p>
          <a:p>
            <a:endParaRPr lang="en-US" dirty="0"/>
          </a:p>
          <a:p>
            <a:pPr lvl="1"/>
            <a:r>
              <a:rPr lang="en-US" dirty="0" smtClean="0"/>
              <a:t>Creating clone of remote repository, HTTPS URL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5" y="3212976"/>
            <a:ext cx="831830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clone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git@github.com:gjbex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/training-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material.git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4293096"/>
            <a:ext cx="831830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clone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https://github.com/gjbex/training-material.git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20194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Work cycle, revisited for multiple users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Update local repo branch to remote repo version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Create/edit files/directories (e.g.,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eq.c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test</a:t>
            </a:r>
            <a:r>
              <a:rPr lang="en-US" dirty="0" smtClean="0"/>
              <a:t>), stage for </a:t>
            </a:r>
            <a:r>
              <a:rPr lang="en-US" dirty="0" err="1" smtClean="0"/>
              <a:t>for</a:t>
            </a:r>
            <a:r>
              <a:rPr lang="en-US" dirty="0" smtClean="0"/>
              <a:t> commit</a:t>
            </a:r>
            <a:br>
              <a:rPr lang="en-US" dirty="0" smtClean="0"/>
            </a:b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Update working copy to latest repo version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Resolve conflicts, if any (see next slide)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Commit your changes, i.e., working copy is now latest repo version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Go to step 1, unless done. If so, update remote repo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1988840"/>
            <a:ext cx="3768980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pull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origin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master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59632" y="5167583"/>
            <a:ext cx="625042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commit  –m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'Introduce square function'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59632" y="2996952"/>
            <a:ext cx="37689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add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test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59632" y="3717032"/>
            <a:ext cx="3768980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pull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origin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master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59632" y="6011996"/>
            <a:ext cx="3768980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push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origin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master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83583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6" grpId="0" uiExpand="1" animBg="1"/>
      <p:bldP spid="7" grpId="0" uiExpand="1" animBg="1"/>
      <p:bldP spid="9" grpId="0" uiExpand="1" animBg="1"/>
      <p:bldP spid="8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Whence conflicts?</a:t>
            </a:r>
            <a:endParaRPr lang="nl-BE" dirty="0"/>
          </a:p>
        </p:txBody>
      </p:sp>
      <p:pic>
        <p:nvPicPr>
          <p:cNvPr id="1028" name="Picture 4" descr="C:\Users\u0065575\AppData\Local\Microsoft\Windows\Temporary Internet Files\Content.IE5\WBWRXN3O\MC900441541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755577" y="1124744"/>
            <a:ext cx="730141" cy="720000"/>
          </a:xfrm>
          <a:prstGeom prst="rect">
            <a:avLst/>
          </a:prstGeom>
          <a:noFill/>
        </p:spPr>
      </p:pic>
      <p:pic>
        <p:nvPicPr>
          <p:cNvPr id="1031" name="Picture 7" descr="C:\Users\u0065575\AppData\Local\Microsoft\Windows\Temporary Internet Files\Content.IE5\WOTZA2QG\MC900441537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94212" y="1124744"/>
            <a:ext cx="730141" cy="720000"/>
          </a:xfrm>
          <a:prstGeom prst="rect">
            <a:avLst/>
          </a:prstGeom>
          <a:noFill/>
        </p:spPr>
      </p:pic>
      <p:pic>
        <p:nvPicPr>
          <p:cNvPr id="1032" name="Picture 8" descr="C:\Users\u0065575\AppData\Local\Microsoft\Windows\Temporary Internet Files\Content.IE5\1A39SXZC\MC900431616[1]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86132" y="1160888"/>
            <a:ext cx="720000" cy="720000"/>
          </a:xfrm>
          <a:prstGeom prst="rect">
            <a:avLst/>
          </a:prstGeom>
          <a:noFill/>
        </p:spPr>
      </p:pic>
      <p:grpSp>
        <p:nvGrpSpPr>
          <p:cNvPr id="16" name="Group 15"/>
          <p:cNvGrpSpPr/>
          <p:nvPr/>
        </p:nvGrpSpPr>
        <p:grpSpPr>
          <a:xfrm>
            <a:off x="7020272" y="1916832"/>
            <a:ext cx="1669876" cy="1080120"/>
            <a:chOff x="1979712" y="3645024"/>
            <a:chExt cx="1669876" cy="1080120"/>
          </a:xfrm>
        </p:grpSpPr>
        <p:sp>
          <p:nvSpPr>
            <p:cNvPr id="17" name="Rounded Rectangle 16"/>
            <p:cNvSpPr/>
            <p:nvPr/>
          </p:nvSpPr>
          <p:spPr>
            <a:xfrm>
              <a:off x="1979712" y="3645024"/>
              <a:ext cx="1669876" cy="108012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8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152458" y="3861048"/>
              <a:ext cx="455776" cy="427472"/>
            </a:xfrm>
            <a:prstGeom prst="rect">
              <a:avLst/>
            </a:prstGeom>
            <a:noFill/>
          </p:spPr>
        </p:pic>
        <p:pic>
          <p:nvPicPr>
            <p:cNvPr id="19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274326" y="3975348"/>
              <a:ext cx="455776" cy="427472"/>
            </a:xfrm>
            <a:prstGeom prst="rect">
              <a:avLst/>
            </a:prstGeom>
            <a:noFill/>
          </p:spPr>
        </p:pic>
        <p:sp>
          <p:nvSpPr>
            <p:cNvPr id="20" name="TextBox 19"/>
            <p:cNvSpPr txBox="1"/>
            <p:nvPr/>
          </p:nvSpPr>
          <p:spPr>
            <a:xfrm>
              <a:off x="2425367" y="3653093"/>
              <a:ext cx="62780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Project</a:t>
              </a:r>
              <a:endParaRPr lang="nl-BE" sz="1200" dirty="0"/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323528" y="2204864"/>
            <a:ext cx="6696744" cy="1296144"/>
            <a:chOff x="323528" y="2204864"/>
            <a:chExt cx="6696744" cy="1296144"/>
          </a:xfrm>
        </p:grpSpPr>
        <p:cxnSp>
          <p:nvCxnSpPr>
            <p:cNvPr id="43" name="Elbow Connector 42"/>
            <p:cNvCxnSpPr>
              <a:stCxn id="17" idx="1"/>
              <a:endCxn id="27" idx="3"/>
            </p:cNvCxnSpPr>
            <p:nvPr/>
          </p:nvCxnSpPr>
          <p:spPr>
            <a:xfrm rot="10800000" flipV="1">
              <a:off x="1993404" y="2456892"/>
              <a:ext cx="5026868" cy="504056"/>
            </a:xfrm>
            <a:prstGeom prst="bentConnector3">
              <a:avLst>
                <a:gd name="adj1" fmla="val 6343"/>
              </a:avLst>
            </a:prstGeom>
            <a:ln w="317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/>
          </p:nvGrpSpPr>
          <p:grpSpPr>
            <a:xfrm>
              <a:off x="323528" y="2420888"/>
              <a:ext cx="1669876" cy="1080120"/>
              <a:chOff x="1979712" y="3645024"/>
              <a:chExt cx="1669876" cy="1080120"/>
            </a:xfrm>
          </p:grpSpPr>
          <p:sp>
            <p:nvSpPr>
              <p:cNvPr id="27" name="Rounded Rectangle 26"/>
              <p:cNvSpPr/>
              <p:nvPr/>
            </p:nvSpPr>
            <p:spPr>
              <a:xfrm>
                <a:off x="1979712" y="3645024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2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2152458" y="3861048"/>
                <a:ext cx="455776" cy="427472"/>
              </a:xfrm>
              <a:prstGeom prst="rect">
                <a:avLst/>
              </a:prstGeom>
              <a:noFill/>
            </p:spPr>
          </p:pic>
          <p:pic>
            <p:nvPicPr>
              <p:cNvPr id="29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2274326" y="3975348"/>
                <a:ext cx="455776" cy="427472"/>
              </a:xfrm>
              <a:prstGeom prst="rect">
                <a:avLst/>
              </a:prstGeom>
              <a:noFill/>
            </p:spPr>
          </p:pic>
          <p:sp>
            <p:nvSpPr>
              <p:cNvPr id="30" name="TextBox 29"/>
              <p:cNvSpPr txBox="1"/>
              <p:nvPr/>
            </p:nvSpPr>
            <p:spPr>
              <a:xfrm>
                <a:off x="2425367" y="3653093"/>
                <a:ext cx="6278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</a:t>
                </a:r>
                <a:endParaRPr lang="nl-BE" sz="1200" dirty="0"/>
              </a:p>
            </p:txBody>
          </p:sp>
        </p:grpSp>
        <p:sp>
          <p:nvSpPr>
            <p:cNvPr id="48" name="TextBox 47"/>
            <p:cNvSpPr txBox="1"/>
            <p:nvPr/>
          </p:nvSpPr>
          <p:spPr>
            <a:xfrm>
              <a:off x="2145880" y="2204864"/>
              <a:ext cx="84619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pull</a:t>
              </a:r>
              <a:r>
                <a:rPr lang="nl-BE" dirty="0" smtClean="0"/>
                <a:t/>
              </a:r>
              <a:br>
                <a:rPr lang="nl-BE" dirty="0" smtClean="0"/>
              </a:br>
              <a:r>
                <a:rPr lang="nl-BE" dirty="0" smtClean="0"/>
                <a:t>Project</a:t>
              </a:r>
              <a:endParaRPr lang="en-US" dirty="0" smtClean="0"/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323528" y="3501008"/>
            <a:ext cx="1669876" cy="1584176"/>
            <a:chOff x="323528" y="3501008"/>
            <a:chExt cx="1669876" cy="1584176"/>
          </a:xfrm>
        </p:grpSpPr>
        <p:grpSp>
          <p:nvGrpSpPr>
            <p:cNvPr id="11" name="Group 10"/>
            <p:cNvGrpSpPr/>
            <p:nvPr/>
          </p:nvGrpSpPr>
          <p:grpSpPr>
            <a:xfrm>
              <a:off x="323528" y="4005064"/>
              <a:ext cx="1669876" cy="1080120"/>
              <a:chOff x="7164288" y="3645024"/>
              <a:chExt cx="1669876" cy="1080120"/>
            </a:xfrm>
          </p:grpSpPr>
          <p:sp>
            <p:nvSpPr>
              <p:cNvPr id="12" name="Rounded Rectangle 11"/>
              <p:cNvSpPr/>
              <p:nvPr/>
            </p:nvSpPr>
            <p:spPr>
              <a:xfrm>
                <a:off x="7164288" y="3645024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13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7337034" y="3861048"/>
                <a:ext cx="455776" cy="427472"/>
              </a:xfrm>
              <a:prstGeom prst="rect">
                <a:avLst/>
              </a:prstGeom>
              <a:noFill/>
            </p:spPr>
          </p:pic>
          <p:pic>
            <p:nvPicPr>
              <p:cNvPr id="14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7865029" y="3816194"/>
                <a:ext cx="623643" cy="584914"/>
              </a:xfrm>
              <a:prstGeom prst="rect">
                <a:avLst/>
              </a:prstGeom>
              <a:noFill/>
            </p:spPr>
          </p:pic>
          <p:sp>
            <p:nvSpPr>
              <p:cNvPr id="15" name="TextBox 14"/>
              <p:cNvSpPr txBox="1"/>
              <p:nvPr/>
            </p:nvSpPr>
            <p:spPr>
              <a:xfrm>
                <a:off x="7609943" y="3653093"/>
                <a:ext cx="6278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</a:t>
                </a:r>
                <a:endParaRPr lang="nl-BE" sz="1200" dirty="0"/>
              </a:p>
            </p:txBody>
          </p:sp>
        </p:grpSp>
        <p:cxnSp>
          <p:nvCxnSpPr>
            <p:cNvPr id="70" name="Straight Connector 69"/>
            <p:cNvCxnSpPr/>
            <p:nvPr/>
          </p:nvCxnSpPr>
          <p:spPr>
            <a:xfrm rot="5400000">
              <a:off x="935596" y="3753036"/>
              <a:ext cx="504056" cy="0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Group 79"/>
          <p:cNvGrpSpPr/>
          <p:nvPr/>
        </p:nvGrpSpPr>
        <p:grpSpPr>
          <a:xfrm>
            <a:off x="3478188" y="3212976"/>
            <a:ext cx="1669876" cy="3024336"/>
            <a:chOff x="3478188" y="3212976"/>
            <a:chExt cx="1669876" cy="3024336"/>
          </a:xfrm>
        </p:grpSpPr>
        <p:grpSp>
          <p:nvGrpSpPr>
            <p:cNvPr id="58" name="Group 57"/>
            <p:cNvGrpSpPr/>
            <p:nvPr/>
          </p:nvGrpSpPr>
          <p:grpSpPr>
            <a:xfrm>
              <a:off x="3478188" y="5157192"/>
              <a:ext cx="1669876" cy="1080120"/>
              <a:chOff x="3478188" y="4509120"/>
              <a:chExt cx="1669876" cy="1080120"/>
            </a:xfrm>
          </p:grpSpPr>
          <p:sp>
            <p:nvSpPr>
              <p:cNvPr id="37" name="Rounded Rectangle 36"/>
              <p:cNvSpPr/>
              <p:nvPr/>
            </p:nvSpPr>
            <p:spPr>
              <a:xfrm>
                <a:off x="3478188" y="4509120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3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3650934" y="4725144"/>
                <a:ext cx="455776" cy="427472"/>
              </a:xfrm>
              <a:prstGeom prst="rect">
                <a:avLst/>
              </a:prstGeom>
              <a:noFill/>
            </p:spPr>
          </p:pic>
          <p:pic>
            <p:nvPicPr>
              <p:cNvPr id="39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3772802" y="4839444"/>
                <a:ext cx="455776" cy="427472"/>
              </a:xfrm>
              <a:prstGeom prst="rect">
                <a:avLst/>
              </a:prstGeom>
              <a:noFill/>
            </p:spPr>
          </p:pic>
          <p:sp>
            <p:nvSpPr>
              <p:cNvPr id="40" name="TextBox 39"/>
              <p:cNvSpPr txBox="1"/>
              <p:nvPr/>
            </p:nvSpPr>
            <p:spPr>
              <a:xfrm>
                <a:off x="3923843" y="4517189"/>
                <a:ext cx="6278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</a:t>
                </a:r>
                <a:endParaRPr lang="nl-BE" sz="1200" dirty="0"/>
              </a:p>
            </p:txBody>
          </p:sp>
          <p:pic>
            <p:nvPicPr>
              <p:cNvPr id="57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4332248" y="4945744"/>
                <a:ext cx="455776" cy="427472"/>
              </a:xfrm>
              <a:prstGeom prst="rect">
                <a:avLst/>
              </a:prstGeom>
              <a:noFill/>
            </p:spPr>
          </p:pic>
        </p:grpSp>
        <p:cxnSp>
          <p:nvCxnSpPr>
            <p:cNvPr id="71" name="Straight Connector 70"/>
            <p:cNvCxnSpPr>
              <a:endCxn id="37" idx="0"/>
            </p:cNvCxnSpPr>
            <p:nvPr/>
          </p:nvCxnSpPr>
          <p:spPr>
            <a:xfrm rot="16200000" flipH="1">
              <a:off x="3326439" y="4170505"/>
              <a:ext cx="1944216" cy="29158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Group 78"/>
          <p:cNvGrpSpPr/>
          <p:nvPr/>
        </p:nvGrpSpPr>
        <p:grpSpPr>
          <a:xfrm>
            <a:off x="1993404" y="2996952"/>
            <a:ext cx="6696744" cy="2304256"/>
            <a:chOff x="1993404" y="2996952"/>
            <a:chExt cx="6696744" cy="2304256"/>
          </a:xfrm>
        </p:grpSpPr>
        <p:cxnSp>
          <p:nvCxnSpPr>
            <p:cNvPr id="52" name="Elbow Connector 51"/>
            <p:cNvCxnSpPr>
              <a:stCxn id="12" idx="3"/>
              <a:endCxn id="32" idx="1"/>
            </p:cNvCxnSpPr>
            <p:nvPr/>
          </p:nvCxnSpPr>
          <p:spPr>
            <a:xfrm>
              <a:off x="1993404" y="4545124"/>
              <a:ext cx="5026868" cy="216024"/>
            </a:xfrm>
            <a:prstGeom prst="bentConnector3">
              <a:avLst>
                <a:gd name="adj1" fmla="val 23464"/>
              </a:avLst>
            </a:prstGeom>
            <a:ln w="317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Group 30"/>
            <p:cNvGrpSpPr/>
            <p:nvPr/>
          </p:nvGrpSpPr>
          <p:grpSpPr>
            <a:xfrm>
              <a:off x="7020272" y="4221088"/>
              <a:ext cx="1669876" cy="1080120"/>
              <a:chOff x="7164288" y="3645024"/>
              <a:chExt cx="1669876" cy="1080120"/>
            </a:xfrm>
          </p:grpSpPr>
          <p:sp>
            <p:nvSpPr>
              <p:cNvPr id="32" name="Rounded Rectangle 31"/>
              <p:cNvSpPr/>
              <p:nvPr/>
            </p:nvSpPr>
            <p:spPr>
              <a:xfrm>
                <a:off x="7164288" y="3645024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33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7337034" y="3861048"/>
                <a:ext cx="455776" cy="427472"/>
              </a:xfrm>
              <a:prstGeom prst="rect">
                <a:avLst/>
              </a:prstGeom>
              <a:noFill/>
            </p:spPr>
          </p:pic>
          <p:pic>
            <p:nvPicPr>
              <p:cNvPr id="34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7865029" y="3816194"/>
                <a:ext cx="623643" cy="584914"/>
              </a:xfrm>
              <a:prstGeom prst="rect">
                <a:avLst/>
              </a:prstGeom>
              <a:noFill/>
            </p:spPr>
          </p:pic>
          <p:sp>
            <p:nvSpPr>
              <p:cNvPr id="35" name="TextBox 34"/>
              <p:cNvSpPr txBox="1"/>
              <p:nvPr/>
            </p:nvSpPr>
            <p:spPr>
              <a:xfrm>
                <a:off x="7609943" y="3653093"/>
                <a:ext cx="6278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</a:t>
                </a:r>
                <a:endParaRPr lang="nl-BE" sz="1200" dirty="0"/>
              </a:p>
            </p:txBody>
          </p:sp>
        </p:grpSp>
        <p:sp>
          <p:nvSpPr>
            <p:cNvPr id="56" name="TextBox 55"/>
            <p:cNvSpPr txBox="1"/>
            <p:nvPr/>
          </p:nvSpPr>
          <p:spPr>
            <a:xfrm>
              <a:off x="2141631" y="3789040"/>
              <a:ext cx="84619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push</a:t>
              </a:r>
              <a:r>
                <a:rPr lang="nl-BE" dirty="0" smtClean="0"/>
                <a:t/>
              </a:r>
              <a:br>
                <a:rPr lang="nl-BE" dirty="0" smtClean="0"/>
              </a:br>
              <a:r>
                <a:rPr lang="nl-BE" dirty="0" smtClean="0"/>
                <a:t>Project</a:t>
              </a:r>
              <a:endParaRPr lang="en-US" dirty="0" smtClean="0"/>
            </a:p>
          </p:txBody>
        </p:sp>
        <p:cxnSp>
          <p:nvCxnSpPr>
            <p:cNvPr id="73" name="Straight Connector 72"/>
            <p:cNvCxnSpPr/>
            <p:nvPr/>
          </p:nvCxnSpPr>
          <p:spPr>
            <a:xfrm rot="5400000">
              <a:off x="7272300" y="3609020"/>
              <a:ext cx="1224136" cy="0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Group 80"/>
          <p:cNvGrpSpPr/>
          <p:nvPr/>
        </p:nvGrpSpPr>
        <p:grpSpPr>
          <a:xfrm>
            <a:off x="5148064" y="4941168"/>
            <a:ext cx="3789080" cy="1776393"/>
            <a:chOff x="5148064" y="4941168"/>
            <a:chExt cx="3789080" cy="1776393"/>
          </a:xfrm>
        </p:grpSpPr>
        <p:sp>
          <p:nvSpPr>
            <p:cNvPr id="59" name="TextBox 58"/>
            <p:cNvSpPr txBox="1"/>
            <p:nvPr/>
          </p:nvSpPr>
          <p:spPr>
            <a:xfrm>
              <a:off x="5319427" y="4941168"/>
              <a:ext cx="846193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push</a:t>
              </a:r>
              <a:r>
                <a:rPr lang="nl-BE" dirty="0" smtClean="0"/>
                <a:t/>
              </a:r>
              <a:br>
                <a:rPr lang="nl-BE" dirty="0" smtClean="0"/>
              </a:br>
              <a:r>
                <a:rPr lang="nl-BE" dirty="0" smtClean="0"/>
                <a:t>Project</a:t>
              </a:r>
              <a:endParaRPr lang="en-US" dirty="0" smtClean="0"/>
            </a:p>
          </p:txBody>
        </p:sp>
        <p:cxnSp>
          <p:nvCxnSpPr>
            <p:cNvPr id="60" name="Elbow Connector 59"/>
            <p:cNvCxnSpPr/>
            <p:nvPr/>
          </p:nvCxnSpPr>
          <p:spPr>
            <a:xfrm>
              <a:off x="5148064" y="5697252"/>
              <a:ext cx="1872208" cy="468052"/>
            </a:xfrm>
            <a:prstGeom prst="bentConnector3">
              <a:avLst>
                <a:gd name="adj1" fmla="val 50000"/>
              </a:avLst>
            </a:prstGeom>
            <a:ln w="317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Multiply 63"/>
            <p:cNvSpPr/>
            <p:nvPr/>
          </p:nvSpPr>
          <p:spPr>
            <a:xfrm>
              <a:off x="5724128" y="5589240"/>
              <a:ext cx="1296144" cy="1080120"/>
            </a:xfrm>
            <a:prstGeom prst="mathMultiply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7092280" y="5517232"/>
              <a:ext cx="1844864" cy="120032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push </a:t>
              </a:r>
              <a:r>
                <a:rPr lang="en-US" sz="2400" dirty="0" err="1" smtClean="0"/>
                <a:t>failes</a:t>
              </a:r>
              <a:r>
                <a:rPr lang="en-US" sz="2400" dirty="0" smtClean="0"/>
                <a:t>,</a:t>
              </a:r>
            </a:p>
            <a:p>
              <a:r>
                <a:rPr lang="en-US" sz="2400" dirty="0" smtClean="0"/>
                <a:t>working copy</a:t>
              </a:r>
            </a:p>
            <a:p>
              <a:r>
                <a:rPr lang="en-US" sz="2400" dirty="0" smtClean="0"/>
                <a:t>out of date!</a:t>
              </a:r>
              <a:endParaRPr lang="nl-BE" sz="2400" dirty="0"/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3478188" y="1918573"/>
            <a:ext cx="3542084" cy="1294403"/>
            <a:chOff x="3478188" y="1918573"/>
            <a:chExt cx="3542084" cy="1294403"/>
          </a:xfrm>
        </p:grpSpPr>
        <p:grpSp>
          <p:nvGrpSpPr>
            <p:cNvPr id="21" name="Group 20"/>
            <p:cNvGrpSpPr/>
            <p:nvPr/>
          </p:nvGrpSpPr>
          <p:grpSpPr>
            <a:xfrm>
              <a:off x="3478188" y="2132856"/>
              <a:ext cx="1669876" cy="1080120"/>
              <a:chOff x="1979712" y="3645024"/>
              <a:chExt cx="1669876" cy="1080120"/>
            </a:xfrm>
          </p:grpSpPr>
          <p:sp>
            <p:nvSpPr>
              <p:cNvPr id="22" name="Rounded Rectangle 21"/>
              <p:cNvSpPr/>
              <p:nvPr/>
            </p:nvSpPr>
            <p:spPr>
              <a:xfrm>
                <a:off x="1979712" y="3645024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23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2152458" y="3861048"/>
                <a:ext cx="455776" cy="427472"/>
              </a:xfrm>
              <a:prstGeom prst="rect">
                <a:avLst/>
              </a:prstGeom>
              <a:noFill/>
            </p:spPr>
          </p:pic>
          <p:pic>
            <p:nvPicPr>
              <p:cNvPr id="24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2274326" y="3975348"/>
                <a:ext cx="455776" cy="427472"/>
              </a:xfrm>
              <a:prstGeom prst="rect">
                <a:avLst/>
              </a:prstGeom>
              <a:noFill/>
            </p:spPr>
          </p:pic>
          <p:sp>
            <p:nvSpPr>
              <p:cNvPr id="25" name="TextBox 24"/>
              <p:cNvSpPr txBox="1"/>
              <p:nvPr/>
            </p:nvSpPr>
            <p:spPr>
              <a:xfrm>
                <a:off x="2425367" y="3653093"/>
                <a:ext cx="6278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</a:t>
                </a:r>
                <a:endParaRPr lang="nl-BE" sz="1200" dirty="0"/>
              </a:p>
            </p:txBody>
          </p:sp>
        </p:grpSp>
        <p:cxnSp>
          <p:nvCxnSpPr>
            <p:cNvPr id="42" name="Elbow Connector 41"/>
            <p:cNvCxnSpPr>
              <a:stCxn id="17" idx="1"/>
              <a:endCxn id="22" idx="3"/>
            </p:cNvCxnSpPr>
            <p:nvPr/>
          </p:nvCxnSpPr>
          <p:spPr>
            <a:xfrm rot="10800000" flipV="1">
              <a:off x="5148064" y="2456892"/>
              <a:ext cx="1872208" cy="216024"/>
            </a:xfrm>
            <a:prstGeom prst="bentConnector3">
              <a:avLst>
                <a:gd name="adj1" fmla="val 29889"/>
              </a:avLst>
            </a:prstGeom>
            <a:ln w="317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5287830" y="1918573"/>
              <a:ext cx="84619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pull</a:t>
              </a:r>
              <a:r>
                <a:rPr lang="nl-BE" dirty="0" smtClean="0"/>
                <a:t/>
              </a:r>
              <a:br>
                <a:rPr lang="nl-BE" dirty="0" smtClean="0"/>
              </a:br>
              <a:r>
                <a:rPr lang="nl-BE" dirty="0" smtClean="0"/>
                <a:t>Project</a:t>
              </a:r>
              <a:endParaRPr lang="en-US" dirty="0" smtClean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33802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Pull &amp; conflicts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Merge due to pull can result in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95536" y="2276872"/>
            <a:ext cx="8042586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Auto-merging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eq.c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CONFLICT (content): Merge conflict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eq.c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Automatic merge failed; fix conflicts and then commit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 rot="-1020000">
            <a:off x="1619832" y="4377049"/>
            <a:ext cx="5227469" cy="1471893"/>
          </a:xfrm>
          <a:prstGeom prst="roundRect">
            <a:avLst/>
          </a:prstGeom>
          <a:ln w="76200"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dirty="0" smtClean="0">
                <a:solidFill>
                  <a:srgbClr val="FFFF00"/>
                </a:solidFill>
              </a:rPr>
              <a:t>Don't panic</a:t>
            </a:r>
            <a:endParaRPr lang="nl-BE" sz="8000" dirty="0">
              <a:solidFill>
                <a:srgbClr val="FFFF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50465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  <p:bldP spid="11" grpId="0" animBg="1"/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It's a beautiful autumn day…</a:t>
            </a:r>
            <a:endParaRPr lang="nl-BE" dirty="0"/>
          </a:p>
        </p:txBody>
      </p:sp>
      <p:pic>
        <p:nvPicPr>
          <p:cNvPr id="1026" name="Picture 2" descr="C:\Users\lucg5005\Desktop\DSCF1116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795" y="1279015"/>
            <a:ext cx="6736581" cy="5390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01143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Resolving by editing file(s)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Conflicts are indicated as follows: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err="1" smtClean="0"/>
              <a:t>Hm</a:t>
            </a:r>
            <a:r>
              <a:rPr lang="en-US" dirty="0" smtClean="0"/>
              <a:t>, starting from 0 </a:t>
            </a:r>
            <a:r>
              <a:rPr lang="en-US" i="1" dirty="0" smtClean="0"/>
              <a:t>was</a:t>
            </a:r>
            <a:r>
              <a:rPr lang="en-US" dirty="0" smtClean="0"/>
              <a:t> a bug, so remote version is correct, edit to: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Resolve all other conflicts, stage, pull, and commit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1988840"/>
            <a:ext cx="3764172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&lt;&lt;&lt;&lt;&lt;&lt;&lt; HEAD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 n;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=======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1;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 n;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&gt;&gt;&gt;&gt;&gt;&gt;&gt; master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a[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 = f(a[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– 1]);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5148064" y="2132856"/>
            <a:ext cx="2827838" cy="504056"/>
            <a:chOff x="5292080" y="2132856"/>
            <a:chExt cx="2827838" cy="504056"/>
          </a:xfrm>
        </p:grpSpPr>
        <p:cxnSp>
          <p:nvCxnSpPr>
            <p:cNvPr id="6" name="Straight Arrow Connector 5"/>
            <p:cNvCxnSpPr/>
            <p:nvPr/>
          </p:nvCxnSpPr>
          <p:spPr>
            <a:xfrm rot="10800000" flipV="1">
              <a:off x="5292080" y="2420888"/>
              <a:ext cx="792088" cy="21602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6084168" y="2132856"/>
              <a:ext cx="20357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current branch</a:t>
              </a:r>
              <a:endParaRPr lang="nl-BE" sz="2400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148064" y="3183359"/>
            <a:ext cx="3938435" cy="461665"/>
            <a:chOff x="5148064" y="3183359"/>
            <a:chExt cx="3938435" cy="461665"/>
          </a:xfrm>
        </p:grpSpPr>
        <p:cxnSp>
          <p:nvCxnSpPr>
            <p:cNvPr id="7" name="Straight Arrow Connector 6"/>
            <p:cNvCxnSpPr/>
            <p:nvPr/>
          </p:nvCxnSpPr>
          <p:spPr>
            <a:xfrm rot="10800000">
              <a:off x="5148064" y="3212975"/>
              <a:ext cx="792088" cy="21602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5946152" y="3183359"/>
              <a:ext cx="314034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branch being merged in</a:t>
              </a:r>
              <a:endParaRPr lang="nl-BE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259632" y="4797152"/>
            <a:ext cx="3764172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1;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 n;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a[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 = f(a[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– 1]);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64522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12" grpId="0" uiExpand="1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Conflict resolution happens on local repository</a:t>
            </a:r>
          </a:p>
          <a:p>
            <a:pPr lvl="1"/>
            <a:r>
              <a:rPr lang="en-US" dirty="0" smtClean="0"/>
              <a:t>When done, push</a:t>
            </a:r>
          </a:p>
          <a:p>
            <a:pPr lvl="1"/>
            <a:r>
              <a:rPr lang="en-US" dirty="0" smtClean="0"/>
              <a:t>When you mess up, well, everything is in your local repository</a:t>
            </a:r>
          </a:p>
          <a:p>
            <a:r>
              <a:rPr lang="en-US" dirty="0" smtClean="0"/>
              <a:t>Familiarize yourself with the merge process</a:t>
            </a:r>
          </a:p>
          <a:p>
            <a:pPr lvl="1"/>
            <a:r>
              <a:rPr lang="en-US" dirty="0" smtClean="0"/>
              <a:t>May seem intimidating at first, but not that hard</a:t>
            </a:r>
          </a:p>
          <a:p>
            <a:pPr lvl="1"/>
            <a:r>
              <a:rPr lang="en-US" dirty="0" smtClean="0"/>
              <a:t>It will pay off at some point or other, even in single user scenario, e.g.,</a:t>
            </a:r>
          </a:p>
          <a:p>
            <a:pPr lvl="2"/>
            <a:r>
              <a:rPr lang="en-US" dirty="0" smtClean="0"/>
              <a:t>You work on multiple computers and forgot to pull</a:t>
            </a:r>
          </a:p>
          <a:p>
            <a:pPr lvl="2"/>
            <a:r>
              <a:rPr lang="en-US" dirty="0" smtClean="0"/>
              <a:t>You work on multiple branches and forgot to merge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is pretty smart about merging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71848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branches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340967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Working in a team, task delegation</a:t>
            </a:r>
          </a:p>
          <a:p>
            <a:pPr lvl="1"/>
            <a:r>
              <a:rPr lang="en-US" dirty="0" smtClean="0"/>
              <a:t>Adding features, </a:t>
            </a:r>
            <a:r>
              <a:rPr lang="en-US" strike="dblStrike" dirty="0" smtClean="0"/>
              <a:t>adding</a:t>
            </a:r>
            <a:r>
              <a:rPr lang="en-US" dirty="0" smtClean="0"/>
              <a:t> fixing bugs</a:t>
            </a:r>
          </a:p>
          <a:p>
            <a:r>
              <a:rPr lang="en-US" dirty="0" smtClean="0"/>
              <a:t>Workflow</a:t>
            </a:r>
          </a:p>
          <a:p>
            <a:pPr lvl="1"/>
            <a:r>
              <a:rPr lang="en-US" dirty="0" smtClean="0"/>
              <a:t>Create branch feature </a:t>
            </a:r>
            <a:r>
              <a:rPr lang="en-US" i="1" dirty="0" smtClean="0"/>
              <a:t>X</a:t>
            </a:r>
            <a:r>
              <a:rPr lang="en-US" dirty="0" smtClean="0"/>
              <a:t> from master</a:t>
            </a:r>
          </a:p>
          <a:p>
            <a:pPr lvl="1"/>
            <a:r>
              <a:rPr lang="en-US" dirty="0" smtClean="0"/>
              <a:t>Work on feature </a:t>
            </a:r>
            <a:r>
              <a:rPr lang="en-US" i="1" dirty="0" smtClean="0"/>
              <a:t>X</a:t>
            </a:r>
          </a:p>
          <a:p>
            <a:pPr lvl="1"/>
            <a:r>
              <a:rPr lang="en-US" dirty="0" smtClean="0"/>
              <a:t>Create branch for feature </a:t>
            </a:r>
            <a:r>
              <a:rPr lang="en-US" i="1" dirty="0" smtClean="0"/>
              <a:t>Y</a:t>
            </a:r>
            <a:r>
              <a:rPr lang="en-US" dirty="0" smtClean="0"/>
              <a:t> from master</a:t>
            </a:r>
          </a:p>
          <a:p>
            <a:pPr lvl="1"/>
            <a:r>
              <a:rPr lang="en-US" dirty="0" smtClean="0"/>
              <a:t>Work on feature </a:t>
            </a:r>
            <a:r>
              <a:rPr lang="en-US" i="1" dirty="0" smtClean="0"/>
              <a:t>Y</a:t>
            </a:r>
          </a:p>
          <a:p>
            <a:pPr lvl="1"/>
            <a:r>
              <a:rPr lang="en-US" dirty="0" smtClean="0"/>
              <a:t>Merge </a:t>
            </a:r>
            <a:r>
              <a:rPr lang="en-US" i="1" dirty="0" smtClean="0"/>
              <a:t>Y</a:t>
            </a:r>
            <a:r>
              <a:rPr lang="en-US" dirty="0" smtClean="0"/>
              <a:t> back into master</a:t>
            </a:r>
            <a:endParaRPr lang="en-US" i="1" dirty="0" smtClean="0"/>
          </a:p>
          <a:p>
            <a:pPr lvl="1"/>
            <a:r>
              <a:rPr lang="en-US" dirty="0" smtClean="0"/>
              <a:t>Work on feature </a:t>
            </a:r>
            <a:r>
              <a:rPr lang="en-US" i="1" dirty="0" smtClean="0"/>
              <a:t>X</a:t>
            </a:r>
          </a:p>
          <a:p>
            <a:pPr lvl="1"/>
            <a:r>
              <a:rPr lang="en-US" dirty="0" smtClean="0"/>
              <a:t>Merge </a:t>
            </a:r>
            <a:r>
              <a:rPr lang="en-US" i="1" dirty="0" smtClean="0"/>
              <a:t>X</a:t>
            </a:r>
            <a:r>
              <a:rPr lang="en-US" dirty="0" smtClean="0"/>
              <a:t> back into master</a:t>
            </a:r>
            <a:endParaRPr lang="en-US" dirty="0"/>
          </a:p>
        </p:txBody>
      </p:sp>
      <p:grpSp>
        <p:nvGrpSpPr>
          <p:cNvPr id="40" name="Group 39"/>
          <p:cNvGrpSpPr/>
          <p:nvPr/>
        </p:nvGrpSpPr>
        <p:grpSpPr>
          <a:xfrm>
            <a:off x="2843808" y="5499476"/>
            <a:ext cx="1296144" cy="377796"/>
            <a:chOff x="2843808" y="5499476"/>
            <a:chExt cx="1296144" cy="377796"/>
          </a:xfrm>
        </p:grpSpPr>
        <p:grpSp>
          <p:nvGrpSpPr>
            <p:cNvPr id="7" name="Group 6"/>
            <p:cNvGrpSpPr/>
            <p:nvPr/>
          </p:nvGrpSpPr>
          <p:grpSpPr>
            <a:xfrm>
              <a:off x="3275856" y="5499476"/>
              <a:ext cx="864096" cy="377796"/>
              <a:chOff x="899592" y="6219556"/>
              <a:chExt cx="864096" cy="377796"/>
            </a:xfrm>
          </p:grpSpPr>
          <p:sp>
            <p:nvSpPr>
              <p:cNvPr id="8" name="Flowchart: Process 7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1142250" y="6219556"/>
                <a:ext cx="383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 smtClean="0"/>
                  <a:t>X</a:t>
                </a:r>
                <a:r>
                  <a:rPr lang="en-US" i="1" baseline="-25000" dirty="0" smtClean="0"/>
                  <a:t>3</a:t>
                </a:r>
                <a:endParaRPr lang="en-US" i="1" baseline="-25000" dirty="0"/>
              </a:p>
            </p:txBody>
          </p:sp>
        </p:grpSp>
        <p:cxnSp>
          <p:nvCxnSpPr>
            <p:cNvPr id="13" name="Straight Arrow Connector 12"/>
            <p:cNvCxnSpPr>
              <a:stCxn id="5" idx="3"/>
              <a:endCxn id="8" idx="1"/>
            </p:cNvCxnSpPr>
            <p:nvPr/>
          </p:nvCxnSpPr>
          <p:spPr>
            <a:xfrm>
              <a:off x="2843808" y="5697252"/>
              <a:ext cx="432048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1179651" y="4869160"/>
            <a:ext cx="915379" cy="377796"/>
            <a:chOff x="883235" y="6219556"/>
            <a:chExt cx="915379" cy="377796"/>
          </a:xfrm>
        </p:grpSpPr>
        <p:sp>
          <p:nvSpPr>
            <p:cNvPr id="16" name="Flowchart: Process 15"/>
            <p:cNvSpPr/>
            <p:nvPr/>
          </p:nvSpPr>
          <p:spPr>
            <a:xfrm>
              <a:off x="899592" y="6237312"/>
              <a:ext cx="864096" cy="360040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83235" y="6219556"/>
              <a:ext cx="9153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master</a:t>
              </a:r>
              <a:r>
                <a:rPr lang="en-US" baseline="-25000" dirty="0" smtClean="0"/>
                <a:t>1</a:t>
              </a:r>
              <a:endParaRPr lang="en-US" baseline="-25000" dirty="0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4644008" y="6147548"/>
            <a:ext cx="1152128" cy="377796"/>
            <a:chOff x="4644008" y="6147548"/>
            <a:chExt cx="1152128" cy="377796"/>
          </a:xfrm>
        </p:grpSpPr>
        <p:grpSp>
          <p:nvGrpSpPr>
            <p:cNvPr id="21" name="Group 20"/>
            <p:cNvGrpSpPr/>
            <p:nvPr/>
          </p:nvGrpSpPr>
          <p:grpSpPr>
            <a:xfrm>
              <a:off x="4932040" y="6147548"/>
              <a:ext cx="864096" cy="377796"/>
              <a:chOff x="899592" y="6219556"/>
              <a:chExt cx="864096" cy="377796"/>
            </a:xfrm>
          </p:grpSpPr>
          <p:sp>
            <p:nvSpPr>
              <p:cNvPr id="22" name="Flowchart: Process 21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1142250" y="6219556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 smtClean="0"/>
                  <a:t>Y</a:t>
                </a:r>
                <a:r>
                  <a:rPr lang="en-US" i="1" baseline="-25000" dirty="0" smtClean="0"/>
                  <a:t>5</a:t>
                </a:r>
                <a:endParaRPr lang="en-US" i="1" baseline="-25000" dirty="0"/>
              </a:p>
            </p:txBody>
          </p:sp>
        </p:grpSp>
        <p:cxnSp>
          <p:nvCxnSpPr>
            <p:cNvPr id="27" name="Straight Arrow Connector 26"/>
            <p:cNvCxnSpPr>
              <a:stCxn id="19" idx="3"/>
              <a:endCxn id="22" idx="1"/>
            </p:cNvCxnSpPr>
            <p:nvPr/>
          </p:nvCxnSpPr>
          <p:spPr>
            <a:xfrm>
              <a:off x="4644008" y="6345324"/>
              <a:ext cx="288032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>
          <a:xfrm>
            <a:off x="1637340" y="5238492"/>
            <a:ext cx="1206468" cy="638780"/>
            <a:chOff x="1637340" y="5238492"/>
            <a:chExt cx="1206468" cy="638780"/>
          </a:xfrm>
        </p:grpSpPr>
        <p:grpSp>
          <p:nvGrpSpPr>
            <p:cNvPr id="4" name="Group 3"/>
            <p:cNvGrpSpPr/>
            <p:nvPr/>
          </p:nvGrpSpPr>
          <p:grpSpPr>
            <a:xfrm>
              <a:off x="1979712" y="5499476"/>
              <a:ext cx="864096" cy="377796"/>
              <a:chOff x="899592" y="6219556"/>
              <a:chExt cx="864096" cy="377796"/>
            </a:xfrm>
          </p:grpSpPr>
          <p:sp>
            <p:nvSpPr>
              <p:cNvPr id="5" name="Flowchart: Process 4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1142250" y="6219556"/>
                <a:ext cx="383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 smtClean="0"/>
                  <a:t>X</a:t>
                </a:r>
                <a:r>
                  <a:rPr lang="en-US" i="1" baseline="-25000" dirty="0" smtClean="0"/>
                  <a:t>2</a:t>
                </a:r>
                <a:endParaRPr lang="en-US" i="1" baseline="-25000" dirty="0"/>
              </a:p>
            </p:txBody>
          </p:sp>
        </p:grpSp>
        <p:cxnSp>
          <p:nvCxnSpPr>
            <p:cNvPr id="29" name="Shape 28"/>
            <p:cNvCxnSpPr>
              <a:stCxn id="17" idx="2"/>
              <a:endCxn id="5" idx="1"/>
            </p:cNvCxnSpPr>
            <p:nvPr/>
          </p:nvCxnSpPr>
          <p:spPr>
            <a:xfrm rot="16200000" flipH="1">
              <a:off x="1579146" y="5296686"/>
              <a:ext cx="458760" cy="342371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/>
          <p:cNvGrpSpPr/>
          <p:nvPr/>
        </p:nvGrpSpPr>
        <p:grpSpPr>
          <a:xfrm>
            <a:off x="4139952" y="5499476"/>
            <a:ext cx="2952328" cy="377796"/>
            <a:chOff x="4139952" y="5499476"/>
            <a:chExt cx="2952328" cy="377796"/>
          </a:xfrm>
        </p:grpSpPr>
        <p:cxnSp>
          <p:nvCxnSpPr>
            <p:cNvPr id="14" name="Straight Arrow Connector 13"/>
            <p:cNvCxnSpPr>
              <a:stCxn id="8" idx="3"/>
              <a:endCxn id="35" idx="1"/>
            </p:cNvCxnSpPr>
            <p:nvPr/>
          </p:nvCxnSpPr>
          <p:spPr>
            <a:xfrm>
              <a:off x="4139952" y="5697252"/>
              <a:ext cx="2088232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" name="Group 33"/>
            <p:cNvGrpSpPr/>
            <p:nvPr/>
          </p:nvGrpSpPr>
          <p:grpSpPr>
            <a:xfrm>
              <a:off x="6228184" y="5499476"/>
              <a:ext cx="864096" cy="377796"/>
              <a:chOff x="899592" y="6219556"/>
              <a:chExt cx="864096" cy="377796"/>
            </a:xfrm>
          </p:grpSpPr>
          <p:sp>
            <p:nvSpPr>
              <p:cNvPr id="35" name="Flowchart: Process 34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1142250" y="6219556"/>
                <a:ext cx="383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 smtClean="0"/>
                  <a:t>X</a:t>
                </a:r>
                <a:r>
                  <a:rPr lang="en-US" i="1" baseline="-25000" dirty="0" smtClean="0"/>
                  <a:t>7</a:t>
                </a:r>
                <a:endParaRPr lang="en-US" i="1" baseline="-25000" dirty="0"/>
              </a:p>
            </p:txBody>
          </p:sp>
        </p:grpSp>
      </p:grpSp>
      <p:grpSp>
        <p:nvGrpSpPr>
          <p:cNvPr id="38" name="Group 37"/>
          <p:cNvGrpSpPr/>
          <p:nvPr/>
        </p:nvGrpSpPr>
        <p:grpSpPr>
          <a:xfrm>
            <a:off x="1628056" y="5246956"/>
            <a:ext cx="3015952" cy="1278388"/>
            <a:chOff x="1628056" y="5246956"/>
            <a:chExt cx="3015952" cy="1278388"/>
          </a:xfrm>
        </p:grpSpPr>
        <p:grpSp>
          <p:nvGrpSpPr>
            <p:cNvPr id="18" name="Group 17"/>
            <p:cNvGrpSpPr/>
            <p:nvPr/>
          </p:nvGrpSpPr>
          <p:grpSpPr>
            <a:xfrm>
              <a:off x="3779912" y="6147548"/>
              <a:ext cx="864096" cy="377796"/>
              <a:chOff x="899592" y="6219556"/>
              <a:chExt cx="864096" cy="377796"/>
            </a:xfrm>
          </p:grpSpPr>
          <p:sp>
            <p:nvSpPr>
              <p:cNvPr id="19" name="Flowchart: Process 18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1142250" y="6219556"/>
                <a:ext cx="383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 smtClean="0"/>
                  <a:t>Y</a:t>
                </a:r>
                <a:r>
                  <a:rPr lang="en-US" i="1" baseline="-25000" dirty="0" smtClean="0"/>
                  <a:t>4</a:t>
                </a:r>
                <a:endParaRPr lang="en-US" i="1" baseline="-25000" dirty="0"/>
              </a:p>
            </p:txBody>
          </p:sp>
        </p:grpSp>
        <p:cxnSp>
          <p:nvCxnSpPr>
            <p:cNvPr id="39" name="Shape 38"/>
            <p:cNvCxnSpPr>
              <a:stCxn id="16" idx="2"/>
              <a:endCxn id="19" idx="1"/>
            </p:cNvCxnSpPr>
            <p:nvPr/>
          </p:nvCxnSpPr>
          <p:spPr>
            <a:xfrm rot="16200000" flipH="1">
              <a:off x="2154800" y="4720212"/>
              <a:ext cx="1098368" cy="2151856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/>
          <p:cNvGrpSpPr/>
          <p:nvPr/>
        </p:nvGrpSpPr>
        <p:grpSpPr>
          <a:xfrm>
            <a:off x="2060104" y="4869160"/>
            <a:ext cx="4384104" cy="1476164"/>
            <a:chOff x="2060104" y="4869160"/>
            <a:chExt cx="4384104" cy="1476164"/>
          </a:xfrm>
        </p:grpSpPr>
        <p:grpSp>
          <p:nvGrpSpPr>
            <p:cNvPr id="44" name="Group 43"/>
            <p:cNvGrpSpPr/>
            <p:nvPr/>
          </p:nvGrpSpPr>
          <p:grpSpPr>
            <a:xfrm>
              <a:off x="5528829" y="4869160"/>
              <a:ext cx="915379" cy="377796"/>
              <a:chOff x="848309" y="6219556"/>
              <a:chExt cx="915379" cy="377796"/>
            </a:xfrm>
          </p:grpSpPr>
          <p:sp>
            <p:nvSpPr>
              <p:cNvPr id="45" name="Flowchart: Process 44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848309" y="6219556"/>
                <a:ext cx="9153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master</a:t>
                </a:r>
                <a:r>
                  <a:rPr lang="en-US" baseline="-25000" dirty="0" smtClean="0"/>
                  <a:t>6</a:t>
                </a:r>
                <a:endParaRPr lang="en-US" baseline="-25000" dirty="0"/>
              </a:p>
            </p:txBody>
          </p:sp>
        </p:grpSp>
        <p:cxnSp>
          <p:nvCxnSpPr>
            <p:cNvPr id="47" name="Straight Arrow Connector 46"/>
            <p:cNvCxnSpPr>
              <a:stCxn id="16" idx="3"/>
              <a:endCxn id="45" idx="1"/>
            </p:cNvCxnSpPr>
            <p:nvPr/>
          </p:nvCxnSpPr>
          <p:spPr>
            <a:xfrm>
              <a:off x="2060104" y="5066936"/>
              <a:ext cx="3520008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ash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hape 49"/>
            <p:cNvCxnSpPr>
              <a:stCxn id="22" idx="3"/>
              <a:endCxn id="46" idx="2"/>
            </p:cNvCxnSpPr>
            <p:nvPr/>
          </p:nvCxnSpPr>
          <p:spPr>
            <a:xfrm flipV="1">
              <a:off x="5796136" y="5238492"/>
              <a:ext cx="190383" cy="1106832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6444208" y="4869160"/>
            <a:ext cx="1495868" cy="828092"/>
            <a:chOff x="6444208" y="4869160"/>
            <a:chExt cx="1495868" cy="828092"/>
          </a:xfrm>
        </p:grpSpPr>
        <p:grpSp>
          <p:nvGrpSpPr>
            <p:cNvPr id="56" name="Group 55"/>
            <p:cNvGrpSpPr/>
            <p:nvPr/>
          </p:nvGrpSpPr>
          <p:grpSpPr>
            <a:xfrm>
              <a:off x="7020272" y="4869160"/>
              <a:ext cx="919804" cy="377796"/>
              <a:chOff x="899592" y="6219556"/>
              <a:chExt cx="919804" cy="377796"/>
            </a:xfrm>
          </p:grpSpPr>
          <p:sp>
            <p:nvSpPr>
              <p:cNvPr id="57" name="Flowchart: Process 56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904017" y="6219556"/>
                <a:ext cx="9153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master</a:t>
                </a:r>
                <a:r>
                  <a:rPr lang="en-US" baseline="-25000" dirty="0" smtClean="0"/>
                  <a:t>8</a:t>
                </a:r>
                <a:endParaRPr lang="en-US" baseline="-25000" dirty="0"/>
              </a:p>
            </p:txBody>
          </p:sp>
        </p:grpSp>
        <p:cxnSp>
          <p:nvCxnSpPr>
            <p:cNvPr id="59" name="Straight Arrow Connector 58"/>
            <p:cNvCxnSpPr>
              <a:stCxn id="46" idx="3"/>
              <a:endCxn id="57" idx="1"/>
            </p:cNvCxnSpPr>
            <p:nvPr/>
          </p:nvCxnSpPr>
          <p:spPr>
            <a:xfrm>
              <a:off x="6444208" y="5053826"/>
              <a:ext cx="576064" cy="13110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ash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hape 61"/>
            <p:cNvCxnSpPr>
              <a:stCxn id="35" idx="3"/>
              <a:endCxn id="57" idx="2"/>
            </p:cNvCxnSpPr>
            <p:nvPr/>
          </p:nvCxnSpPr>
          <p:spPr>
            <a:xfrm flipV="1">
              <a:off x="7092280" y="5246956"/>
              <a:ext cx="360040" cy="450296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TextBox 48"/>
          <p:cNvSpPr txBox="1"/>
          <p:nvPr/>
        </p:nvSpPr>
        <p:spPr>
          <a:xfrm>
            <a:off x="5292080" y="1844824"/>
            <a:ext cx="3688446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Also quite convenient in</a:t>
            </a:r>
            <a:br>
              <a:rPr lang="en-US" sz="2800" dirty="0" smtClean="0"/>
            </a:br>
            <a:r>
              <a:rPr lang="en-US" sz="2800" dirty="0" smtClean="0"/>
              <a:t>single user setting!</a:t>
            </a:r>
            <a:endParaRPr lang="nl-BE" sz="28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81538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9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 life cycle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Creating a new branch</a:t>
            </a:r>
          </a:p>
          <a:p>
            <a:r>
              <a:rPr lang="en-US" dirty="0" smtClean="0"/>
              <a:t>Check out to switch to new branch</a:t>
            </a:r>
          </a:p>
          <a:p>
            <a:r>
              <a:rPr lang="en-US" dirty="0" smtClean="0"/>
              <a:t>Usual edit/commit cycle until done</a:t>
            </a:r>
          </a:p>
          <a:p>
            <a:r>
              <a:rPr lang="en-US" dirty="0" smtClean="0"/>
              <a:t>When done, switch to original branch</a:t>
            </a:r>
          </a:p>
          <a:p>
            <a:r>
              <a:rPr lang="en-US" dirty="0" smtClean="0"/>
              <a:t>Merge new branch into original</a:t>
            </a:r>
          </a:p>
          <a:p>
            <a:r>
              <a:rPr lang="en-US" dirty="0" smtClean="0"/>
              <a:t>Delete new branch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85973" y="5445224"/>
            <a:ext cx="601036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Branches are short-lived, single purpose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21838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&amp; working with a branch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Creating a branch based on current branch</a:t>
            </a:r>
          </a:p>
          <a:p>
            <a:endParaRPr lang="en-US" dirty="0" smtClean="0"/>
          </a:p>
          <a:p>
            <a:r>
              <a:rPr lang="en-US" dirty="0" smtClean="0"/>
              <a:t>Switch to new branch</a:t>
            </a:r>
          </a:p>
          <a:p>
            <a:endParaRPr lang="en-US" dirty="0" smtClean="0"/>
          </a:p>
          <a:p>
            <a:r>
              <a:rPr lang="en-US" dirty="0" smtClean="0"/>
              <a:t>Usual edit/commit cycle until done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87624" y="2182798"/>
            <a:ext cx="56989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branch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feature/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gradient_descent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87624" y="3356992"/>
            <a:ext cx="56989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checkout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feature/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gradient_descent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80395" y="5013176"/>
            <a:ext cx="6891630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Choose branch names descriptively, e.g.,</a:t>
            </a:r>
            <a:br>
              <a:rPr lang="en-US" sz="2800" dirty="0" smtClean="0"/>
            </a:b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feature/&lt;title&gt;</a:t>
            </a:r>
            <a:r>
              <a:rPr lang="en-US" sz="2800" dirty="0" smtClean="0"/>
              <a:t> or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bugfix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/&lt;title&gt;</a:t>
            </a:r>
            <a:endParaRPr lang="nl-BE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67297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uiExpand="1" animBg="1"/>
      <p:bldP spid="6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Merging branch back 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Switch back to master branch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Merge new branch into master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If conflicts, resolve, commit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Delete merged new branch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87624" y="2195572"/>
            <a:ext cx="583685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checkout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master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87624" y="3419708"/>
            <a:ext cx="583685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merge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feature/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gradient_descent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87624" y="4643844"/>
            <a:ext cx="583685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brach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-d  feature/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gradient_descent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24436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uiExpand="1" animBg="1"/>
      <p:bldP spid="9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Having cold feet?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Try a merge without commit</a:t>
            </a:r>
          </a:p>
          <a:p>
            <a:endParaRPr lang="en-US" dirty="0"/>
          </a:p>
          <a:p>
            <a:r>
              <a:rPr lang="en-US" dirty="0" smtClean="0"/>
              <a:t>Reports on success/problems</a:t>
            </a:r>
          </a:p>
          <a:p>
            <a:r>
              <a:rPr lang="en-US" dirty="0" smtClean="0"/>
              <a:t>If okay, commit</a:t>
            </a:r>
          </a:p>
          <a:p>
            <a:endParaRPr lang="en-US" dirty="0"/>
          </a:p>
          <a:p>
            <a:r>
              <a:rPr lang="en-US" dirty="0" smtClean="0"/>
              <a:t>If not okay, reset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2276872"/>
            <a:ext cx="800323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merge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--no-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commit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nn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-ff feature/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gradient_descent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3568" y="4016851"/>
            <a:ext cx="800323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commit  -m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'Merge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in gradient descent code'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3568" y="5229200"/>
            <a:ext cx="800323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reset  --hard  ORIG_HEAD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03648" y="5877272"/>
            <a:ext cx="551753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If there are local changes, first stash!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158828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Branching policies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28298" y="1639341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/>
              <a:t>R</a:t>
            </a:r>
            <a:r>
              <a:rPr lang="en-US" dirty="0" smtClean="0"/>
              <a:t>epository</a:t>
            </a:r>
          </a:p>
          <a:p>
            <a:pPr lvl="2"/>
            <a:r>
              <a:rPr lang="en-US" dirty="0" smtClean="0"/>
              <a:t>master</a:t>
            </a:r>
          </a:p>
          <a:p>
            <a:pPr lvl="2"/>
            <a:r>
              <a:rPr lang="en-US" dirty="0" smtClean="0"/>
              <a:t>Other branches</a:t>
            </a:r>
          </a:p>
          <a:p>
            <a:pPr lvl="3"/>
            <a:r>
              <a:rPr lang="en-US" dirty="0" smtClean="0"/>
              <a:t>development</a:t>
            </a:r>
          </a:p>
          <a:p>
            <a:pPr lvl="3"/>
            <a:r>
              <a:rPr lang="en-US" dirty="0"/>
              <a:t>feature/</a:t>
            </a:r>
            <a:r>
              <a:rPr lang="en-US" dirty="0" err="1"/>
              <a:t>gradient_descent</a:t>
            </a:r>
            <a:endParaRPr lang="en-US" dirty="0"/>
          </a:p>
          <a:p>
            <a:pPr lvl="3"/>
            <a:r>
              <a:rPr lang="en-US" dirty="0" err="1" smtClean="0"/>
              <a:t>bugfix</a:t>
            </a:r>
            <a:r>
              <a:rPr lang="en-US" dirty="0" smtClean="0"/>
              <a:t>/</a:t>
            </a:r>
            <a:r>
              <a:rPr lang="en-US" dirty="0" err="1" smtClean="0"/>
              <a:t>memory_leak</a:t>
            </a:r>
            <a:endParaRPr lang="en-US" dirty="0" smtClean="0"/>
          </a:p>
          <a:p>
            <a:pPr lvl="3"/>
            <a:r>
              <a:rPr lang="en-US" dirty="0" smtClean="0"/>
              <a:t>…</a:t>
            </a:r>
          </a:p>
          <a:p>
            <a:pPr lvl="2"/>
            <a:r>
              <a:rPr lang="en-US" dirty="0" smtClean="0"/>
              <a:t>Tags, e.g., releases</a:t>
            </a:r>
          </a:p>
          <a:p>
            <a:pPr lvl="3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1.0</a:t>
            </a:r>
            <a:endParaRPr lang="en-US" dirty="0" smtClean="0"/>
          </a:p>
          <a:p>
            <a:pPr lvl="3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1.1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3298882" y="1556792"/>
            <a:ext cx="5448828" cy="801380"/>
            <a:chOff x="2627784" y="2051556"/>
            <a:chExt cx="5448828" cy="801380"/>
          </a:xfrm>
        </p:grpSpPr>
        <p:cxnSp>
          <p:nvCxnSpPr>
            <p:cNvPr id="7" name="Straight Arrow Connector 6"/>
            <p:cNvCxnSpPr>
              <a:stCxn id="8" idx="1"/>
            </p:cNvCxnSpPr>
            <p:nvPr/>
          </p:nvCxnSpPr>
          <p:spPr>
            <a:xfrm flipH="1">
              <a:off x="2627784" y="2374722"/>
              <a:ext cx="1800200" cy="478214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427984" y="2051556"/>
              <a:ext cx="364862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stable, can be used by others at their</a:t>
              </a:r>
              <a:br>
                <a:rPr lang="en-US" dirty="0" smtClean="0"/>
              </a:br>
              <a:r>
                <a:rPr lang="en-US" dirty="0" smtClean="0"/>
                <a:t>own peril</a:t>
              </a:r>
              <a:endParaRPr lang="nl-BE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107504" y="2420888"/>
            <a:ext cx="1800200" cy="1316923"/>
            <a:chOff x="402983" y="2913457"/>
            <a:chExt cx="1800200" cy="1316923"/>
          </a:xfrm>
        </p:grpSpPr>
        <p:grpSp>
          <p:nvGrpSpPr>
            <p:cNvPr id="25" name="Group 24"/>
            <p:cNvGrpSpPr/>
            <p:nvPr/>
          </p:nvGrpSpPr>
          <p:grpSpPr>
            <a:xfrm>
              <a:off x="755576" y="2913457"/>
              <a:ext cx="1447607" cy="832923"/>
              <a:chOff x="755576" y="2913457"/>
              <a:chExt cx="1447607" cy="832923"/>
            </a:xfrm>
          </p:grpSpPr>
          <p:cxnSp>
            <p:nvCxnSpPr>
              <p:cNvPr id="18" name="Straight Connector 17"/>
              <p:cNvCxnSpPr/>
              <p:nvPr/>
            </p:nvCxnSpPr>
            <p:spPr>
              <a:xfrm>
                <a:off x="755576" y="3746380"/>
                <a:ext cx="864096" cy="0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765967" y="2913457"/>
                <a:ext cx="0" cy="813966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765967" y="2924944"/>
                <a:ext cx="1437216" cy="0"/>
              </a:xfrm>
              <a:prstGeom prst="line">
                <a:avLst/>
              </a:prstGeom>
              <a:ln w="38100">
                <a:solidFill>
                  <a:srgbClr val="00B05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TextBox 25"/>
            <p:cNvSpPr txBox="1"/>
            <p:nvPr/>
          </p:nvSpPr>
          <p:spPr>
            <a:xfrm>
              <a:off x="402983" y="3861048"/>
              <a:ext cx="78393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merge</a:t>
              </a:r>
              <a:endParaRPr lang="nl-BE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306994" y="2555612"/>
            <a:ext cx="4608512" cy="679242"/>
            <a:chOff x="3667448" y="2402304"/>
            <a:chExt cx="4608512" cy="679242"/>
          </a:xfrm>
        </p:grpSpPr>
        <p:cxnSp>
          <p:nvCxnSpPr>
            <p:cNvPr id="21" name="Straight Arrow Connector 20"/>
            <p:cNvCxnSpPr>
              <a:stCxn id="23" idx="1"/>
            </p:cNvCxnSpPr>
            <p:nvPr/>
          </p:nvCxnSpPr>
          <p:spPr>
            <a:xfrm flipH="1">
              <a:off x="3667448" y="2586970"/>
              <a:ext cx="760536" cy="494576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4427984" y="2402304"/>
              <a:ext cx="38479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stable, used for (internal) development</a:t>
              </a:r>
              <a:endParaRPr lang="nl-BE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198982" y="5157192"/>
            <a:ext cx="3375704" cy="369332"/>
            <a:chOff x="3766934" y="1340768"/>
            <a:chExt cx="3375704" cy="369332"/>
          </a:xfrm>
        </p:grpSpPr>
        <p:cxnSp>
          <p:nvCxnSpPr>
            <p:cNvPr id="28" name="Straight Arrow Connector 27"/>
            <p:cNvCxnSpPr>
              <a:stCxn id="29" idx="1"/>
            </p:cNvCxnSpPr>
            <p:nvPr/>
          </p:nvCxnSpPr>
          <p:spPr>
            <a:xfrm flipH="1">
              <a:off x="3766934" y="1525434"/>
              <a:ext cx="661050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4427984" y="1340768"/>
              <a:ext cx="27146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stable, used for production</a:t>
              </a:r>
              <a:endParaRPr lang="nl-BE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5819162" y="3275692"/>
            <a:ext cx="1584176" cy="369332"/>
            <a:chOff x="5819162" y="3275692"/>
            <a:chExt cx="1584176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6569392" y="3275692"/>
              <a:ext cx="83394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branch</a:t>
              </a:r>
              <a:endParaRPr lang="nl-BE" dirty="0"/>
            </a:p>
          </p:txBody>
        </p:sp>
        <p:grpSp>
          <p:nvGrpSpPr>
            <p:cNvPr id="42" name="Group 41"/>
            <p:cNvGrpSpPr/>
            <p:nvPr/>
          </p:nvGrpSpPr>
          <p:grpSpPr>
            <a:xfrm>
              <a:off x="5819162" y="3284984"/>
              <a:ext cx="659559" cy="360040"/>
              <a:chOff x="5819162" y="3284984"/>
              <a:chExt cx="659559" cy="360040"/>
            </a:xfrm>
          </p:grpSpPr>
          <p:cxnSp>
            <p:nvCxnSpPr>
              <p:cNvPr id="6" name="Straight Connector 5"/>
              <p:cNvCxnSpPr/>
              <p:nvPr/>
            </p:nvCxnSpPr>
            <p:spPr>
              <a:xfrm>
                <a:off x="5849312" y="3284984"/>
                <a:ext cx="607097" cy="0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 rot="5400000">
                <a:off x="6148942" y="3315244"/>
                <a:ext cx="0" cy="659559"/>
              </a:xfrm>
              <a:prstGeom prst="line">
                <a:avLst/>
              </a:prstGeom>
              <a:ln w="381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>
                <a:off x="6456409" y="3284986"/>
                <a:ext cx="0" cy="360038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0" name="Group 49"/>
          <p:cNvGrpSpPr/>
          <p:nvPr/>
        </p:nvGrpSpPr>
        <p:grpSpPr>
          <a:xfrm>
            <a:off x="1555819" y="3284984"/>
            <a:ext cx="1227468" cy="852606"/>
            <a:chOff x="1555819" y="3284984"/>
            <a:chExt cx="1227468" cy="852606"/>
          </a:xfrm>
        </p:grpSpPr>
        <p:sp>
          <p:nvSpPr>
            <p:cNvPr id="45" name="TextBox 44"/>
            <p:cNvSpPr txBox="1"/>
            <p:nvPr/>
          </p:nvSpPr>
          <p:spPr>
            <a:xfrm>
              <a:off x="1555819" y="3768258"/>
              <a:ext cx="78393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merge</a:t>
              </a:r>
              <a:endParaRPr lang="nl-BE" dirty="0"/>
            </a:p>
          </p:txBody>
        </p:sp>
        <p:grpSp>
          <p:nvGrpSpPr>
            <p:cNvPr id="46" name="Group 45"/>
            <p:cNvGrpSpPr/>
            <p:nvPr/>
          </p:nvGrpSpPr>
          <p:grpSpPr>
            <a:xfrm flipH="1">
              <a:off x="2123728" y="3284984"/>
              <a:ext cx="659559" cy="360040"/>
              <a:chOff x="5819162" y="3284984"/>
              <a:chExt cx="659559" cy="360040"/>
            </a:xfrm>
          </p:grpSpPr>
          <p:cxnSp>
            <p:nvCxnSpPr>
              <p:cNvPr id="47" name="Straight Connector 46"/>
              <p:cNvCxnSpPr/>
              <p:nvPr/>
            </p:nvCxnSpPr>
            <p:spPr>
              <a:xfrm>
                <a:off x="5849312" y="3284984"/>
                <a:ext cx="607097" cy="0"/>
              </a:xfrm>
              <a:prstGeom prst="line">
                <a:avLst/>
              </a:prstGeom>
              <a:ln w="38100">
                <a:solidFill>
                  <a:srgbClr val="00B050"/>
                </a:solidFill>
                <a:headEnd type="stealth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 rot="5400000">
                <a:off x="6148942" y="3315244"/>
                <a:ext cx="0" cy="659559"/>
              </a:xfrm>
              <a:prstGeom prst="line">
                <a:avLst/>
              </a:prstGeom>
              <a:ln w="38100">
                <a:solidFill>
                  <a:srgbClr val="00B050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6456409" y="3284986"/>
                <a:ext cx="0" cy="360038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1" name="Group 50"/>
          <p:cNvGrpSpPr/>
          <p:nvPr/>
        </p:nvGrpSpPr>
        <p:grpSpPr>
          <a:xfrm>
            <a:off x="5673770" y="3933056"/>
            <a:ext cx="3445634" cy="699300"/>
            <a:chOff x="3707904" y="1721588"/>
            <a:chExt cx="3445634" cy="699300"/>
          </a:xfrm>
        </p:grpSpPr>
        <p:cxnSp>
          <p:nvCxnSpPr>
            <p:cNvPr id="52" name="Straight Arrow Connector 51"/>
            <p:cNvCxnSpPr>
              <a:stCxn id="53" idx="1"/>
            </p:cNvCxnSpPr>
            <p:nvPr/>
          </p:nvCxnSpPr>
          <p:spPr>
            <a:xfrm flipH="1" flipV="1">
              <a:off x="3707904" y="1721588"/>
              <a:ext cx="720080" cy="514634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4427984" y="2051556"/>
              <a:ext cx="2725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unstable, potentially buggy</a:t>
              </a:r>
              <a:endParaRPr lang="nl-BE" dirty="0"/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1979712" y="6021288"/>
            <a:ext cx="506831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feature/</a:t>
            </a:r>
            <a:r>
              <a:rPr lang="en-US" sz="2400" dirty="0" err="1" smtClean="0"/>
              <a:t>bugfix</a:t>
            </a:r>
            <a:r>
              <a:rPr lang="en-US" sz="2400" dirty="0" smtClean="0"/>
              <a:t> branches are short-lived</a:t>
            </a:r>
            <a:endParaRPr lang="nl-BE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64109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55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branches from remote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remote repo branch information</a:t>
            </a:r>
          </a:p>
          <a:p>
            <a:endParaRPr lang="en-US" dirty="0"/>
          </a:p>
          <a:p>
            <a:r>
              <a:rPr lang="en-US" dirty="0" smtClean="0"/>
              <a:t>List remote branches</a:t>
            </a:r>
          </a:p>
          <a:p>
            <a:endParaRPr lang="en-US" dirty="0"/>
          </a:p>
          <a:p>
            <a:r>
              <a:rPr lang="en-US" dirty="0" smtClean="0"/>
              <a:t>Fetch and create specific branch, e.g.,</a:t>
            </a:r>
          </a:p>
          <a:p>
            <a:endParaRPr lang="en-US" dirty="0"/>
          </a:p>
          <a:p>
            <a:r>
              <a:rPr lang="en-US" dirty="0" smtClean="0"/>
              <a:t>Track remote branch, e.g.,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276872"/>
            <a:ext cx="23903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fetch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59632" y="4454364"/>
            <a:ext cx="625042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fetch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origin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development:development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396824" y="4869217"/>
            <a:ext cx="2295056" cy="369332"/>
            <a:chOff x="3598359" y="1623093"/>
            <a:chExt cx="2295056" cy="369332"/>
          </a:xfrm>
        </p:grpSpPr>
        <p:cxnSp>
          <p:nvCxnSpPr>
            <p:cNvPr id="7" name="Straight Arrow Connector 6"/>
            <p:cNvCxnSpPr>
              <a:stCxn id="8" idx="1"/>
            </p:cNvCxnSpPr>
            <p:nvPr/>
          </p:nvCxnSpPr>
          <p:spPr>
            <a:xfrm flipH="1" flipV="1">
              <a:off x="3598359" y="1623093"/>
              <a:ext cx="485009" cy="184666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083368" y="1623093"/>
              <a:ext cx="18100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local repo branch</a:t>
              </a:r>
              <a:endParaRPr lang="nl-BE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267744" y="4874924"/>
            <a:ext cx="2448272" cy="369332"/>
            <a:chOff x="3923928" y="1628800"/>
            <a:chExt cx="2448272" cy="369332"/>
          </a:xfrm>
        </p:grpSpPr>
        <p:cxnSp>
          <p:nvCxnSpPr>
            <p:cNvPr id="10" name="Straight Arrow Connector 9"/>
            <p:cNvCxnSpPr>
              <a:stCxn id="11" idx="3"/>
            </p:cNvCxnSpPr>
            <p:nvPr/>
          </p:nvCxnSpPr>
          <p:spPr>
            <a:xfrm flipV="1">
              <a:off x="5988468" y="1628800"/>
              <a:ext cx="383732" cy="184666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923928" y="1628800"/>
              <a:ext cx="2064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remote repo branch</a:t>
              </a:r>
              <a:endParaRPr lang="nl-BE" dirty="0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1259632" y="3356992"/>
            <a:ext cx="23903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branch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-r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48</a:t>
            </a:fld>
            <a:endParaRPr lang="nl-BE"/>
          </a:p>
        </p:txBody>
      </p:sp>
      <p:sp>
        <p:nvSpPr>
          <p:cNvPr id="18" name="TextBox 17"/>
          <p:cNvSpPr txBox="1"/>
          <p:nvPr/>
        </p:nvSpPr>
        <p:spPr>
          <a:xfrm>
            <a:off x="1259632" y="5661248"/>
            <a:ext cx="625042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branch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-u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origin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development</a:t>
            </a:r>
          </a:p>
        </p:txBody>
      </p:sp>
    </p:spTree>
    <p:extLst>
      <p:ext uri="{BB962C8B-B14F-4D97-AF65-F5344CB8AC3E}">
        <p14:creationId xmlns:p14="http://schemas.microsoft.com/office/powerpoint/2010/main" val="2243374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  <p:bldP spid="15" grpId="0" animBg="1"/>
      <p:bldP spid="18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Create branches from revisions/tags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Creating a branch from revision</a:t>
            </a:r>
          </a:p>
          <a:p>
            <a:endParaRPr lang="en-US" dirty="0"/>
          </a:p>
          <a:p>
            <a:r>
              <a:rPr lang="en-US" dirty="0" smtClean="0"/>
              <a:t>Creating a branch from a tag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276872"/>
            <a:ext cx="62646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branch  bugfix/memory_leak  4fje24jd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59632" y="3491716"/>
            <a:ext cx="62646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branch  bugfix/memory_leak  1.0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74483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version control?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Who needs it anyway?</a:t>
            </a:r>
          </a:p>
          <a:p>
            <a:pPr lvl="1"/>
            <a:r>
              <a:rPr lang="en-US" dirty="0" smtClean="0"/>
              <a:t>Anyone who produces something that changes over time (e.g., texts, code, slides, bibliographies,…)</a:t>
            </a:r>
          </a:p>
          <a:p>
            <a:r>
              <a:rPr lang="en-US" dirty="0" smtClean="0"/>
              <a:t>History of a project is important</a:t>
            </a:r>
          </a:p>
          <a:p>
            <a:pPr lvl="1"/>
            <a:r>
              <a:rPr lang="en-US" dirty="0" smtClean="0"/>
              <a:t>Which version of a program generated data using in publication </a:t>
            </a:r>
            <a:r>
              <a:rPr lang="en-US" i="1" dirty="0" smtClean="0"/>
              <a:t>x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A modification to code was a </a:t>
            </a:r>
            <a:r>
              <a:rPr lang="en-US" i="1" dirty="0" smtClean="0"/>
              <a:t>Really Bad Idea</a:t>
            </a:r>
            <a:r>
              <a:rPr lang="en-US" dirty="0" smtClean="0"/>
              <a:t>™, when was this "feature" introduced, and can I go back?</a:t>
            </a:r>
          </a:p>
          <a:p>
            <a:r>
              <a:rPr lang="en-US" dirty="0" smtClean="0"/>
              <a:t>Collaboration</a:t>
            </a:r>
          </a:p>
          <a:p>
            <a:pPr lvl="1"/>
            <a:r>
              <a:rPr lang="en-US" dirty="0" smtClean="0"/>
              <a:t>How to ensure that everyone is working with the latest version?</a:t>
            </a:r>
          </a:p>
          <a:p>
            <a:pPr lvl="1"/>
            <a:r>
              <a:rPr lang="en-US" dirty="0" smtClean="0"/>
              <a:t>How to develop independently and safely?</a:t>
            </a:r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8869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few shortcuts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Commit all modified files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Will commit only modified, tracked files</a:t>
            </a:r>
          </a:p>
          <a:p>
            <a:r>
              <a:rPr lang="en-US" dirty="0" smtClean="0"/>
              <a:t>Create new branch and switch to it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204864"/>
            <a:ext cx="61926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commit  -a  -m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'Fix divide by 0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bug'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59632" y="3789040"/>
            <a:ext cx="61926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checkout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-b  feature/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optimization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59632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Stashing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Problem: branch contains modified, tracked files: can't checkout other branch</a:t>
            </a:r>
          </a:p>
          <a:p>
            <a:r>
              <a:rPr lang="en-US" dirty="0" smtClean="0"/>
              <a:t>Solution: stash</a:t>
            </a:r>
          </a:p>
          <a:p>
            <a:pPr lvl="1"/>
            <a:r>
              <a:rPr lang="en-US" dirty="0" smtClean="0"/>
              <a:t>stash changes in my-original-branch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checkout other branch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do work</a:t>
            </a:r>
          </a:p>
          <a:p>
            <a:pPr lvl="1"/>
            <a:r>
              <a:rPr lang="en-US" dirty="0" smtClean="0"/>
              <a:t>checkout original branch</a:t>
            </a:r>
          </a:p>
          <a:p>
            <a:pPr lvl="1"/>
            <a:endParaRPr lang="en-US" dirty="0"/>
          </a:p>
          <a:p>
            <a:pPr lvl="1"/>
            <a:r>
              <a:rPr lang="en-US" dirty="0" err="1" smtClean="0"/>
              <a:t>unstash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51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416224" y="4077072"/>
            <a:ext cx="48839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checkout some-other-branch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46134" y="5229200"/>
            <a:ext cx="48839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checkout my-original-branch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46134" y="6056591"/>
            <a:ext cx="48839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stash pop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416224" y="3262956"/>
            <a:ext cx="48839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stash</a:t>
            </a:r>
          </a:p>
        </p:txBody>
      </p:sp>
    </p:spTree>
    <p:extLst>
      <p:ext uri="{BB962C8B-B14F-4D97-AF65-F5344CB8AC3E}">
        <p14:creationId xmlns:p14="http://schemas.microsoft.com/office/powerpoint/2010/main" val="2247031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6" grpId="0" animBg="1"/>
      <p:bldP spid="7" grpId="0" animBg="1"/>
      <p:bldP spid="8" grpId="0" animBg="1"/>
      <p:bldP spid="9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even more…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Searching for revision that introduced line of code</a:t>
            </a:r>
          </a:p>
          <a:p>
            <a:endParaRPr lang="en-US" dirty="0" smtClean="0"/>
          </a:p>
          <a:p>
            <a:r>
              <a:rPr lang="en-US" dirty="0" smtClean="0"/>
              <a:t>Searching through history, methodically</a:t>
            </a:r>
          </a:p>
          <a:p>
            <a:endParaRPr lang="en-US" dirty="0"/>
          </a:p>
          <a:p>
            <a:r>
              <a:rPr lang="en-US" dirty="0" smtClean="0"/>
              <a:t>Micro-managing commits/merges</a:t>
            </a:r>
          </a:p>
          <a:p>
            <a:endParaRPr lang="en-US" dirty="0"/>
          </a:p>
          <a:p>
            <a:r>
              <a:rPr lang="en-US" dirty="0" smtClean="0"/>
              <a:t>Adding description to branch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683568" y="3645024"/>
            <a:ext cx="403244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bisect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7597" y="4725144"/>
            <a:ext cx="36004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add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-p  …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3568" y="5805264"/>
            <a:ext cx="655272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branch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--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edit-description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3568" y="6364076"/>
            <a:ext cx="655272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config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branch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.&lt;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branch-name.description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62867" y="6026664"/>
            <a:ext cx="172393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only local!</a:t>
            </a:r>
            <a:endParaRPr lang="nl-BE" dirty="0"/>
          </a:p>
        </p:txBody>
      </p:sp>
      <p:sp>
        <p:nvSpPr>
          <p:cNvPr id="10" name="TextBox 9"/>
          <p:cNvSpPr txBox="1"/>
          <p:nvPr/>
        </p:nvSpPr>
        <p:spPr>
          <a:xfrm>
            <a:off x="4360005" y="4725144"/>
            <a:ext cx="45571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cherry-pick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0ba188919fec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52</a:t>
            </a:fld>
            <a:endParaRPr lang="nl-BE"/>
          </a:p>
        </p:txBody>
      </p:sp>
      <p:sp>
        <p:nvSpPr>
          <p:cNvPr id="12" name="TextBox 11"/>
          <p:cNvSpPr txBox="1"/>
          <p:nvPr/>
        </p:nvSpPr>
        <p:spPr>
          <a:xfrm>
            <a:off x="683568" y="2616613"/>
            <a:ext cx="403244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log  -S 'double sqr('</a:t>
            </a:r>
          </a:p>
        </p:txBody>
      </p:sp>
    </p:spTree>
    <p:extLst>
      <p:ext uri="{BB962C8B-B14F-4D97-AF65-F5344CB8AC3E}">
        <p14:creationId xmlns:p14="http://schemas.microsoft.com/office/powerpoint/2010/main" val="3877190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  <p:bldP spid="7" grpId="0" animBg="1"/>
      <p:bldP spid="8" grpId="0" animBg="1"/>
      <p:bldP spid="9" grpId="0" animBg="1"/>
      <p:bldP spid="10" grpId="0" animBg="1"/>
      <p:bldP spid="12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archives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Export branch files to archive file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Export to zip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On GitHub: create releases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2267580"/>
            <a:ext cx="79928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archive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master  |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gzip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&gt;  ~/my_project.tar.gz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1560" y="4058372"/>
            <a:ext cx="79928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archive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--format=zip  master  &gt;  ~/my_project.zip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131840" y="2852936"/>
            <a:ext cx="269714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Default format is tar</a:t>
            </a:r>
            <a:endParaRPr lang="nl-BE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67473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Contributing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75227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Contributing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Contribute to someone else's project, e.g.,</a:t>
            </a:r>
          </a:p>
          <a:p>
            <a:pPr lvl="1"/>
            <a:r>
              <a:rPr lang="en-US" dirty="0" smtClean="0"/>
              <a:t>Open source project</a:t>
            </a:r>
          </a:p>
          <a:p>
            <a:pPr lvl="1"/>
            <a:r>
              <a:rPr lang="en-US" dirty="0" smtClean="0"/>
              <a:t>Research project you're involved in</a:t>
            </a:r>
          </a:p>
          <a:p>
            <a:r>
              <a:rPr lang="en-US" dirty="0" smtClean="0"/>
              <a:t>Can be done without write access to project</a:t>
            </a:r>
          </a:p>
          <a:p>
            <a:pPr lvl="1"/>
            <a:r>
              <a:rPr lang="en-US" dirty="0" smtClean="0"/>
              <a:t>Create your own copy by forking</a:t>
            </a:r>
          </a:p>
          <a:p>
            <a:pPr lvl="1"/>
            <a:r>
              <a:rPr lang="en-US" dirty="0" smtClean="0"/>
              <a:t>Create a branch for implementation</a:t>
            </a:r>
          </a:p>
          <a:p>
            <a:pPr lvl="1"/>
            <a:r>
              <a:rPr lang="en-US" dirty="0" smtClean="0"/>
              <a:t>Implement, test</a:t>
            </a:r>
          </a:p>
          <a:p>
            <a:pPr lvl="1"/>
            <a:r>
              <a:rPr lang="en-US" dirty="0" smtClean="0"/>
              <a:t>Create a pull request for your branch against original repository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70181" y="5864553"/>
            <a:ext cx="8603637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Note: repository should be hosted by service, e.g., GitHub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774053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Pull requests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repositories have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CONTRIBUTING.md</a:t>
            </a:r>
          </a:p>
          <a:p>
            <a:r>
              <a:rPr lang="en-US" dirty="0" smtClean="0"/>
              <a:t>Good pull requests</a:t>
            </a:r>
          </a:p>
          <a:p>
            <a:pPr lvl="1"/>
            <a:r>
              <a:rPr lang="en-US" dirty="0" smtClean="0"/>
              <a:t>informative subject</a:t>
            </a:r>
          </a:p>
          <a:p>
            <a:pPr lvl="1"/>
            <a:r>
              <a:rPr lang="en-US" dirty="0" smtClean="0"/>
              <a:t>motivation for change</a:t>
            </a:r>
          </a:p>
          <a:p>
            <a:pPr lvl="1"/>
            <a:r>
              <a:rPr lang="en-US" dirty="0" smtClean="0"/>
              <a:t>atomic commits, with informative messages</a:t>
            </a:r>
          </a:p>
          <a:p>
            <a:pPr lvl="1"/>
            <a:r>
              <a:rPr lang="en-US" dirty="0" smtClean="0"/>
              <a:t>typically based on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development</a:t>
            </a:r>
            <a:r>
              <a:rPr lang="en-US" dirty="0" smtClean="0"/>
              <a:t> branch, </a:t>
            </a:r>
            <a:r>
              <a:rPr lang="en-US" i="1" dirty="0" smtClean="0"/>
              <a:t>not</a:t>
            </a:r>
            <a:r>
              <a:rPr lang="en-US" dirty="0" smtClean="0"/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master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70890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Receiving contribution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Someone forked your repository to contribute</a:t>
            </a:r>
          </a:p>
          <a:p>
            <a:r>
              <a:rPr lang="en-US" dirty="0" smtClean="0"/>
              <a:t>You receive pull request</a:t>
            </a:r>
          </a:p>
          <a:p>
            <a:pPr lvl="1"/>
            <a:r>
              <a:rPr lang="en-US" dirty="0" smtClean="0"/>
              <a:t>Evaluate contribution</a:t>
            </a:r>
          </a:p>
          <a:p>
            <a:pPr lvl="2"/>
            <a:r>
              <a:rPr lang="en-US" dirty="0" smtClean="0"/>
              <a:t>Code review</a:t>
            </a:r>
          </a:p>
          <a:p>
            <a:pPr lvl="2"/>
            <a:r>
              <a:rPr lang="en-US" dirty="0" smtClean="0"/>
              <a:t>Extensive tests</a:t>
            </a:r>
          </a:p>
          <a:p>
            <a:pPr lvl="1"/>
            <a:r>
              <a:rPr lang="en-US" dirty="0" smtClean="0"/>
              <a:t>If okay, merge remote branch into, e.g., master or development</a:t>
            </a:r>
          </a:p>
          <a:p>
            <a:pPr lvl="1"/>
            <a:r>
              <a:rPr lang="en-US" dirty="0" smtClean="0"/>
              <a:t>If not okay, provide feedback, delete pull request</a:t>
            </a:r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043608" y="5930116"/>
            <a:ext cx="709251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You retain complete control over contributions!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4079303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63237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Contributes to the scientific method</a:t>
            </a:r>
          </a:p>
          <a:p>
            <a:pPr lvl="1"/>
            <a:r>
              <a:rPr lang="en-US" dirty="0" smtClean="0"/>
              <a:t>Helps ensure reproducibility</a:t>
            </a:r>
          </a:p>
          <a:p>
            <a:r>
              <a:rPr lang="en-US" dirty="0" smtClean="0"/>
              <a:t>Record of change</a:t>
            </a:r>
          </a:p>
          <a:p>
            <a:pPr lvl="1"/>
            <a:r>
              <a:rPr lang="en-US" dirty="0" smtClean="0"/>
              <a:t>What was changed?</a:t>
            </a:r>
          </a:p>
          <a:p>
            <a:pPr lvl="1"/>
            <a:r>
              <a:rPr lang="en-US" dirty="0" smtClean="0"/>
              <a:t>When was it changed?</a:t>
            </a:r>
          </a:p>
          <a:p>
            <a:pPr lvl="1"/>
            <a:r>
              <a:rPr lang="en-US" dirty="0" smtClean="0"/>
              <a:t>Who changed it?</a:t>
            </a:r>
          </a:p>
          <a:p>
            <a:pPr lvl="1"/>
            <a:r>
              <a:rPr lang="en-US" dirty="0" smtClean="0"/>
              <a:t>Why was it changed?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41158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to put in?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Think in terms of projects!</a:t>
            </a:r>
          </a:p>
          <a:p>
            <a:pPr lvl="1"/>
            <a:r>
              <a:rPr lang="en-US" dirty="0" smtClean="0"/>
              <a:t>Code</a:t>
            </a:r>
          </a:p>
          <a:p>
            <a:pPr lvl="1"/>
            <a:r>
              <a:rPr lang="en-US" dirty="0" smtClean="0"/>
              <a:t>Documentation</a:t>
            </a:r>
          </a:p>
          <a:p>
            <a:pPr lvl="1"/>
            <a:r>
              <a:rPr lang="en-US" dirty="0" smtClean="0"/>
              <a:t>Tests</a:t>
            </a:r>
          </a:p>
          <a:p>
            <a:pPr lvl="1"/>
            <a:r>
              <a:rPr lang="en-US" dirty="0" smtClean="0"/>
              <a:t>Reports (e.g., publications)</a:t>
            </a:r>
          </a:p>
          <a:p>
            <a:pPr lvl="1"/>
            <a:r>
              <a:rPr lang="en-US" dirty="0" smtClean="0"/>
              <a:t>Input data/results? (maybe)</a:t>
            </a:r>
          </a:p>
          <a:p>
            <a:r>
              <a:rPr lang="en-US" dirty="0" smtClean="0"/>
              <a:t>Type of files: any, but some important features only for text files (e.g., program or </a:t>
            </a:r>
            <a:r>
              <a:rPr lang="en-US" dirty="0" err="1" smtClean="0"/>
              <a:t>LaTeX</a:t>
            </a:r>
            <a:r>
              <a:rPr lang="en-US" dirty="0" smtClean="0"/>
              <a:t> source code)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00964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Online documentation (including </a:t>
            </a:r>
            <a:r>
              <a:rPr lang="en-US" dirty="0" smtClean="0"/>
              <a:t>movies)</a:t>
            </a:r>
            <a:br>
              <a:rPr lang="en-US" dirty="0" smtClean="0"/>
            </a:br>
            <a:r>
              <a:rPr lang="nl-BE" sz="2300" dirty="0" smtClean="0">
                <a:hlinkClick r:id="rId2"/>
              </a:rPr>
              <a:t>http</a:t>
            </a:r>
            <a:r>
              <a:rPr lang="nl-BE" sz="2300" dirty="0" smtClean="0">
                <a:hlinkClick r:id="rId2"/>
              </a:rPr>
              <a:t>://git-scm.com/documentation</a:t>
            </a:r>
            <a:endParaRPr lang="nl-BE" dirty="0" smtClean="0"/>
          </a:p>
          <a:p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 web </a:t>
            </a:r>
            <a:r>
              <a:rPr lang="en-US" dirty="0" smtClean="0"/>
              <a:t>site</a:t>
            </a:r>
            <a:br>
              <a:rPr lang="en-US" dirty="0" smtClean="0"/>
            </a:br>
            <a:r>
              <a:rPr lang="nl-BE" sz="2400" dirty="0" smtClean="0">
                <a:hlinkClick r:id="rId3"/>
              </a:rPr>
              <a:t>http</a:t>
            </a:r>
            <a:r>
              <a:rPr lang="nl-BE" sz="2400" dirty="0" smtClean="0">
                <a:hlinkClick r:id="rId3"/>
              </a:rPr>
              <a:t>://git-scm.com</a:t>
            </a:r>
            <a:r>
              <a:rPr lang="nl-BE" sz="2400" dirty="0" smtClean="0">
                <a:hlinkClick r:id="rId3"/>
              </a:rPr>
              <a:t>/</a:t>
            </a:r>
            <a:endParaRPr lang="nl-BE" dirty="0" smtClean="0"/>
          </a:p>
          <a:p>
            <a:r>
              <a:rPr lang="nl-BE" dirty="0" smtClean="0"/>
              <a:t>Pro git </a:t>
            </a:r>
            <a:r>
              <a:rPr lang="nl-BE" dirty="0"/>
              <a:t>online book</a:t>
            </a:r>
            <a:br>
              <a:rPr lang="nl-BE" dirty="0"/>
            </a:br>
            <a:r>
              <a:rPr lang="nl-BE" sz="2100" dirty="0">
                <a:hlinkClick r:id="rId4"/>
              </a:rPr>
              <a:t>https://git-scm.com/book/en/v2</a:t>
            </a:r>
            <a:r>
              <a:rPr lang="nl-BE" sz="2100" dirty="0" smtClean="0">
                <a:hlinkClick r:id="rId4"/>
              </a:rPr>
              <a:t>/</a:t>
            </a:r>
            <a:r>
              <a:rPr lang="nl-BE" sz="2100" dirty="0" smtClean="0"/>
              <a:t> </a:t>
            </a:r>
            <a:endParaRPr lang="nl-BE" dirty="0" smtClean="0"/>
          </a:p>
          <a:p>
            <a:r>
              <a:rPr lang="en-US" dirty="0" smtClean="0"/>
              <a:t>Why (the author thinks) you should switch to </a:t>
            </a:r>
            <a:r>
              <a:rPr lang="en-US" dirty="0" err="1" smtClean="0"/>
              <a:t>git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nl-BE" sz="2300" dirty="0" smtClean="0">
                <a:hlinkClick r:id="rId5"/>
              </a:rPr>
              <a:t>http</a:t>
            </a:r>
            <a:r>
              <a:rPr lang="nl-BE" sz="2300" dirty="0" smtClean="0">
                <a:hlinkClick r:id="rId5"/>
              </a:rPr>
              <a:t>://blog.teamtreehouse.com/why-you-should-switch-from-subversion-to-git</a:t>
            </a:r>
            <a:endParaRPr lang="nl-BE" dirty="0" smtClean="0"/>
          </a:p>
          <a:p>
            <a:r>
              <a:rPr lang="nl-BE" dirty="0" smtClean="0"/>
              <a:t>Overview of frequently used git </a:t>
            </a:r>
            <a:r>
              <a:rPr lang="nl-BE" dirty="0" smtClean="0"/>
              <a:t>workflows</a:t>
            </a:r>
            <a:br>
              <a:rPr lang="nl-BE" dirty="0" smtClean="0"/>
            </a:br>
            <a:r>
              <a:rPr lang="en-US" sz="2100" dirty="0" smtClean="0">
                <a:hlinkClick r:id="rId6"/>
              </a:rPr>
              <a:t>https</a:t>
            </a:r>
            <a:r>
              <a:rPr lang="en-US" sz="2100" dirty="0">
                <a:hlinkClick r:id="rId6"/>
              </a:rPr>
              <a:t>://</a:t>
            </a:r>
            <a:r>
              <a:rPr lang="en-US" sz="2100" dirty="0" smtClean="0">
                <a:hlinkClick r:id="rId6"/>
              </a:rPr>
              <a:t>www.atlassian.com/git/workflows</a:t>
            </a:r>
            <a:endParaRPr lang="en-US" dirty="0" smtClean="0"/>
          </a:p>
          <a:p>
            <a:r>
              <a:rPr lang="nl-BE" dirty="0" smtClean="0"/>
              <a:t>Blog post on "good" commit </a:t>
            </a:r>
            <a:r>
              <a:rPr lang="nl-BE" dirty="0" smtClean="0"/>
              <a:t>messages</a:t>
            </a:r>
            <a:br>
              <a:rPr lang="nl-BE" dirty="0" smtClean="0"/>
            </a:br>
            <a:r>
              <a:rPr lang="nl-BE" sz="2100" dirty="0" smtClean="0">
                <a:hlinkClick r:id="rId7"/>
              </a:rPr>
              <a:t>https</a:t>
            </a:r>
            <a:r>
              <a:rPr lang="nl-BE" sz="2100" dirty="0">
                <a:hlinkClick r:id="rId7"/>
              </a:rPr>
              <a:t>://chris.beams.io/posts/git-commit</a:t>
            </a:r>
            <a:r>
              <a:rPr lang="nl-BE" sz="2100" dirty="0" smtClean="0">
                <a:hlinkClick r:id="rId7"/>
              </a:rPr>
              <a:t>/</a:t>
            </a:r>
            <a:r>
              <a:rPr lang="nl-BE" sz="2100" dirty="0" smtClean="0"/>
              <a:t> </a:t>
            </a:r>
            <a:endParaRPr lang="nl-B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76133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&amp; tools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5069159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comes with most Linux distributions</a:t>
            </a:r>
          </a:p>
          <a:p>
            <a:r>
              <a:rPr lang="en-US" dirty="0" smtClean="0"/>
              <a:t>Website &amp; downloads: </a:t>
            </a:r>
            <a:r>
              <a:rPr lang="en-US" dirty="0">
                <a:hlinkClick r:id="rId3"/>
              </a:rPr>
              <a:t>https://git-scm.com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smtClean="0"/>
              <a:t>Desktop clients</a:t>
            </a:r>
          </a:p>
          <a:p>
            <a:pPr lvl="1"/>
            <a:r>
              <a:rPr lang="nl-BE" dirty="0"/>
              <a:t>GitHub Desktop: </a:t>
            </a:r>
            <a:r>
              <a:rPr lang="nl-BE" dirty="0">
                <a:hlinkClick r:id="rId4"/>
              </a:rPr>
              <a:t>https://desktop.github.com</a:t>
            </a:r>
            <a:r>
              <a:rPr lang="nl-BE" dirty="0" smtClean="0">
                <a:hlinkClick r:id="rId4"/>
              </a:rPr>
              <a:t>/</a:t>
            </a:r>
            <a:r>
              <a:rPr lang="nl-BE" dirty="0" smtClean="0"/>
              <a:t> (Windows/</a:t>
            </a:r>
            <a:r>
              <a:rPr lang="nl-BE" dirty="0" err="1" smtClean="0"/>
              <a:t>MacOS</a:t>
            </a:r>
            <a:r>
              <a:rPr lang="nl-BE" dirty="0" smtClean="0"/>
              <a:t> X)</a:t>
            </a:r>
          </a:p>
          <a:p>
            <a:pPr lvl="1"/>
            <a:r>
              <a:rPr lang="en-US" dirty="0" err="1" smtClean="0"/>
              <a:t>TortoiseGit</a:t>
            </a:r>
            <a:r>
              <a:rPr lang="en-US" dirty="0"/>
              <a:t>: </a:t>
            </a:r>
            <a:r>
              <a:rPr lang="en-US" dirty="0">
                <a:hlinkClick r:id="rId5"/>
              </a:rPr>
              <a:t>https://tortoisegit.org</a:t>
            </a:r>
            <a:r>
              <a:rPr lang="en-US" dirty="0" smtClean="0">
                <a:hlinkClick r:id="rId5"/>
              </a:rPr>
              <a:t>/</a:t>
            </a:r>
            <a:r>
              <a:rPr lang="en-US" dirty="0" smtClean="0"/>
              <a:t> (Windows)</a:t>
            </a:r>
          </a:p>
          <a:p>
            <a:pPr lvl="1"/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-cola</a:t>
            </a:r>
            <a:r>
              <a:rPr lang="en-US" dirty="0"/>
              <a:t>: </a:t>
            </a:r>
            <a:r>
              <a:rPr lang="en-US" dirty="0">
                <a:hlinkClick r:id="rId6"/>
              </a:rPr>
              <a:t>http://git-cola.github.io</a:t>
            </a:r>
            <a:r>
              <a:rPr lang="en-US" dirty="0" smtClean="0">
                <a:hlinkClick r:id="rId6"/>
              </a:rPr>
              <a:t>/</a:t>
            </a:r>
            <a:r>
              <a:rPr lang="en-US" dirty="0" smtClean="0"/>
              <a:t> (Linux/Windows/</a:t>
            </a:r>
            <a:r>
              <a:rPr lang="en-US" dirty="0" err="1" smtClean="0"/>
              <a:t>MacOS</a:t>
            </a:r>
            <a:r>
              <a:rPr lang="en-US" dirty="0" smtClean="0"/>
              <a:t> X)</a:t>
            </a:r>
          </a:p>
          <a:p>
            <a:r>
              <a:rPr lang="en-US" dirty="0" err="1" smtClean="0"/>
              <a:t>vcsh</a:t>
            </a:r>
            <a:r>
              <a:rPr lang="en-US" dirty="0" smtClean="0"/>
              <a:t>, </a:t>
            </a:r>
            <a:r>
              <a:rPr lang="en-US" dirty="0"/>
              <a:t>version control for configuration </a:t>
            </a:r>
            <a:r>
              <a:rPr lang="en-US" dirty="0" smtClean="0"/>
              <a:t>files: </a:t>
            </a:r>
            <a:r>
              <a:rPr lang="en-US" dirty="0">
                <a:hlinkClick r:id="rId7"/>
              </a:rPr>
              <a:t>https://</a:t>
            </a:r>
            <a:r>
              <a:rPr lang="en-US" dirty="0" smtClean="0">
                <a:hlinkClick r:id="rId7"/>
              </a:rPr>
              <a:t>github.com/RichiH/vcsh</a:t>
            </a:r>
            <a:r>
              <a:rPr lang="en-US" dirty="0" smtClean="0"/>
              <a:t> (Linux)</a:t>
            </a:r>
          </a:p>
          <a:p>
            <a:r>
              <a:rPr lang="en-US" dirty="0" smtClean="0"/>
              <a:t>git-prompt.sh, show </a:t>
            </a:r>
            <a:r>
              <a:rPr lang="en-US" dirty="0" err="1" smtClean="0"/>
              <a:t>git</a:t>
            </a:r>
            <a:r>
              <a:rPr lang="en-US" dirty="0" smtClean="0"/>
              <a:t> info in command line prompt: </a:t>
            </a:r>
            <a:r>
              <a:rPr lang="en-US" dirty="0">
                <a:hlinkClick r:id="rId8"/>
              </a:rPr>
              <a:t>http://git-prompt.sh</a:t>
            </a:r>
            <a:r>
              <a:rPr lang="en-US" dirty="0" smtClean="0">
                <a:hlinkClick r:id="rId8"/>
              </a:rPr>
              <a:t>/</a:t>
            </a:r>
            <a:r>
              <a:rPr lang="en-US" dirty="0" smtClean="0"/>
              <a:t> (Linux)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55217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KU Leuven: </a:t>
            </a:r>
            <a:r>
              <a:rPr lang="en-US" dirty="0">
                <a:hlinkClick r:id="rId2"/>
              </a:rPr>
              <a:t>SVS </a:t>
            </a:r>
            <a:r>
              <a:rPr lang="en-US" dirty="0" smtClean="0">
                <a:hlinkClick r:id="rId2"/>
              </a:rPr>
              <a:t>service</a:t>
            </a:r>
            <a:endParaRPr lang="en-US" dirty="0" smtClean="0"/>
          </a:p>
          <a:p>
            <a:pPr lvl="1"/>
            <a:r>
              <a:rPr lang="en-US" dirty="0" smtClean="0"/>
              <a:t>Issue tracking, wiki, hosted on premise</a:t>
            </a:r>
            <a:endParaRPr lang="en-US" sz="1600" dirty="0" smtClean="0"/>
          </a:p>
          <a:p>
            <a:r>
              <a:rPr lang="en-US" dirty="0" smtClean="0">
                <a:hlinkClick r:id="rId3"/>
              </a:rPr>
              <a:t>GitHub</a:t>
            </a:r>
            <a:endParaRPr lang="en-US" dirty="0" smtClean="0"/>
          </a:p>
          <a:p>
            <a:pPr lvl="1"/>
            <a:r>
              <a:rPr lang="en-US" dirty="0" smtClean="0"/>
              <a:t>Issue tracking, pull requests, code reviews, wiki, release management, forking, non-free private repositories</a:t>
            </a:r>
          </a:p>
          <a:p>
            <a:r>
              <a:rPr lang="en-US" dirty="0" err="1" smtClean="0">
                <a:hlinkClick r:id="rId4"/>
              </a:rPr>
              <a:t>GitLab</a:t>
            </a:r>
            <a:endParaRPr lang="en-US" dirty="0" smtClean="0"/>
          </a:p>
          <a:p>
            <a:pPr lvl="1"/>
            <a:r>
              <a:rPr lang="en-US" dirty="0" smtClean="0"/>
              <a:t>Issue tracking, pull requests, fine grained access control, wiki, release management, forking, private repositories</a:t>
            </a:r>
          </a:p>
          <a:p>
            <a:r>
              <a:rPr lang="en-US" dirty="0" err="1" smtClean="0">
                <a:hlinkClick r:id="rId5"/>
              </a:rPr>
              <a:t>BitBucket</a:t>
            </a:r>
            <a:endParaRPr lang="en-US" dirty="0" smtClean="0"/>
          </a:p>
          <a:p>
            <a:pPr lvl="1"/>
            <a:r>
              <a:rPr lang="en-US" dirty="0"/>
              <a:t>Issue tracking, pull requests, fine grained access control, wiki, release management, </a:t>
            </a:r>
            <a:r>
              <a:rPr lang="en-US" dirty="0" smtClean="0"/>
              <a:t>forking, private repositories</a:t>
            </a:r>
            <a:endParaRPr lang="en-US" dirty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18079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version control system?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/>
          </a:bodyPr>
          <a:lstStyle/>
          <a:p>
            <a:r>
              <a:rPr lang="en-US" dirty="0" smtClean="0"/>
              <a:t>Many systems, some of the most popular:</a:t>
            </a:r>
          </a:p>
          <a:p>
            <a:pPr lvl="1"/>
            <a:r>
              <a:rPr lang="en-US" dirty="0" err="1" smtClean="0"/>
              <a:t>rcs</a:t>
            </a:r>
            <a:endParaRPr lang="en-US" dirty="0" smtClean="0"/>
          </a:p>
          <a:p>
            <a:pPr lvl="1"/>
            <a:r>
              <a:rPr lang="en-US" dirty="0" err="1" smtClean="0"/>
              <a:t>cvs</a:t>
            </a:r>
            <a:endParaRPr lang="en-US" dirty="0" smtClean="0"/>
          </a:p>
          <a:p>
            <a:pPr lvl="1"/>
            <a:r>
              <a:rPr lang="en-US" dirty="0" err="1" smtClean="0"/>
              <a:t>svn</a:t>
            </a:r>
            <a:r>
              <a:rPr lang="en-US" dirty="0" smtClean="0"/>
              <a:t> (Subversion)</a:t>
            </a:r>
          </a:p>
          <a:p>
            <a:pPr lvl="1"/>
            <a:r>
              <a:rPr lang="en-US" dirty="0" smtClean="0"/>
              <a:t>SourceSafe (Microsoft)</a:t>
            </a:r>
          </a:p>
          <a:p>
            <a:pPr lvl="1"/>
            <a:r>
              <a:rPr lang="en-US" dirty="0" err="1" smtClean="0"/>
              <a:t>git</a:t>
            </a:r>
            <a:endParaRPr lang="en-US" dirty="0" smtClean="0"/>
          </a:p>
          <a:p>
            <a:pPr lvl="1"/>
            <a:r>
              <a:rPr lang="en-US" dirty="0" err="1" smtClean="0"/>
              <a:t>bzr</a:t>
            </a:r>
            <a:r>
              <a:rPr lang="en-US" dirty="0" smtClean="0"/>
              <a:t> (Bazaar)</a:t>
            </a:r>
          </a:p>
          <a:p>
            <a:pPr lvl="1"/>
            <a:r>
              <a:rPr lang="en-US" dirty="0" smtClean="0"/>
              <a:t>hg (Mercurial)</a:t>
            </a:r>
          </a:p>
          <a:p>
            <a:pPr lvl="1"/>
            <a:r>
              <a:rPr lang="en-US" dirty="0" smtClean="0"/>
              <a:t>…</a:t>
            </a:r>
            <a:endParaRPr lang="nl-BE" dirty="0"/>
          </a:p>
        </p:txBody>
      </p:sp>
      <p:grpSp>
        <p:nvGrpSpPr>
          <p:cNvPr id="6" name="Group 5"/>
          <p:cNvGrpSpPr/>
          <p:nvPr/>
        </p:nvGrpSpPr>
        <p:grpSpPr>
          <a:xfrm>
            <a:off x="4984737" y="4437112"/>
            <a:ext cx="3907743" cy="1224136"/>
            <a:chOff x="4355976" y="3861048"/>
            <a:chExt cx="3907743" cy="1224136"/>
          </a:xfrm>
        </p:grpSpPr>
        <p:sp>
          <p:nvSpPr>
            <p:cNvPr id="4" name="Right Brace 3"/>
            <p:cNvSpPr/>
            <p:nvPr/>
          </p:nvSpPr>
          <p:spPr>
            <a:xfrm>
              <a:off x="4355976" y="3861048"/>
              <a:ext cx="216024" cy="1224136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788024" y="4149080"/>
              <a:ext cx="347569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Distributed version control systems</a:t>
              </a:r>
              <a:br>
                <a:rPr lang="en-US" dirty="0" smtClean="0"/>
              </a:br>
              <a:r>
                <a:rPr lang="en-US" dirty="0" smtClean="0"/>
                <a:t>(DVCS)</a:t>
              </a:r>
              <a:endParaRPr lang="nl-BE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115616" y="2276872"/>
            <a:ext cx="5853197" cy="864096"/>
            <a:chOff x="1115616" y="2276872"/>
            <a:chExt cx="5853197" cy="864096"/>
          </a:xfrm>
        </p:grpSpPr>
        <p:grpSp>
          <p:nvGrpSpPr>
            <p:cNvPr id="7" name="Group 6"/>
            <p:cNvGrpSpPr/>
            <p:nvPr/>
          </p:nvGrpSpPr>
          <p:grpSpPr>
            <a:xfrm>
              <a:off x="4984737" y="2276872"/>
              <a:ext cx="1984076" cy="792088"/>
              <a:chOff x="4355976" y="4077072"/>
              <a:chExt cx="1984076" cy="792088"/>
            </a:xfrm>
          </p:grpSpPr>
          <p:sp>
            <p:nvSpPr>
              <p:cNvPr id="8" name="Right Brace 7"/>
              <p:cNvSpPr/>
              <p:nvPr/>
            </p:nvSpPr>
            <p:spPr>
              <a:xfrm>
                <a:off x="4355976" y="4077072"/>
                <a:ext cx="216024" cy="792088"/>
              </a:xfrm>
              <a:prstGeom prst="rightBrac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4788024" y="4283804"/>
                <a:ext cx="15520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Dead &amp; buried</a:t>
                </a:r>
                <a:endParaRPr lang="nl-BE" dirty="0"/>
              </a:p>
            </p:txBody>
          </p:sp>
        </p:grpSp>
        <p:cxnSp>
          <p:nvCxnSpPr>
            <p:cNvPr id="14" name="Straight Connector 13"/>
            <p:cNvCxnSpPr/>
            <p:nvPr/>
          </p:nvCxnSpPr>
          <p:spPr>
            <a:xfrm>
              <a:off x="1115616" y="2276872"/>
              <a:ext cx="792088" cy="396044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1115616" y="2744924"/>
              <a:ext cx="792088" cy="396044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1763688" y="3645024"/>
            <a:ext cx="4896327" cy="576064"/>
            <a:chOff x="1763688" y="3645024"/>
            <a:chExt cx="4896327" cy="576064"/>
          </a:xfrm>
        </p:grpSpPr>
        <p:grpSp>
          <p:nvGrpSpPr>
            <p:cNvPr id="10" name="Group 9"/>
            <p:cNvGrpSpPr/>
            <p:nvPr/>
          </p:nvGrpSpPr>
          <p:grpSpPr>
            <a:xfrm>
              <a:off x="4987114" y="3645024"/>
              <a:ext cx="1672901" cy="576064"/>
              <a:chOff x="4355976" y="4149080"/>
              <a:chExt cx="1672901" cy="576064"/>
            </a:xfrm>
          </p:grpSpPr>
          <p:sp>
            <p:nvSpPr>
              <p:cNvPr id="11" name="Right Brace 10"/>
              <p:cNvSpPr/>
              <p:nvPr/>
            </p:nvSpPr>
            <p:spPr>
              <a:xfrm>
                <a:off x="4355976" y="4149080"/>
                <a:ext cx="216024" cy="576064"/>
              </a:xfrm>
              <a:prstGeom prst="rightBrac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788024" y="4283804"/>
                <a:ext cx="12408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Proprietary</a:t>
                </a:r>
                <a:endParaRPr lang="nl-BE" dirty="0"/>
              </a:p>
            </p:txBody>
          </p:sp>
        </p:grpSp>
        <p:cxnSp>
          <p:nvCxnSpPr>
            <p:cNvPr id="16" name="Straight Connector 15"/>
            <p:cNvCxnSpPr/>
            <p:nvPr/>
          </p:nvCxnSpPr>
          <p:spPr>
            <a:xfrm>
              <a:off x="1763688" y="3825044"/>
              <a:ext cx="792088" cy="396044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1234231" y="3310385"/>
            <a:ext cx="601465" cy="1368152"/>
            <a:chOff x="1234231" y="3310385"/>
            <a:chExt cx="601465" cy="1368152"/>
          </a:xfrm>
        </p:grpSpPr>
        <p:sp>
          <p:nvSpPr>
            <p:cNvPr id="19" name="Rounded Rectangle 18"/>
            <p:cNvSpPr/>
            <p:nvPr/>
          </p:nvSpPr>
          <p:spPr>
            <a:xfrm>
              <a:off x="1234231" y="3310385"/>
              <a:ext cx="576064" cy="360040"/>
            </a:xfrm>
            <a:prstGeom prst="roundRect">
              <a:avLst/>
            </a:prstGeom>
            <a:solidFill>
              <a:srgbClr val="92D050">
                <a:alpha val="30000"/>
              </a:srgbClr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1259632" y="4318497"/>
              <a:ext cx="576064" cy="360040"/>
            </a:xfrm>
            <a:prstGeom prst="roundRect">
              <a:avLst/>
            </a:prstGeom>
            <a:solidFill>
              <a:srgbClr val="92D050">
                <a:alpha val="30000"/>
              </a:srgbClr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57011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subversion?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Pros</a:t>
            </a:r>
          </a:p>
          <a:p>
            <a:pPr lvl="1"/>
            <a:r>
              <a:rPr lang="en-US" dirty="0" smtClean="0"/>
              <a:t>Solid</a:t>
            </a:r>
          </a:p>
          <a:p>
            <a:pPr lvl="1"/>
            <a:r>
              <a:rPr lang="en-US" dirty="0" smtClean="0"/>
              <a:t>Ubiquitous</a:t>
            </a:r>
          </a:p>
          <a:p>
            <a:pPr lvl="1"/>
            <a:r>
              <a:rPr lang="en-US" dirty="0" smtClean="0"/>
              <a:t>Feature rich</a:t>
            </a:r>
          </a:p>
          <a:p>
            <a:pPr lvl="1"/>
            <a:r>
              <a:rPr lang="en-US" dirty="0" smtClean="0"/>
              <a:t>Nice windows GUI client (i.e., </a:t>
            </a:r>
            <a:r>
              <a:rPr lang="en-US" dirty="0" err="1" smtClean="0"/>
              <a:t>TortoiseSVN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Integrates into IDEs (e.g., Eclipse, Microsoft Visual Studio)</a:t>
            </a:r>
          </a:p>
          <a:p>
            <a:pPr lvl="1"/>
            <a:r>
              <a:rPr lang="en-US" i="1" dirty="0" smtClean="0">
                <a:solidFill>
                  <a:schemeClr val="tx2"/>
                </a:solidFill>
              </a:rPr>
              <a:t>Conceptually simple</a:t>
            </a:r>
          </a:p>
          <a:p>
            <a:r>
              <a:rPr lang="en-US" dirty="0" smtClean="0"/>
              <a:t>Cons</a:t>
            </a:r>
          </a:p>
          <a:p>
            <a:pPr lvl="1"/>
            <a:r>
              <a:rPr lang="en-US" i="1" dirty="0" smtClean="0">
                <a:solidFill>
                  <a:srgbClr val="C00000"/>
                </a:solidFill>
              </a:rPr>
              <a:t>Centralized repository</a:t>
            </a:r>
            <a:r>
              <a:rPr lang="en-US" dirty="0" smtClean="0"/>
              <a:t> (?)</a:t>
            </a:r>
          </a:p>
          <a:p>
            <a:pPr lvl="1"/>
            <a:r>
              <a:rPr lang="en-US" dirty="0" smtClean="0"/>
              <a:t>Somewhat rigid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98219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Bird's eye view</a:t>
            </a:r>
            <a:endParaRPr lang="nl-BE" dirty="0"/>
          </a:p>
        </p:txBody>
      </p:sp>
      <p:grpSp>
        <p:nvGrpSpPr>
          <p:cNvPr id="19" name="Group 18"/>
          <p:cNvGrpSpPr/>
          <p:nvPr/>
        </p:nvGrpSpPr>
        <p:grpSpPr>
          <a:xfrm>
            <a:off x="395536" y="2996952"/>
            <a:ext cx="2088232" cy="1440160"/>
            <a:chOff x="4572000" y="2348880"/>
            <a:chExt cx="2088232" cy="1440160"/>
          </a:xfrm>
        </p:grpSpPr>
        <p:sp>
          <p:nvSpPr>
            <p:cNvPr id="5" name="Rounded Rectangle 4"/>
            <p:cNvSpPr/>
            <p:nvPr/>
          </p:nvSpPr>
          <p:spPr>
            <a:xfrm>
              <a:off x="4572000" y="2348880"/>
              <a:ext cx="2088232" cy="144016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026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788024" y="2636912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7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940424" y="2789312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8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866134" y="3140968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027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448299" y="2577107"/>
              <a:ext cx="779885" cy="779885"/>
            </a:xfrm>
            <a:prstGeom prst="rect">
              <a:avLst/>
            </a:prstGeom>
            <a:noFill/>
          </p:spPr>
        </p:pic>
        <p:pic>
          <p:nvPicPr>
            <p:cNvPr id="10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724128" y="2996952"/>
              <a:ext cx="779885" cy="779885"/>
            </a:xfrm>
            <a:prstGeom prst="rect">
              <a:avLst/>
            </a:prstGeom>
            <a:noFill/>
          </p:spPr>
        </p:pic>
        <p:sp>
          <p:nvSpPr>
            <p:cNvPr id="11" name="TextBox 10"/>
            <p:cNvSpPr txBox="1"/>
            <p:nvPr/>
          </p:nvSpPr>
          <p:spPr>
            <a:xfrm>
              <a:off x="5129306" y="2359638"/>
              <a:ext cx="10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Project 1</a:t>
              </a:r>
              <a:endParaRPr lang="nl-BE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827584" y="4221088"/>
            <a:ext cx="2088232" cy="1440160"/>
            <a:chOff x="4139952" y="4581128"/>
            <a:chExt cx="2088232" cy="1440160"/>
          </a:xfrm>
        </p:grpSpPr>
        <p:sp>
          <p:nvSpPr>
            <p:cNvPr id="12" name="Rounded Rectangle 11"/>
            <p:cNvSpPr/>
            <p:nvPr/>
          </p:nvSpPr>
          <p:spPr>
            <a:xfrm>
              <a:off x="4139952" y="4581128"/>
              <a:ext cx="2088232" cy="144016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3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355976" y="4869160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4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508376" y="5021560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5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580112" y="5373216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6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016251" y="4809355"/>
              <a:ext cx="779885" cy="779885"/>
            </a:xfrm>
            <a:prstGeom prst="rect">
              <a:avLst/>
            </a:prstGeom>
            <a:noFill/>
          </p:spPr>
        </p:pic>
        <p:pic>
          <p:nvPicPr>
            <p:cNvPr id="17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572000" y="5229200"/>
              <a:ext cx="779885" cy="779885"/>
            </a:xfrm>
            <a:prstGeom prst="rect">
              <a:avLst/>
            </a:prstGeom>
            <a:noFill/>
          </p:spPr>
        </p:pic>
        <p:sp>
          <p:nvSpPr>
            <p:cNvPr id="18" name="TextBox 17"/>
            <p:cNvSpPr txBox="1"/>
            <p:nvPr/>
          </p:nvSpPr>
          <p:spPr>
            <a:xfrm>
              <a:off x="4697258" y="4591886"/>
              <a:ext cx="10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Project 2</a:t>
              </a:r>
              <a:endParaRPr lang="nl-BE" dirty="0"/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251520" y="1340768"/>
            <a:ext cx="2952328" cy="4680520"/>
            <a:chOff x="251520" y="1340768"/>
            <a:chExt cx="2952328" cy="4680520"/>
          </a:xfrm>
        </p:grpSpPr>
        <p:sp>
          <p:nvSpPr>
            <p:cNvPr id="4" name="Flowchart: Magnetic Disk 3"/>
            <p:cNvSpPr/>
            <p:nvPr/>
          </p:nvSpPr>
          <p:spPr>
            <a:xfrm>
              <a:off x="251520" y="1340768"/>
              <a:ext cx="2952328" cy="4680520"/>
            </a:xfrm>
            <a:prstGeom prst="flowChartMagneticDisk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55576" y="1844824"/>
              <a:ext cx="195213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 smtClean="0"/>
                <a:t>svn</a:t>
              </a:r>
              <a:r>
                <a:rPr lang="en-US" sz="2400" dirty="0" smtClean="0"/>
                <a:t> repository</a:t>
              </a:r>
              <a:endParaRPr lang="nl-BE" dirty="0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3865612" y="1196752"/>
            <a:ext cx="5098876" cy="3024336"/>
            <a:chOff x="3865612" y="1196752"/>
            <a:chExt cx="5098876" cy="3024336"/>
          </a:xfrm>
        </p:grpSpPr>
        <p:pic>
          <p:nvPicPr>
            <p:cNvPr id="1029" name="Picture 5" descr="C:\Users\u0065575\AppData\Local\Microsoft\Windows\Temporary Internet Files\Content.IE5\WOTZA2QG\MC900431632[1]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865612" y="2506588"/>
              <a:ext cx="1714500" cy="1714500"/>
            </a:xfrm>
            <a:prstGeom prst="rect">
              <a:avLst/>
            </a:prstGeom>
            <a:noFill/>
          </p:spPr>
        </p:pic>
        <p:sp>
          <p:nvSpPr>
            <p:cNvPr id="25" name="Cloud Callout 24"/>
            <p:cNvSpPr/>
            <p:nvPr/>
          </p:nvSpPr>
          <p:spPr>
            <a:xfrm>
              <a:off x="5580112" y="1196752"/>
              <a:ext cx="3384376" cy="2160240"/>
            </a:xfrm>
            <a:prstGeom prst="cloudCallout">
              <a:avLst>
                <a:gd name="adj1" fmla="val -52619"/>
                <a:gd name="adj2" fmla="val 3909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3851920" y="3501008"/>
            <a:ext cx="5098876" cy="3141836"/>
            <a:chOff x="3851920" y="3501008"/>
            <a:chExt cx="5098876" cy="3141836"/>
          </a:xfrm>
        </p:grpSpPr>
        <p:sp>
          <p:nvSpPr>
            <p:cNvPr id="43" name="Cloud Callout 42"/>
            <p:cNvSpPr/>
            <p:nvPr/>
          </p:nvSpPr>
          <p:spPr>
            <a:xfrm>
              <a:off x="5566420" y="3501008"/>
              <a:ext cx="3384376" cy="2160240"/>
            </a:xfrm>
            <a:prstGeom prst="cloudCallout">
              <a:avLst>
                <a:gd name="adj1" fmla="val -52619"/>
                <a:gd name="adj2" fmla="val 3909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030" name="Picture 6" descr="C:\Users\u0065575\AppData\Local\Microsoft\Windows\Temporary Internet Files\Content.IE5\1A39SXZC\MC900431566[1]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851920" y="4725144"/>
              <a:ext cx="1905000" cy="1917700"/>
            </a:xfrm>
            <a:prstGeom prst="rect">
              <a:avLst/>
            </a:prstGeom>
            <a:noFill/>
          </p:spPr>
        </p:pic>
      </p:grpSp>
      <p:grpSp>
        <p:nvGrpSpPr>
          <p:cNvPr id="65" name="Group 64"/>
          <p:cNvGrpSpPr/>
          <p:nvPr/>
        </p:nvGrpSpPr>
        <p:grpSpPr>
          <a:xfrm>
            <a:off x="2483768" y="1556792"/>
            <a:ext cx="5832648" cy="2160240"/>
            <a:chOff x="2483768" y="1556792"/>
            <a:chExt cx="5832648" cy="2160240"/>
          </a:xfrm>
        </p:grpSpPr>
        <p:grpSp>
          <p:nvGrpSpPr>
            <p:cNvPr id="26" name="Group 25"/>
            <p:cNvGrpSpPr/>
            <p:nvPr/>
          </p:nvGrpSpPr>
          <p:grpSpPr>
            <a:xfrm>
              <a:off x="6228184" y="1556792"/>
              <a:ext cx="2088232" cy="1440160"/>
              <a:chOff x="4572000" y="2348880"/>
              <a:chExt cx="2088232" cy="1440160"/>
            </a:xfrm>
          </p:grpSpPr>
          <p:sp>
            <p:nvSpPr>
              <p:cNvPr id="27" name="Rounded Rectangle 26"/>
              <p:cNvSpPr/>
              <p:nvPr/>
            </p:nvSpPr>
            <p:spPr>
              <a:xfrm>
                <a:off x="4572000" y="2348880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2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788024" y="26369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29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940424" y="27893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0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866134" y="3140968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1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448299" y="2577107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32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724128" y="2996952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33" name="TextBox 32"/>
              <p:cNvSpPr txBox="1"/>
              <p:nvPr/>
            </p:nvSpPr>
            <p:spPr>
              <a:xfrm>
                <a:off x="5129306" y="2359638"/>
                <a:ext cx="10161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Project 1</a:t>
                </a:r>
                <a:endParaRPr lang="nl-BE" dirty="0"/>
              </a:p>
            </p:txBody>
          </p:sp>
        </p:grpSp>
        <p:cxnSp>
          <p:nvCxnSpPr>
            <p:cNvPr id="55" name="Elbow Connector 54"/>
            <p:cNvCxnSpPr>
              <a:stCxn id="5" idx="3"/>
              <a:endCxn id="27" idx="1"/>
            </p:cNvCxnSpPr>
            <p:nvPr/>
          </p:nvCxnSpPr>
          <p:spPr>
            <a:xfrm flipV="1">
              <a:off x="2483768" y="2276872"/>
              <a:ext cx="3744416" cy="1440160"/>
            </a:xfrm>
            <a:prstGeom prst="bentConnector3">
              <a:avLst>
                <a:gd name="adj1" fmla="val 34199"/>
              </a:avLst>
            </a:prstGeom>
            <a:ln w="63500">
              <a:solidFill>
                <a:srgbClr val="7030A0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/>
          <p:cNvGrpSpPr/>
          <p:nvPr/>
        </p:nvGrpSpPr>
        <p:grpSpPr>
          <a:xfrm>
            <a:off x="2483768" y="3717032"/>
            <a:ext cx="5270276" cy="1152128"/>
            <a:chOff x="2483768" y="3717032"/>
            <a:chExt cx="5270276" cy="1152128"/>
          </a:xfrm>
        </p:grpSpPr>
        <p:grpSp>
          <p:nvGrpSpPr>
            <p:cNvPr id="44" name="Group 43"/>
            <p:cNvGrpSpPr/>
            <p:nvPr/>
          </p:nvGrpSpPr>
          <p:grpSpPr>
            <a:xfrm>
              <a:off x="6084168" y="3789040"/>
              <a:ext cx="1669876" cy="1080120"/>
              <a:chOff x="4572000" y="2348880"/>
              <a:chExt cx="2088232" cy="1440160"/>
            </a:xfrm>
          </p:grpSpPr>
          <p:sp>
            <p:nvSpPr>
              <p:cNvPr id="45" name="Rounded Rectangle 44"/>
              <p:cNvSpPr/>
              <p:nvPr/>
            </p:nvSpPr>
            <p:spPr>
              <a:xfrm>
                <a:off x="4572000" y="2348880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46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788024" y="26369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47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940424" y="27893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4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866134" y="3140968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49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448299" y="2577107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50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724128" y="2996952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51" name="TextBox 50"/>
              <p:cNvSpPr txBox="1"/>
              <p:nvPr/>
            </p:nvSpPr>
            <p:spPr>
              <a:xfrm>
                <a:off x="5129305" y="2359639"/>
                <a:ext cx="9274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 1</a:t>
                </a:r>
                <a:endParaRPr lang="nl-BE" sz="1200" dirty="0"/>
              </a:p>
            </p:txBody>
          </p:sp>
        </p:grpSp>
        <p:cxnSp>
          <p:nvCxnSpPr>
            <p:cNvPr id="57" name="Elbow Connector 56"/>
            <p:cNvCxnSpPr>
              <a:stCxn id="5" idx="3"/>
              <a:endCxn id="45" idx="1"/>
            </p:cNvCxnSpPr>
            <p:nvPr/>
          </p:nvCxnSpPr>
          <p:spPr>
            <a:xfrm>
              <a:off x="2483768" y="3717032"/>
              <a:ext cx="3600400" cy="612068"/>
            </a:xfrm>
            <a:prstGeom prst="bentConnector3">
              <a:avLst>
                <a:gd name="adj1" fmla="val 35658"/>
              </a:avLst>
            </a:prstGeom>
            <a:ln w="63500">
              <a:solidFill>
                <a:srgbClr val="7030A0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2915816" y="4077072"/>
            <a:ext cx="5472608" cy="1071736"/>
            <a:chOff x="2915816" y="4077072"/>
            <a:chExt cx="5472608" cy="1071736"/>
          </a:xfrm>
        </p:grpSpPr>
        <p:cxnSp>
          <p:nvCxnSpPr>
            <p:cNvPr id="61" name="Elbow Connector 60"/>
            <p:cNvCxnSpPr>
              <a:stCxn id="12" idx="3"/>
              <a:endCxn id="35" idx="1"/>
            </p:cNvCxnSpPr>
            <p:nvPr/>
          </p:nvCxnSpPr>
          <p:spPr>
            <a:xfrm flipV="1">
              <a:off x="2915816" y="4612940"/>
              <a:ext cx="4032448" cy="328228"/>
            </a:xfrm>
            <a:prstGeom prst="bentConnector3">
              <a:avLst>
                <a:gd name="adj1" fmla="val 23056"/>
              </a:avLst>
            </a:prstGeom>
            <a:ln w="63500">
              <a:solidFill>
                <a:srgbClr val="7030A0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" name="Group 33"/>
            <p:cNvGrpSpPr/>
            <p:nvPr/>
          </p:nvGrpSpPr>
          <p:grpSpPr>
            <a:xfrm>
              <a:off x="6948264" y="4077072"/>
              <a:ext cx="1440160" cy="1071736"/>
              <a:chOff x="4139952" y="4581128"/>
              <a:chExt cx="2088232" cy="1440160"/>
            </a:xfrm>
          </p:grpSpPr>
          <p:sp>
            <p:nvSpPr>
              <p:cNvPr id="35" name="Rounded Rectangle 34"/>
              <p:cNvSpPr/>
              <p:nvPr/>
            </p:nvSpPr>
            <p:spPr>
              <a:xfrm>
                <a:off x="4139952" y="4581128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36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4355976" y="4869160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7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4508376" y="5021560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5580112" y="5373216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9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016251" y="4809355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40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4572000" y="5229200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41" name="TextBox 40"/>
              <p:cNvSpPr txBox="1"/>
              <p:nvPr/>
            </p:nvSpPr>
            <p:spPr>
              <a:xfrm>
                <a:off x="4697258" y="4591886"/>
                <a:ext cx="1075339" cy="372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 2</a:t>
                </a:r>
                <a:endParaRPr lang="nl-BE" sz="1200" dirty="0"/>
              </a:p>
            </p:txBody>
          </p:sp>
        </p:grpSp>
      </p:grpSp>
      <p:sp>
        <p:nvSpPr>
          <p:cNvPr id="71" name="TextBox 70"/>
          <p:cNvSpPr txBox="1"/>
          <p:nvPr/>
        </p:nvSpPr>
        <p:spPr>
          <a:xfrm>
            <a:off x="6228184" y="5949280"/>
            <a:ext cx="20959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Working copies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85561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4647</TotalTime>
  <Words>2893</Words>
  <Application>Microsoft Office PowerPoint</Application>
  <PresentationFormat>On-screen Show (4:3)</PresentationFormat>
  <Paragraphs>709</Paragraphs>
  <Slides>62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66" baseType="lpstr">
      <vt:lpstr>Arial</vt:lpstr>
      <vt:lpstr>Calibri</vt:lpstr>
      <vt:lpstr>Courier New</vt:lpstr>
      <vt:lpstr>Office Theme</vt:lpstr>
      <vt:lpstr>Version control with git</vt:lpstr>
      <vt:lpstr>Overview</vt:lpstr>
      <vt:lpstr>Motivation</vt:lpstr>
      <vt:lpstr>It's a beautiful autumn day…</vt:lpstr>
      <vt:lpstr>Why version control?</vt:lpstr>
      <vt:lpstr>What to put in?</vt:lpstr>
      <vt:lpstr>Which version control system?</vt:lpstr>
      <vt:lpstr>Why subversion?</vt:lpstr>
      <vt:lpstr>Bird's eye view</vt:lpstr>
      <vt:lpstr>Bird's eye view explained</vt:lpstr>
      <vt:lpstr>Why git?</vt:lpstr>
      <vt:lpstr>Bird's eye view</vt:lpstr>
      <vt:lpstr>Bird's eye view explained</vt:lpstr>
      <vt:lpstr>Typographical conventions</vt:lpstr>
      <vt:lpstr>Single user scenario</vt:lpstr>
      <vt:lpstr>Creating repository/project</vt:lpstr>
      <vt:lpstr>Single user work cycle</vt:lpstr>
      <vt:lpstr>What is the status?</vt:lpstr>
      <vt:lpstr>Who, When &amp; Why, oh why?</vt:lpstr>
      <vt:lpstr>Intermezzo: comment!</vt:lpstr>
      <vt:lpstr>Seven rules</vt:lpstr>
      <vt:lpstr>Customizing log output</vt:lpstr>
      <vt:lpstr>What changed?</vt:lpstr>
      <vt:lpstr>See the difference?</vt:lpstr>
      <vt:lpstr>Revisions</vt:lpstr>
      <vt:lpstr>And meanwhile in the repository…</vt:lpstr>
      <vt:lpstr>Intermezzo: when to commit?</vt:lpstr>
      <vt:lpstr>(Re)moving stuff</vt:lpstr>
      <vt:lpstr>Ignoring stuff</vt:lpstr>
      <vt:lpstr>Changing your mind about changes</vt:lpstr>
      <vt:lpstr>Changing your mind about commits</vt:lpstr>
      <vt:lpstr>Let's peek</vt:lpstr>
      <vt:lpstr>Tag, you're "it"! More semantics</vt:lpstr>
      <vt:lpstr>Getting help</vt:lpstr>
      <vt:lpstr>Multiple user scenario</vt:lpstr>
      <vt:lpstr>Remote repositories: clones</vt:lpstr>
      <vt:lpstr>Work cycle, revisited for multiple users</vt:lpstr>
      <vt:lpstr>Whence conflicts?</vt:lpstr>
      <vt:lpstr>Pull &amp; conflicts</vt:lpstr>
      <vt:lpstr>Resolving by editing file(s)</vt:lpstr>
      <vt:lpstr>Merging</vt:lpstr>
      <vt:lpstr>Feature branches</vt:lpstr>
      <vt:lpstr>Branch life cycle</vt:lpstr>
      <vt:lpstr>Creating &amp; working with a branch</vt:lpstr>
      <vt:lpstr>Merging branch back in</vt:lpstr>
      <vt:lpstr>Having cold feet?</vt:lpstr>
      <vt:lpstr>Branching policies</vt:lpstr>
      <vt:lpstr>Getting branches from remote</vt:lpstr>
      <vt:lpstr>Create branches from revisions/tags</vt:lpstr>
      <vt:lpstr>A few shortcuts</vt:lpstr>
      <vt:lpstr>Stashing</vt:lpstr>
      <vt:lpstr>And even more…</vt:lpstr>
      <vt:lpstr>Creating archives</vt:lpstr>
      <vt:lpstr>Contributing</vt:lpstr>
      <vt:lpstr>Contributing</vt:lpstr>
      <vt:lpstr>Pull requests</vt:lpstr>
      <vt:lpstr>Receiving contribution</vt:lpstr>
      <vt:lpstr>Conclusions</vt:lpstr>
      <vt:lpstr>Conclusions</vt:lpstr>
      <vt:lpstr>References</vt:lpstr>
      <vt:lpstr>Software &amp; tools</vt:lpstr>
      <vt:lpstr>Services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Geert Jan Bex</dc:creator>
  <cp:lastModifiedBy>Geert Jan Bex</cp:lastModifiedBy>
  <cp:revision>113</cp:revision>
  <dcterms:created xsi:type="dcterms:W3CDTF">2014-11-10T15:16:11Z</dcterms:created>
  <dcterms:modified xsi:type="dcterms:W3CDTF">2017-08-09T08:37:59Z</dcterms:modified>
</cp:coreProperties>
</file>