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67" r:id="rId2"/>
    <p:sldId id="293" r:id="rId3"/>
    <p:sldId id="295" r:id="rId4"/>
    <p:sldId id="282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70" r:id="rId18"/>
    <p:sldId id="284" r:id="rId19"/>
    <p:sldId id="272" r:id="rId20"/>
    <p:sldId id="277" r:id="rId21"/>
    <p:sldId id="273" r:id="rId22"/>
    <p:sldId id="279" r:id="rId23"/>
    <p:sldId id="280" r:id="rId24"/>
    <p:sldId id="278" r:id="rId25"/>
    <p:sldId id="288" r:id="rId26"/>
    <p:sldId id="296" r:id="rId27"/>
    <p:sldId id="285" r:id="rId28"/>
    <p:sldId id="275" r:id="rId29"/>
    <p:sldId id="291" r:id="rId30"/>
    <p:sldId id="290" r:id="rId31"/>
    <p:sldId id="289" r:id="rId32"/>
    <p:sldId id="281" r:id="rId33"/>
    <p:sldId id="298" r:id="rId34"/>
    <p:sldId id="299" r:id="rId35"/>
    <p:sldId id="300" r:id="rId36"/>
    <p:sldId id="287" r:id="rId37"/>
    <p:sldId id="292" r:id="rId38"/>
    <p:sldId id="286" r:id="rId39"/>
    <p:sldId id="297" r:id="rId40"/>
    <p:sldId id="271" r:id="rId41"/>
    <p:sldId id="283" r:id="rId4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57217-9577-4D10-8053-5D4B3BF5C83A}">
          <p14:sldIdLst>
            <p14:sldId id="267"/>
          </p14:sldIdLst>
        </p14:section>
        <p14:section name="introduction" id="{50D0C955-0358-493A-B4D9-DD93B5042F1A}">
          <p14:sldIdLst>
            <p14:sldId id="293"/>
            <p14:sldId id="295"/>
            <p14:sldId id="282"/>
          </p14:sldIdLst>
        </p14:section>
        <p14:section name="scaling" id="{CFD31B34-78F0-4B9A-A9FC-330A8C670BFD}">
          <p14:sldIdLst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architecture" id="{572BED4A-16C0-4091-9E87-34C0B977FB03}">
          <p14:sldIdLst>
            <p14:sldId id="269"/>
            <p14:sldId id="270"/>
          </p14:sldIdLst>
        </p14:section>
        <p14:section name="memory" id="{19A09E80-6618-4C6A-8813-F467F229A827}">
          <p14:sldIdLst>
            <p14:sldId id="284"/>
            <p14:sldId id="272"/>
            <p14:sldId id="277"/>
            <p14:sldId id="273"/>
            <p14:sldId id="279"/>
            <p14:sldId id="280"/>
            <p14:sldId id="278"/>
            <p14:sldId id="288"/>
            <p14:sldId id="296"/>
          </p14:sldIdLst>
        </p14:section>
        <p14:section name="CPU" id="{2714D5F9-3F1A-4E5D-B72A-8922567A4F66}">
          <p14:sldIdLst>
            <p14:sldId id="285"/>
            <p14:sldId id="275"/>
            <p14:sldId id="291"/>
            <p14:sldId id="290"/>
            <p14:sldId id="289"/>
            <p14:sldId id="281"/>
            <p14:sldId id="298"/>
          </p14:sldIdLst>
        </p14:section>
        <p14:section name="false sharing" id="{D4ED262D-72D1-4270-88D0-B864D2A60662}">
          <p14:sldIdLst>
            <p14:sldId id="299"/>
            <p14:sldId id="300"/>
          </p14:sldIdLst>
        </p14:section>
        <p14:section name="conclusion" id="{87FF5A44-6804-4982-9011-9B7F10D2DAE3}">
          <p14:sldIdLst>
            <p14:sldId id="287"/>
            <p14:sldId id="292"/>
            <p14:sldId id="286"/>
            <p14:sldId id="297"/>
            <p14:sldId id="27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F81B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83080"/>
        <c:axId val="16378376"/>
      </c:scatterChart>
      <c:valAx>
        <c:axId val="16383080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16378376"/>
        <c:crosses val="autoZero"/>
        <c:crossBetween val="midCat"/>
        <c:majorUnit val="4"/>
        <c:minorUnit val="4"/>
      </c:valAx>
      <c:valAx>
        <c:axId val="16378376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383080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83472"/>
        <c:axId val="16379160"/>
      </c:scatterChart>
      <c:valAx>
        <c:axId val="163834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16379160"/>
        <c:crosses val="autoZero"/>
        <c:crossBetween val="midCat"/>
        <c:majorUnit val="4"/>
        <c:minorUnit val="4"/>
      </c:valAx>
      <c:valAx>
        <c:axId val="16379160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383472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80728"/>
        <c:axId val="16382688"/>
      </c:scatterChart>
      <c:valAx>
        <c:axId val="1638072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16382688"/>
        <c:crosses val="autoZero"/>
        <c:crossBetween val="midCat"/>
        <c:minorUnit val="4"/>
      </c:valAx>
      <c:valAx>
        <c:axId val="16382688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380728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81120"/>
        <c:axId val="16383864"/>
      </c:scatterChart>
      <c:valAx>
        <c:axId val="1638112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16383864"/>
        <c:crosses val="autoZero"/>
        <c:crossBetween val="midCat"/>
        <c:majorUnit val="4"/>
      </c:valAx>
      <c:valAx>
        <c:axId val="16383864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38112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85432"/>
        <c:axId val="16384648"/>
      </c:scatterChart>
      <c:valAx>
        <c:axId val="1638543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16384648"/>
        <c:crosses val="autoZero"/>
        <c:crossBetween val="midCat"/>
        <c:majorUnit val="4"/>
        <c:minorUnit val="4"/>
      </c:valAx>
      <c:valAx>
        <c:axId val="16384648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3854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18/08/2017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18/08/2017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18/08/2017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18/08/2017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18/08/2017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18/08/2017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18/08/2017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18/08/2017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18/08/2017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18/08/2017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18/08/2017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18/08/2017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18/08/2017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default/files/m/4/8/8/2/a/31848-CompilerAutovectorizationGuide.pdf" TargetMode="External"/><Relationship Id="rId2" Type="http://schemas.openxmlformats.org/officeDocument/2006/relationships/hyperlink" Target="http://igoro.com/archive/gallery-of-processor-cache-effec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oftware.intel.com/en-us/blogs/2014/02/19/why-has-cpu-frequency-ceased-to-grow" TargetMode="External"/><Relationship Id="rId4" Type="http://schemas.openxmlformats.org/officeDocument/2006/relationships/hyperlink" Target="http://locklessinc.com/articles/vectorize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HPC efficiency considerations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Nice for</a:t>
            </a:r>
            <a:br>
              <a:rPr lang="en-US" sz="3200" dirty="0" smtClean="0"/>
            </a:br>
            <a:r>
              <a:rPr lang="en-US" sz="3200" dirty="0" smtClean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Scientist are interested in</a:t>
            </a:r>
          </a:p>
          <a:p>
            <a:pPr lvl="1"/>
            <a:r>
              <a:rPr lang="en-US" dirty="0" smtClean="0"/>
              <a:t>studying larger systems/bigger data sets</a:t>
            </a:r>
          </a:p>
          <a:p>
            <a:pPr lvl="1"/>
            <a:r>
              <a:rPr lang="en-US" dirty="0" smtClean="0"/>
              <a:t>increasing precision/resolution</a:t>
            </a:r>
          </a:p>
          <a:p>
            <a:pPr lvl="1"/>
            <a:r>
              <a:rPr lang="en-US" dirty="0" smtClean="0"/>
              <a:t>more complex phenomena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Compute node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core0</a:t>
              </a:r>
              <a:endParaRPr lang="en-US" sz="1200" b="1" dirty="0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0</a:t>
            </a:r>
          </a:p>
          <a:p>
            <a:pPr algn="ctr"/>
            <a:r>
              <a:rPr lang="en-US" dirty="0" smtClean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1</a:t>
            </a:r>
          </a:p>
          <a:p>
            <a:pPr algn="ctr"/>
            <a:r>
              <a:rPr lang="en-US" dirty="0" smtClean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core0</a:t>
                </a:r>
                <a:endParaRPr lang="en-US" sz="1200" b="1" dirty="0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</a:t>
                </a:r>
                <a:endParaRPr lang="en-US" sz="1200" b="1" dirty="0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core2</a:t>
                </a:r>
                <a:endParaRPr lang="en-US" sz="1200" b="1" dirty="0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core3</a:t>
                </a:r>
                <a:endParaRPr lang="en-US" sz="1200" b="1" dirty="0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core4</a:t>
                </a:r>
                <a:endParaRPr lang="en-US" sz="1200" b="1" dirty="0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core5</a:t>
                </a:r>
                <a:endParaRPr lang="en-US" sz="1200" b="1" dirty="0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core6</a:t>
                </a:r>
                <a:endParaRPr lang="en-US" sz="1200" b="1" dirty="0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core8</a:t>
                </a:r>
                <a:endParaRPr lang="en-US" sz="1200" b="1" dirty="0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core9</a:t>
                </a:r>
                <a:endParaRPr lang="en-US" sz="1200" b="1" dirty="0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core7</a:t>
                </a:r>
                <a:endParaRPr lang="en-US" sz="1200" b="1" dirty="0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core10</a:t>
                  </a:r>
                  <a:endParaRPr lang="en-US" sz="1200" b="1" dirty="0"/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core11</a:t>
                  </a:r>
                  <a:endParaRPr lang="en-US" sz="1200" b="1" dirty="0"/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core12</a:t>
                  </a:r>
                  <a:endParaRPr lang="en-US" sz="1200" b="1" dirty="0"/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core13</a:t>
                  </a:r>
                  <a:endParaRPr lang="en-US" sz="1200" b="1" dirty="0"/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core14</a:t>
                  </a:r>
                  <a:endParaRPr lang="en-US" sz="1200" b="1" dirty="0"/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core15</a:t>
                  </a:r>
                  <a:endParaRPr lang="en-US" sz="1200" b="1" dirty="0"/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core16</a:t>
                  </a:r>
                  <a:endParaRPr lang="en-US" sz="1200" b="1" dirty="0"/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core18</a:t>
                  </a:r>
                  <a:endParaRPr lang="en-US" sz="1200" b="1" dirty="0"/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core19</a:t>
                  </a:r>
                  <a:endParaRPr lang="en-US" sz="1200" b="1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core17</a:t>
                </a:r>
                <a:endParaRPr lang="en-US" sz="1200" b="1" dirty="0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IB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transport takes time!</a:t>
            </a:r>
          </a:p>
          <a:p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size: 64 GB+</a:t>
            </a:r>
          </a:p>
          <a:p>
            <a:pPr lvl="1"/>
            <a:r>
              <a:rPr lang="en-US" dirty="0" smtClean="0"/>
              <a:t>latency: 150 cycles</a:t>
            </a:r>
          </a:p>
          <a:p>
            <a:r>
              <a:rPr lang="en-US" dirty="0" smtClean="0"/>
              <a:t>L3 cache</a:t>
            </a:r>
          </a:p>
          <a:p>
            <a:pPr lvl="1"/>
            <a:r>
              <a:rPr lang="en-US" dirty="0" smtClean="0"/>
              <a:t>size: 25 MB+</a:t>
            </a:r>
          </a:p>
          <a:p>
            <a:pPr lvl="1"/>
            <a:r>
              <a:rPr lang="en-US" dirty="0" smtClean="0"/>
              <a:t>latency: 50 cycles</a:t>
            </a:r>
          </a:p>
          <a:p>
            <a:r>
              <a:rPr lang="en-US" dirty="0" smtClean="0"/>
              <a:t>L2 cache</a:t>
            </a:r>
          </a:p>
          <a:p>
            <a:pPr lvl="1"/>
            <a:r>
              <a:rPr lang="en-US" dirty="0" smtClean="0"/>
              <a:t>size: 256 kb</a:t>
            </a:r>
          </a:p>
          <a:p>
            <a:pPr lvl="1"/>
            <a:r>
              <a:rPr lang="en-US" dirty="0" smtClean="0"/>
              <a:t>latency: 20 cycles</a:t>
            </a:r>
          </a:p>
          <a:p>
            <a:r>
              <a:rPr lang="en-US" dirty="0" smtClean="0"/>
              <a:t>L1 cache</a:t>
            </a:r>
          </a:p>
          <a:p>
            <a:pPr lvl="1"/>
            <a:r>
              <a:rPr lang="en-US" dirty="0" smtClean="0"/>
              <a:t>size: 32 kb data + 32 kb instruction</a:t>
            </a:r>
          </a:p>
          <a:p>
            <a:pPr lvl="1"/>
            <a:r>
              <a:rPr lang="en-US" dirty="0" smtClean="0"/>
              <a:t>latency: 5 cycles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Bandwidth: 130 GB/s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QPI incurs 10 % loss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 average: 3 MB/core</a:t>
              </a:r>
              <a:endParaRPr lang="en-US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1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 kb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 kb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 </a:t>
              </a:r>
              <a:r>
                <a:rPr lang="en-US" dirty="0"/>
                <a:t>M</a:t>
              </a:r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L1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L2</a:t>
              </a:r>
              <a:endParaRPr 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f(a[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64 byte at once:</a:t>
            </a:r>
            <a:br>
              <a:rPr lang="en-US" dirty="0" smtClean="0"/>
            </a:br>
            <a:r>
              <a:rPr lang="en-US" dirty="0" smtClean="0"/>
              <a:t>RAM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L1</a:t>
            </a:r>
          </a:p>
          <a:p>
            <a:pPr lvl="1"/>
            <a:r>
              <a:rPr lang="en-US" dirty="0" smtClean="0"/>
              <a:t>cache line</a:t>
            </a:r>
          </a:p>
          <a:p>
            <a:pPr lvl="1"/>
            <a:r>
              <a:rPr lang="en-US" dirty="0" smtClean="0"/>
              <a:t>8 double or 16 single precision</a:t>
            </a:r>
          </a:p>
          <a:p>
            <a:r>
              <a:rPr lang="en-US" dirty="0" smtClean="0"/>
              <a:t>Data structure layout is critical!</a:t>
            </a:r>
          </a:p>
          <a:p>
            <a:pPr lvl="1"/>
            <a:r>
              <a:rPr lang="en-US" dirty="0" smtClean="0"/>
              <a:t>access to contiguous data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a[i-1]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</a:t>
              </a:r>
              <a:r>
                <a:rPr lang="en-US" dirty="0" err="1" smtClean="0"/>
                <a:t>i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a[i+1]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a[i+7]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a[i+8]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exploited: effective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sym typeface="Symbol" panose="05050102010706020507" pitchFamily="18" charset="2"/>
              </a:rPr>
              <a:t> </a:t>
            </a:r>
            <a:r>
              <a:rPr lang="en-US" sz="2000" dirty="0" smtClean="0"/>
              <a:t>memory bandwidth/8 or 16</a:t>
            </a:r>
          </a:p>
          <a:p>
            <a:r>
              <a:rPr lang="en-US" sz="2000" dirty="0" smtClean="0">
                <a:sym typeface="Symbol" panose="05050102010706020507" pitchFamily="18" charset="2"/>
              </a:rPr>
              <a:t>     </a:t>
            </a:r>
            <a:r>
              <a:rPr lang="en-US" sz="2000" dirty="0" smtClean="0"/>
              <a:t>cache size/8 or 16</a:t>
            </a:r>
            <a:endParaRPr lang="en-US" sz="2000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 timings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stride 16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almost</a:t>
              </a:r>
              <a:br>
                <a:rPr lang="en-US" sz="2400" dirty="0" smtClean="0"/>
              </a:br>
              <a:r>
                <a:rPr lang="en-US" sz="2400" dirty="0" smtClean="0"/>
                <a:t>equal time!</a:t>
              </a:r>
              <a:endParaRPr lang="en-US" sz="2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 bound,</a:t>
            </a:r>
          </a:p>
          <a:p>
            <a:r>
              <a:rPr lang="en-US" sz="2400" dirty="0" smtClean="0"/>
              <a:t>equal number</a:t>
            </a:r>
          </a:p>
          <a:p>
            <a:r>
              <a:rPr lang="en-US" sz="2400" dirty="0" smtClean="0"/>
              <a:t>of cache lines</a:t>
            </a:r>
          </a:p>
          <a:p>
            <a:r>
              <a:rPr lang="en-US" sz="2400" dirty="0" smtClean="0"/>
              <a:t>to fetch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less</a:t>
              </a:r>
              <a:br>
                <a:rPr lang="en-US" sz="2400" dirty="0" smtClean="0"/>
              </a:br>
              <a:r>
                <a:rPr lang="en-US" sz="2400" dirty="0" smtClean="0"/>
                <a:t>cache lines to fetch</a:t>
              </a:r>
              <a:endParaRPr lang="en-US" sz="2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 of 2D/3D/… arrays</a:t>
            </a:r>
          </a:p>
          <a:p>
            <a:pPr lvl="1"/>
            <a:r>
              <a:rPr lang="en-US" dirty="0" smtClean="0"/>
              <a:t>by row: C/C++</a:t>
            </a:r>
          </a:p>
          <a:p>
            <a:pPr lvl="1"/>
            <a:r>
              <a:rPr lang="en-US" dirty="0" smtClean="0"/>
              <a:t>by column: Fortran,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1,2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1,3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2,3</a:t>
                </a:r>
                <a:endParaRPr lang="en-US" baseline="-25000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2,1</a:t>
                </a:r>
                <a:endParaRPr 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3,1</a:t>
                </a:r>
                <a:endParaRPr 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3,2</a:t>
                </a:r>
                <a:endParaRPr lang="en-US" baseline="-25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row-major</a:t>
              </a:r>
              <a:endParaRPr lang="en-US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column-major</a:t>
              </a:r>
              <a:endParaRPr lang="en-US" sz="24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in "wrong" order:</a:t>
            </a:r>
            <a:br>
              <a:rPr lang="en-US" sz="2400" dirty="0" smtClean="0"/>
            </a:br>
            <a:r>
              <a:rPr lang="en-US" sz="2400" dirty="0" smtClean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AoS</a:t>
            </a:r>
            <a:r>
              <a:rPr lang="en-US" dirty="0" smtClean="0"/>
              <a:t> versus </a:t>
            </a:r>
            <a:r>
              <a:rPr lang="en-US" dirty="0" err="1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</a:t>
            </a:r>
            <a:r>
              <a:rPr lang="en-US" dirty="0" err="1" smtClean="0"/>
              <a:t>Structs</a:t>
            </a:r>
            <a:r>
              <a:rPr lang="en-US" dirty="0" smtClean="0"/>
              <a:t> versus </a:t>
            </a:r>
            <a:r>
              <a:rPr lang="en-US" dirty="0" err="1" smtClean="0"/>
              <a:t>Struct</a:t>
            </a:r>
            <a:r>
              <a:rPr lang="en-US" dirty="0" smtClean="0"/>
              <a:t> of Arrays?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047162" y="5308462"/>
            <a:ext cx="4917326" cy="987330"/>
            <a:chOff x="4047162" y="5393998"/>
            <a:chExt cx="4917326" cy="987330"/>
          </a:xfrm>
        </p:grpSpPr>
        <p:grpSp>
          <p:nvGrpSpPr>
            <p:cNvPr id="49" name="Group 48"/>
            <p:cNvGrpSpPr/>
            <p:nvPr/>
          </p:nvGrpSpPr>
          <p:grpSpPr>
            <a:xfrm>
              <a:off x="4047162" y="5393998"/>
              <a:ext cx="4917326" cy="411266"/>
              <a:chOff x="4047162" y="5393998"/>
              <a:chExt cx="4917326" cy="41126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047162" y="543593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84730" y="543593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86118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44872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i+2</a:t>
                </a:r>
                <a:endParaRPr lang="en-US" baseline="-25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10560" y="543593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668344" y="543593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250516" y="542554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473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23426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95234" y="543483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061107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475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54070" y="54359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047162" y="543483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067944" y="580526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456326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91178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705625" y="5898054"/>
              <a:ext cx="2386655" cy="483274"/>
              <a:chOff x="3748739" y="5373216"/>
              <a:chExt cx="2386655" cy="483274"/>
            </a:xfrm>
          </p:grpSpPr>
          <p:sp>
            <p:nvSpPr>
              <p:cNvPr id="54" name="Left Brace 53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036771" y="2613892"/>
            <a:ext cx="4917326" cy="987330"/>
            <a:chOff x="4182969" y="3455188"/>
            <a:chExt cx="4917326" cy="987330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2" y="3959244"/>
              <a:ext cx="2386655" cy="483274"/>
              <a:chOff x="3748739" y="5373216"/>
              <a:chExt cx="2386655" cy="483274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May transport useless </a:t>
            </a:r>
            <a:r>
              <a:rPr lang="nl-BE" sz="2000" dirty="0" smtClean="0"/>
              <a:t>data:</a:t>
            </a:r>
            <a:br>
              <a:rPr lang="nl-BE" sz="2000" dirty="0" smtClean="0"/>
            </a:br>
            <a:r>
              <a:rPr lang="nl-BE" sz="2000" dirty="0" smtClean="0"/>
              <a:t>performance </a:t>
            </a:r>
            <a:r>
              <a:rPr lang="nl-BE" sz="2000" dirty="0" err="1" smtClean="0"/>
              <a:t>degradation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associativity: size matters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ower bits of memory address: slot in cache</a:t>
            </a:r>
          </a:p>
          <a:p>
            <a:r>
              <a:rPr lang="en-US" dirty="0" smtClean="0"/>
              <a:t>L2: 8-way associative, 256 kb</a:t>
            </a:r>
          </a:p>
          <a:p>
            <a:pPr lvl="1"/>
            <a:r>
              <a:rPr lang="en-US" dirty="0" smtClean="0"/>
              <a:t>cache line: 64 byte, so 262144/64 = 4096 slots</a:t>
            </a:r>
          </a:p>
          <a:p>
            <a:pPr lvl="1"/>
            <a:r>
              <a:rPr lang="en-US" dirty="0" smtClean="0"/>
              <a:t>8-way, so 4096/8 = 512 sets, 8 slots each</a:t>
            </a:r>
          </a:p>
          <a:p>
            <a:pPr lvl="1"/>
            <a:r>
              <a:rPr lang="en-US" dirty="0" smtClean="0"/>
              <a:t>when slots are full, eviction from cache, so data 512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64 = 32768 bytes apart competes for slots</a:t>
            </a:r>
          </a:p>
          <a:p>
            <a:pPr lvl="1"/>
            <a:endParaRPr lang="en-US" dirty="0"/>
          </a:p>
          <a:p>
            <a:r>
              <a:rPr lang="en-US" dirty="0" smtClean="0"/>
              <a:t>L1/L2: 8-way associative</a:t>
            </a:r>
            <a:br>
              <a:rPr lang="en-US" dirty="0" smtClean="0"/>
            </a:br>
            <a:r>
              <a:rPr lang="en-US" dirty="0" smtClean="0"/>
              <a:t>L3: 20-way associative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479503"/>
            <a:ext cx="64299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 evictions limit reuse, reduce performance!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23111" y="5479832"/>
            <a:ext cx="2528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Cache info: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dmidecode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–type 7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impact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35726" y="1412776"/>
            <a:ext cx="7672548" cy="3611607"/>
            <a:chOff x="735726" y="1916832"/>
            <a:chExt cx="7672548" cy="361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4"/>
            <a:stretch/>
          </p:blipFill>
          <p:spPr>
            <a:xfrm>
              <a:off x="735726" y="1916832"/>
              <a:ext cx="7672548" cy="361160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59632" y="1916832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5330" y="4149080"/>
            <a:ext cx="4550966" cy="1907254"/>
            <a:chOff x="2685330" y="4149080"/>
            <a:chExt cx="4550966" cy="1907254"/>
          </a:xfrm>
        </p:grpSpPr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3628665" y="4149080"/>
              <a:ext cx="655303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0"/>
            </p:cNvCxnSpPr>
            <p:nvPr/>
          </p:nvCxnSpPr>
          <p:spPr>
            <a:xfrm flipV="1">
              <a:off x="3628665" y="4149080"/>
              <a:ext cx="3607631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85330" y="5687002"/>
              <a:ext cx="188667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 drop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36096" y="5157192"/>
            <a:ext cx="29946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Avoid 2D/3D arrays</a:t>
            </a:r>
            <a:br>
              <a:rPr lang="en-US" sz="2800" dirty="0" smtClean="0"/>
            </a:br>
            <a:r>
              <a:rPr lang="en-US" sz="2800" dirty="0" smtClean="0"/>
              <a:t>with sizes 2</a:t>
            </a:r>
            <a:r>
              <a:rPr lang="en-US" sz="2800" i="1" baseline="30000" dirty="0" smtClean="0"/>
              <a:t>n</a:t>
            </a:r>
            <a:endParaRPr lang="nl-BE" sz="2800" i="1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20688"/>
            <a:ext cx="1825783" cy="3913605"/>
            <a:chOff x="323528" y="620688"/>
            <a:chExt cx="1825783" cy="3913605"/>
          </a:xfrm>
        </p:grpSpPr>
        <p:sp>
          <p:nvSpPr>
            <p:cNvPr id="18" name="Freeform 17"/>
            <p:cNvSpPr/>
            <p:nvPr/>
          </p:nvSpPr>
          <p:spPr>
            <a:xfrm>
              <a:off x="1234911" y="1432874"/>
              <a:ext cx="914400" cy="3101419"/>
            </a:xfrm>
            <a:custGeom>
              <a:avLst/>
              <a:gdLst>
                <a:gd name="connsiteX0" fmla="*/ 0 w 914400"/>
                <a:gd name="connsiteY0" fmla="*/ 3101419 h 3101419"/>
                <a:gd name="connsiteX1" fmla="*/ 914400 w 914400"/>
                <a:gd name="connsiteY1" fmla="*/ 0 h 3101419"/>
                <a:gd name="connsiteX2" fmla="*/ 47134 w 914400"/>
                <a:gd name="connsiteY2" fmla="*/ 0 h 3101419"/>
                <a:gd name="connsiteX3" fmla="*/ 47134 w 914400"/>
                <a:gd name="connsiteY3" fmla="*/ 2941163 h 310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101419">
                  <a:moveTo>
                    <a:pt x="0" y="3101419"/>
                  </a:moveTo>
                  <a:lnTo>
                    <a:pt x="914400" y="0"/>
                  </a:lnTo>
                  <a:lnTo>
                    <a:pt x="47134" y="0"/>
                  </a:lnTo>
                  <a:lnTo>
                    <a:pt x="47134" y="2941163"/>
                  </a:lnTo>
                </a:path>
              </a:pathLst>
            </a:custGeom>
            <a:solidFill>
              <a:srgbClr val="C00000">
                <a:alpha val="1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20688"/>
              <a:ext cx="115089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Cache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>
              <a:off x="898974" y="990020"/>
              <a:ext cx="360658" cy="42761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1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operation done on registers</a:t>
            </a:r>
          </a:p>
          <a:p>
            <a:r>
              <a:rPr lang="en-US" dirty="0" smtClean="0"/>
              <a:t>Vector registers for floating point operands:</a:t>
            </a:r>
            <a:br>
              <a:rPr lang="en-US" dirty="0" smtClean="0"/>
            </a:br>
            <a:r>
              <a:rPr lang="en-US" dirty="0" smtClean="0"/>
              <a:t>256 bit wide</a:t>
            </a:r>
          </a:p>
          <a:p>
            <a:pPr lvl="1"/>
            <a:r>
              <a:rPr lang="en-US" dirty="0" smtClean="0"/>
              <a:t>4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8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5229200"/>
            <a:ext cx="8913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precision: 4 registers  × 2.5</a:t>
            </a:r>
            <a:r>
              <a:rPr lang="en-US" sz="2400" baseline="30000" dirty="0" smtClean="0"/>
              <a:t>.</a:t>
            </a:r>
            <a:r>
              <a:rPr lang="en-US" sz="2400" dirty="0" smtClean="0"/>
              <a:t>10</a:t>
            </a:r>
            <a:r>
              <a:rPr lang="en-US" sz="2400" baseline="30000" dirty="0" smtClean="0"/>
              <a:t>9</a:t>
            </a:r>
            <a:r>
              <a:rPr lang="en-US" sz="2400" dirty="0" smtClean="0"/>
              <a:t> additions </a:t>
            </a:r>
            <a:r>
              <a:rPr lang="en-US" sz="2400" dirty="0"/>
              <a:t>×</a:t>
            </a:r>
            <a:r>
              <a:rPr lang="en-US" sz="2400" dirty="0" smtClean="0"/>
              <a:t> 18 cores </a:t>
            </a:r>
            <a:r>
              <a:rPr lang="en-US" sz="2400" dirty="0"/>
              <a:t>×</a:t>
            </a:r>
            <a:r>
              <a:rPr lang="en-US" sz="2400" dirty="0" smtClean="0"/>
              <a:t> 2 sockets</a:t>
            </a:r>
            <a:br>
              <a:rPr lang="en-US" sz="2400" dirty="0" smtClean="0"/>
            </a:br>
            <a:r>
              <a:rPr lang="en-US" sz="2400" dirty="0" smtClean="0"/>
              <a:t>                                = 360 GFLOPS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Theoretical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peak performance!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</a:t>
            </a:r>
            <a:r>
              <a:rPr lang="en-US" dirty="0" err="1" smtClean="0"/>
              <a:t>vectorized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not be </a:t>
            </a:r>
            <a:r>
              <a:rPr lang="en-US" dirty="0" err="1" smtClean="0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iterations are</a:t>
            </a:r>
            <a:br>
              <a:rPr lang="en-US" sz="2400" dirty="0" smtClean="0"/>
            </a:br>
            <a:r>
              <a:rPr lang="en-US" sz="2400" dirty="0" smtClean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/>
              <a:t> depends</a:t>
            </a:r>
            <a:br>
              <a:rPr lang="en-US" sz="2400" dirty="0" smtClean="0"/>
            </a:br>
            <a:r>
              <a:rPr lang="en-US" sz="2400" dirty="0" smtClean="0"/>
              <a:t>on 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04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Moore's law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good, old days…</a:t>
            </a:r>
          </a:p>
          <a:p>
            <a:pPr lvl="1"/>
            <a:r>
              <a:rPr lang="en-US" dirty="0" smtClean="0"/>
              <a:t>CPU clock frequency increased:</a:t>
            </a:r>
            <a:br>
              <a:rPr lang="en-US" dirty="0" smtClean="0"/>
            </a:br>
            <a:r>
              <a:rPr lang="en-US" dirty="0" smtClean="0"/>
              <a:t>performance was free lunch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Heat dissipation</a:t>
            </a:r>
          </a:p>
          <a:p>
            <a:pPr lvl="1"/>
            <a:r>
              <a:rPr lang="en-US" dirty="0" smtClean="0"/>
              <a:t>Power efficiency</a:t>
            </a:r>
          </a:p>
          <a:p>
            <a:r>
              <a:rPr lang="en-US" dirty="0" smtClean="0"/>
              <a:t>However…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5499229"/>
            <a:ext cx="77048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"The </a:t>
            </a:r>
            <a:r>
              <a:rPr lang="en-US" sz="2800" dirty="0"/>
              <a:t>number of transistors in a dense integrated circuit doubles approximately every two </a:t>
            </a:r>
            <a:r>
              <a:rPr lang="en-US" sz="2800" dirty="0" smtClean="0"/>
              <a:t>years".</a:t>
            </a:r>
            <a:endParaRPr lang="nl-BE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07508"/>
              </p:ext>
            </p:extLst>
          </p:nvPr>
        </p:nvGraphicFramePr>
        <p:xfrm>
          <a:off x="4716016" y="4005064"/>
          <a:ext cx="260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016" y="4005064"/>
                        <a:ext cx="2609850" cy="619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GCC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–march=corei7-avx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–O3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ftree-vectorize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–march=corei7-avx –O2 …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for feedback, use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Intel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 smtClean="0"/>
              <a:t>for feedback, use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Help compiler using,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314219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Independent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Timings are unit-less</a:t>
            </a:r>
            <a:br>
              <a:rPr lang="en-US" sz="2400" dirty="0" smtClean="0"/>
            </a:br>
            <a:r>
              <a:rPr lang="en-US" sz="2400" dirty="0" smtClean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Intel compilers 16.x are </a:t>
            </a:r>
            <a:r>
              <a:rPr lang="en-US" sz="2400" i="1" dirty="0" smtClean="0"/>
              <a:t>very</a:t>
            </a:r>
            <a:r>
              <a:rPr lang="en-US" sz="2400" dirty="0" smtClean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02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Haswell, Broadwell CPUs: AVX2 instruction set</a:t>
            </a:r>
          </a:p>
          <a:p>
            <a:pPr lvl="1"/>
            <a:r>
              <a:rPr lang="en-US" dirty="0" smtClean="0"/>
              <a:t>Fused multiply/add: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 smtClean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Integer vector registers: 256 bit wide</a:t>
            </a:r>
          </a:p>
          <a:p>
            <a:pPr lvl="1"/>
            <a:r>
              <a:rPr lang="en-US" dirty="0" smtClean="0"/>
              <a:t>Extra operations for cryptography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Streaming: 1 addition </a:t>
            </a:r>
            <a:r>
              <a:rPr lang="en-US" sz="2400" b="1" i="1" dirty="0" smtClean="0">
                <a:solidFill>
                  <a:srgbClr val="C00000"/>
                </a:solidFill>
              </a:rPr>
              <a:t>and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1 multiplication/cycle!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of caution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compilers: aggressive optimization</a:t>
            </a:r>
          </a:p>
          <a:p>
            <a:pPr lvl="1"/>
            <a:r>
              <a:rPr lang="en-US" dirty="0" smtClean="0"/>
              <a:t>Even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</a:p>
          <a:p>
            <a:pPr lvl="1"/>
            <a:r>
              <a:rPr lang="en-US" dirty="0" smtClean="0"/>
              <a:t>Reordering of operations/operands</a:t>
            </a:r>
          </a:p>
          <a:p>
            <a:pPr lvl="2"/>
            <a:r>
              <a:rPr lang="en-US" dirty="0" smtClean="0"/>
              <a:t>May impact precision</a:t>
            </a:r>
          </a:p>
          <a:p>
            <a:pPr lvl="1"/>
            <a:r>
              <a:rPr lang="en-US" dirty="0" smtClean="0"/>
              <a:t>Verify results with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475656" y="5210036"/>
            <a:ext cx="59331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Potentially severe performance impact!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5384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sharing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494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</a:t>
            </a:r>
            <a:r>
              <a:rPr lang="en-US" dirty="0" smtClean="0"/>
              <a:t>lines, </a:t>
            </a:r>
            <a:r>
              <a:rPr lang="en-US" dirty="0" smtClean="0"/>
              <a:t>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  <p:grpSp>
        <p:nvGrpSpPr>
          <p:cNvPr id="29" name="Group 28"/>
          <p:cNvGrpSpPr/>
          <p:nvPr/>
        </p:nvGrpSpPr>
        <p:grpSpPr>
          <a:xfrm>
            <a:off x="2915816" y="5208004"/>
            <a:ext cx="2902154" cy="216024"/>
            <a:chOff x="2965990" y="5085184"/>
            <a:chExt cx="4917326" cy="411266"/>
          </a:xfrm>
        </p:grpSpPr>
        <p:sp>
          <p:nvSpPr>
            <p:cNvPr id="6" name="Rectangle 5"/>
            <p:cNvSpPr/>
            <p:nvPr/>
          </p:nvSpPr>
          <p:spPr>
            <a:xfrm>
              <a:off x="2965990" y="5127118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4564" y="5127100"/>
              <a:ext cx="4058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a[i-1]</a:t>
              </a:r>
              <a:endParaRPr lang="en-US" sz="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04946" y="5127118"/>
              <a:ext cx="3225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4182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6726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2843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a[i+8]</a:t>
              </a:r>
              <a:endParaRPr lang="en-US" sz="8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169344" y="5116727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661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342254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14062" y="512601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979935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5663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72898" y="512711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0294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965990" y="5126019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986772" y="5496450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375154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1000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26023" y="5498826"/>
            <a:ext cx="1414711" cy="489108"/>
            <a:chOff x="4568460" y="5356875"/>
            <a:chExt cx="1414711" cy="489108"/>
          </a:xfrm>
        </p:grpSpPr>
        <p:sp>
          <p:nvSpPr>
            <p:cNvPr id="25" name="Left Brace 24"/>
            <p:cNvSpPr/>
            <p:nvPr/>
          </p:nvSpPr>
          <p:spPr>
            <a:xfrm rot="16200000">
              <a:off x="5213692" y="4711643"/>
              <a:ext cx="124247" cy="141471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14764" y="5476651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58881" y="479715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11561" y="1700808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0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11561" y="2276872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3981" y="227687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223412" y="2417827"/>
            <a:ext cx="1427971" cy="231438"/>
            <a:chOff x="2293457" y="3760898"/>
            <a:chExt cx="1427971" cy="231438"/>
          </a:xfrm>
        </p:grpSpPr>
        <p:sp>
          <p:nvSpPr>
            <p:cNvPr id="31" name="Rectangle 30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611560" y="2789474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49292" y="278150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1218723" y="2924012"/>
            <a:ext cx="1427971" cy="231438"/>
            <a:chOff x="2293457" y="3760898"/>
            <a:chExt cx="1427971" cy="231438"/>
          </a:xfrm>
        </p:grpSpPr>
        <p:sp>
          <p:nvSpPr>
            <p:cNvPr id="68" name="Rectangle 67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11560" y="3484261"/>
            <a:ext cx="7344816" cy="1045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49292" y="350502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</a:t>
            </a:r>
            <a:endParaRPr lang="en-US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6084168" y="4077072"/>
            <a:ext cx="1427971" cy="231438"/>
            <a:chOff x="2293457" y="3760898"/>
            <a:chExt cx="1427971" cy="231438"/>
          </a:xfrm>
        </p:grpSpPr>
        <p:sp>
          <p:nvSpPr>
            <p:cNvPr id="116" name="Rectangle 115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>
          <a:xfrm>
            <a:off x="3433773" y="1696589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1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433773" y="2272653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476193" y="22726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4045624" y="2413608"/>
            <a:ext cx="1427971" cy="231438"/>
            <a:chOff x="2293457" y="3760898"/>
            <a:chExt cx="1427971" cy="231438"/>
          </a:xfrm>
        </p:grpSpPr>
        <p:sp>
          <p:nvSpPr>
            <p:cNvPr id="149" name="Rectangle 148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/>
          <p:cNvSpPr/>
          <p:nvPr/>
        </p:nvSpPr>
        <p:spPr>
          <a:xfrm>
            <a:off x="3433772" y="2785255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471504" y="27772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4040935" y="2919793"/>
            <a:ext cx="1427971" cy="231438"/>
            <a:chOff x="2293457" y="3760898"/>
            <a:chExt cx="1427971" cy="231438"/>
          </a:xfrm>
        </p:grpSpPr>
        <p:sp>
          <p:nvSpPr>
            <p:cNvPr id="137" name="Rectangle 136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/>
          <p:cNvSpPr/>
          <p:nvPr/>
        </p:nvSpPr>
        <p:spPr>
          <a:xfrm>
            <a:off x="611560" y="4797152"/>
            <a:ext cx="8352928" cy="1559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6462283" y="1782295"/>
            <a:ext cx="211923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cache consistency:</a:t>
            </a:r>
          </a:p>
          <a:p>
            <a:r>
              <a:rPr lang="en-US" sz="2000" dirty="0" smtClean="0"/>
              <a:t>MESI protocol</a:t>
            </a:r>
            <a:endParaRPr lang="en-US" sz="2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4828013" y="5745866"/>
            <a:ext cx="10693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exclusive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822069" y="5738379"/>
            <a:ext cx="10853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4824008" y="5736767"/>
            <a:ext cx="10733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modified</a:t>
            </a:r>
            <a:endParaRPr lang="en-US" dirty="0"/>
          </a:p>
        </p:txBody>
      </p:sp>
      <p:sp>
        <p:nvSpPr>
          <p:cNvPr id="166" name="Rounded Rectangle 165"/>
          <p:cNvSpPr/>
          <p:nvPr/>
        </p:nvSpPr>
        <p:spPr>
          <a:xfrm>
            <a:off x="1560315" y="2437631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3990541" y="5212982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5060118" y="5223995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>
            <a:off x="5138886" y="2426260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1554839" y="2431238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>
            <a:off x="3977195" y="5219676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5367652" y="2564904"/>
            <a:ext cx="647058" cy="757699"/>
            <a:chOff x="5367652" y="2564904"/>
            <a:chExt cx="647058" cy="757699"/>
          </a:xfrm>
        </p:grpSpPr>
        <p:sp>
          <p:nvSpPr>
            <p:cNvPr id="170" name="TextBox 169"/>
            <p:cNvSpPr txBox="1"/>
            <p:nvPr/>
          </p:nvSpPr>
          <p:spPr>
            <a:xfrm>
              <a:off x="5371017" y="30456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invalid</a:t>
              </a:r>
              <a:endParaRPr lang="en-US" sz="12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67652" y="25649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invalid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51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1" grpId="0" animBg="1"/>
      <p:bldP spid="17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Gallery of processor cache effects</a:t>
            </a:r>
            <a:endParaRPr lang="en-US" dirty="0" smtClean="0"/>
          </a:p>
          <a:p>
            <a:r>
              <a:rPr lang="en-US" dirty="0" smtClean="0"/>
              <a:t>Vectorization</a:t>
            </a:r>
          </a:p>
          <a:p>
            <a:pPr lvl="1"/>
            <a:r>
              <a:rPr lang="en-US" dirty="0" smtClean="0">
                <a:hlinkClick r:id="rId3"/>
              </a:rPr>
              <a:t>A guide to vectorization with Intel C++ compilers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Auto-vectorization with </a:t>
            </a:r>
            <a:r>
              <a:rPr lang="en-US" dirty="0" err="1" smtClean="0">
                <a:hlinkClick r:id="rId4"/>
              </a:rPr>
              <a:t>gcc</a:t>
            </a:r>
            <a:r>
              <a:rPr lang="en-US" dirty="0" smtClean="0">
                <a:hlinkClick r:id="rId4"/>
              </a:rPr>
              <a:t> 4.7</a:t>
            </a:r>
            <a:endParaRPr lang="en-US" dirty="0" smtClean="0"/>
          </a:p>
          <a:p>
            <a:r>
              <a:rPr lang="en-US" dirty="0"/>
              <a:t>Introduction to High Performance Computing for Scientists and </a:t>
            </a:r>
            <a:r>
              <a:rPr lang="en-US" dirty="0" smtClean="0"/>
              <a:t>Engineers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Georg Hager &amp; Gerhard Wellein</a:t>
            </a:r>
            <a:br>
              <a:rPr lang="nl-BE" dirty="0" smtClean="0"/>
            </a:br>
            <a:r>
              <a:rPr lang="nl-BE" dirty="0" smtClean="0"/>
              <a:t>Chapman &amp; Hall, 2010</a:t>
            </a:r>
            <a:endParaRPr lang="en-US" b="1" dirty="0"/>
          </a:p>
          <a:p>
            <a:r>
              <a:rPr lang="en-US" dirty="0" smtClean="0">
                <a:hlinkClick r:id="rId5"/>
              </a:rPr>
              <a:t>Why has CPU frequency ceased to grow?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0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Profilers</a:t>
            </a:r>
          </a:p>
          <a:p>
            <a:pPr lvl="1"/>
            <a:r>
              <a:rPr lang="en-US" dirty="0" err="1" smtClean="0"/>
              <a:t>gprof</a:t>
            </a:r>
            <a:endParaRPr lang="en-US" dirty="0" smtClean="0"/>
          </a:p>
          <a:p>
            <a:pPr lvl="1"/>
            <a:r>
              <a:rPr lang="en-US" dirty="0" err="1" smtClean="0"/>
              <a:t>Scalasca</a:t>
            </a:r>
            <a:endParaRPr lang="en-US" dirty="0" smtClean="0"/>
          </a:p>
          <a:p>
            <a:pPr lvl="1"/>
            <a:r>
              <a:rPr lang="en-US" dirty="0" err="1" smtClean="0"/>
              <a:t>AllineaForge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vTune</a:t>
            </a:r>
            <a:endParaRPr lang="en-US" dirty="0" smtClean="0"/>
          </a:p>
          <a:p>
            <a:r>
              <a:rPr lang="en-US" dirty="0" smtClean="0"/>
              <a:t>Hardware information</a:t>
            </a:r>
          </a:p>
          <a:p>
            <a:pPr lvl="1"/>
            <a:r>
              <a:rPr lang="en-US" dirty="0" err="1" smtClean="0"/>
              <a:t>lscpu</a:t>
            </a:r>
            <a:r>
              <a:rPr lang="en-US" dirty="0" smtClean="0"/>
              <a:t>: CPU information, including cache size and NUMA configuration</a:t>
            </a:r>
          </a:p>
          <a:p>
            <a:pPr lvl="1"/>
            <a:r>
              <a:rPr lang="en-US" dirty="0" err="1" smtClean="0"/>
              <a:t>lstopo</a:t>
            </a:r>
            <a:r>
              <a:rPr lang="en-US" dirty="0" smtClean="0"/>
              <a:t>-no-graphics: more detailed cache topology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mlc</a:t>
            </a:r>
            <a:r>
              <a:rPr lang="en-US" dirty="0" smtClean="0"/>
              <a:t>: provides memory bandwidth &amp; latency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48064" y="2420888"/>
            <a:ext cx="22015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Use a profiler,</a:t>
            </a:r>
            <a:br>
              <a:rPr lang="en-US" sz="2800" dirty="0" smtClean="0"/>
            </a:br>
            <a:r>
              <a:rPr lang="en-US" sz="2800" dirty="0" smtClean="0"/>
              <a:t>it is the law!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17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/>
              <a:t>vectorization</a:t>
            </a:r>
          </a:p>
          <a:p>
            <a:pPr lvl="2"/>
            <a:r>
              <a:rPr lang="en-US" dirty="0" smtClean="0"/>
              <a:t>compiler flags, programmer can/should help</a:t>
            </a:r>
          </a:p>
          <a:p>
            <a:pPr lvl="1"/>
            <a:r>
              <a:rPr lang="en-US" dirty="0" smtClean="0"/>
              <a:t>multicore</a:t>
            </a:r>
          </a:p>
          <a:p>
            <a:pPr lvl="2"/>
            <a:r>
              <a:rPr lang="en-US" dirty="0" err="1" smtClean="0"/>
              <a:t>OpenMP</a:t>
            </a:r>
            <a:r>
              <a:rPr lang="en-US" dirty="0" smtClean="0"/>
              <a:t>/</a:t>
            </a:r>
            <a:r>
              <a:rPr lang="en-US" dirty="0" err="1" smtClean="0"/>
              <a:t>pthreads</a:t>
            </a:r>
            <a:r>
              <a:rPr lang="en-US" dirty="0" smtClean="0"/>
              <a:t>: programmer's job</a:t>
            </a:r>
          </a:p>
          <a:p>
            <a:pPr lvl="1"/>
            <a:r>
              <a:rPr lang="en-US" dirty="0" smtClean="0"/>
              <a:t>multiple nodes, i.e., distributed</a:t>
            </a:r>
          </a:p>
          <a:p>
            <a:pPr lvl="2"/>
            <a:r>
              <a:rPr lang="en-US" dirty="0" smtClean="0"/>
              <a:t>MPI/CAF/UPC/Chapel: programmer's job</a:t>
            </a:r>
          </a:p>
          <a:p>
            <a:pPr lvl="1"/>
            <a:r>
              <a:rPr lang="en-US" dirty="0" smtClean="0"/>
              <a:t>GPGPU</a:t>
            </a:r>
          </a:p>
          <a:p>
            <a:pPr lvl="2"/>
            <a:r>
              <a:rPr lang="en-US" dirty="0" smtClean="0"/>
              <a:t>CUDA/</a:t>
            </a:r>
            <a:r>
              <a:rPr lang="en-US" dirty="0" err="1" smtClean="0"/>
              <a:t>OpenACC</a:t>
            </a:r>
            <a:r>
              <a:rPr lang="en-US" dirty="0" smtClean="0"/>
              <a:t>/OpenCL: programmer's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981290" y="3284984"/>
            <a:ext cx="1479142" cy="1656184"/>
            <a:chOff x="6553200" y="3284984"/>
            <a:chExt cx="1479142" cy="165618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179040" cy="16561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76256" y="3851466"/>
              <a:ext cx="11560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Hybrid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221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streaming DP</a:t>
              </a:r>
              <a:br>
                <a:rPr lang="en-US" dirty="0" smtClean="0"/>
              </a:br>
              <a:r>
                <a:rPr lang="en-US" dirty="0" smtClean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 or </a:t>
              </a:r>
              <a:r>
                <a:rPr lang="en-US" dirty="0" err="1" smtClean="0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OpenMP</a:t>
              </a:r>
              <a:r>
                <a:rPr lang="en-US" dirty="0" smtClean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RAM</a:t>
            </a:r>
          </a:p>
          <a:p>
            <a:pPr lvl="1"/>
            <a:r>
              <a:rPr lang="en-US" dirty="0" err="1" smtClean="0"/>
              <a:t>ivybridge</a:t>
            </a:r>
            <a:r>
              <a:rPr lang="en-US" dirty="0" smtClean="0"/>
              <a:t> (dual socket, 10 core): 93 GB/s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aswell</a:t>
            </a:r>
            <a:r>
              <a:rPr lang="en-US" dirty="0" smtClean="0"/>
              <a:t> (dual socket, 12 core): 110 GB/s</a:t>
            </a:r>
          </a:p>
          <a:p>
            <a:pPr lvl="1"/>
            <a:r>
              <a:rPr lang="en-US" dirty="0" err="1" smtClean="0"/>
              <a:t>broadwell</a:t>
            </a:r>
            <a:r>
              <a:rPr lang="en-US" dirty="0" smtClean="0"/>
              <a:t> (dual socket, 14 core): 125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</a:t>
            </a:r>
            <a:r>
              <a:rPr lang="en-US" dirty="0" smtClean="0"/>
              <a:t>GB/s</a:t>
            </a:r>
          </a:p>
          <a:p>
            <a:pPr lvl="1"/>
            <a:r>
              <a:rPr lang="en-US" dirty="0" err="1" smtClean="0"/>
              <a:t>haswell</a:t>
            </a:r>
            <a:r>
              <a:rPr lang="en-US" dirty="0" smtClean="0"/>
              <a:t>: 30 GB/s</a:t>
            </a:r>
            <a:endParaRPr lang="nl-BE" dirty="0"/>
          </a:p>
          <a:p>
            <a:pPr lvl="1"/>
            <a:r>
              <a:rPr lang="nl-BE" dirty="0" err="1"/>
              <a:t>broadwell</a:t>
            </a:r>
            <a:r>
              <a:rPr lang="nl-BE" dirty="0"/>
              <a:t>: 30 </a:t>
            </a:r>
            <a:r>
              <a:rPr lang="nl-BE" dirty="0" smtClean="0"/>
              <a:t>GB/s</a:t>
            </a:r>
            <a:endParaRPr lang="en-US" dirty="0" smtClean="0"/>
          </a:p>
          <a:p>
            <a:r>
              <a:rPr lang="en-US" dirty="0" smtClean="0"/>
              <a:t>GPGPU RAM (GDDR5@750MHz, K40c): 288.0 GB/s</a:t>
            </a:r>
          </a:p>
          <a:p>
            <a:r>
              <a:rPr lang="en-US" dirty="0" smtClean="0"/>
              <a:t>SATA revision 3: 0.6 GB/s</a:t>
            </a:r>
          </a:p>
          <a:p>
            <a:r>
              <a:rPr lang="en-US" dirty="0" smtClean="0"/>
              <a:t>SATA revision 3.2: 2.0 GB/s</a:t>
            </a:r>
          </a:p>
          <a:p>
            <a:r>
              <a:rPr lang="en-US" dirty="0" smtClean="0"/>
              <a:t>SAS 3: 1.2 GB/s</a:t>
            </a:r>
          </a:p>
          <a:p>
            <a:r>
              <a:rPr lang="en-US" dirty="0" smtClean="0"/>
              <a:t>PCI Express 3.0 (16x): 15.75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QDR 4x: 4.0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bandwidth depends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considered in two dimensions</a:t>
            </a:r>
          </a:p>
          <a:p>
            <a:pPr lvl="1"/>
            <a:r>
              <a:rPr lang="en-US" dirty="0" smtClean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5555</TotalTime>
  <Words>1390</Words>
  <Application>Microsoft Office PowerPoint</Application>
  <PresentationFormat>On-screen Show (4:3)</PresentationFormat>
  <Paragraphs>545</Paragraphs>
  <Slides>41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Cambria Math</vt:lpstr>
      <vt:lpstr>Courier New</vt:lpstr>
      <vt:lpstr>Symbol</vt:lpstr>
      <vt:lpstr>Office Theme</vt:lpstr>
      <vt:lpstr>Equation</vt:lpstr>
      <vt:lpstr>HPC efficiency considerations</vt:lpstr>
      <vt:lpstr>Introduction</vt:lpstr>
      <vt:lpstr>Moore's law</vt:lpstr>
      <vt:lpstr>Parallelism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associativity: size matters</vt:lpstr>
      <vt:lpstr>Performance impact</vt:lpstr>
      <vt:lpstr>CPU</vt:lpstr>
      <vt:lpstr>Vectorization</vt:lpstr>
      <vt:lpstr>(Counter) examples</vt:lpstr>
      <vt:lpstr>Compiler flags &amp; directives</vt:lpstr>
      <vt:lpstr>Timings for double precision</vt:lpstr>
      <vt:lpstr>AVX2</vt:lpstr>
      <vt:lpstr>Note of caution</vt:lpstr>
      <vt:lpstr>False sharing</vt:lpstr>
      <vt:lpstr>Cache lines, again</vt:lpstr>
      <vt:lpstr>Conclusion</vt:lpstr>
      <vt:lpstr>Useful references</vt:lpstr>
      <vt:lpstr>Appendix</vt:lpstr>
      <vt:lpstr>Tools</vt:lpstr>
      <vt:lpstr>Latency</vt:lpstr>
      <vt:lpstr>Bandwidth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133</cp:revision>
  <dcterms:created xsi:type="dcterms:W3CDTF">2014-09-30T05:33:26Z</dcterms:created>
  <dcterms:modified xsi:type="dcterms:W3CDTF">2017-08-18T13:07:10Z</dcterms:modified>
</cp:coreProperties>
</file>