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Tree_2k</a:t>
            </a:r>
            <a:br>
              <a:rPr lang="en-US" dirty="0" smtClean="0"/>
            </a:br>
            <a:r>
              <a:rPr lang="en-US" dirty="0" smtClean="0"/>
              <a:t>spatial data structure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922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points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in 2D, 3D,…,</a:t>
            </a:r>
            <a:r>
              <a:rPr lang="en-US" i="1" dirty="0" err="1" smtClean="0"/>
              <a:t>k</a:t>
            </a:r>
            <a:r>
              <a:rPr lang="en-US" dirty="0" err="1" smtClean="0"/>
              <a:t>D</a:t>
            </a:r>
            <a:r>
              <a:rPr lang="en-US" dirty="0" smtClean="0"/>
              <a:t>, given extent</a:t>
            </a:r>
          </a:p>
          <a:p>
            <a:pPr lvl="1"/>
            <a:r>
              <a:rPr lang="en-US" dirty="0" smtClean="0"/>
              <a:t>Find all points at Euclidean distance less than given radius </a:t>
            </a:r>
            <a:r>
              <a:rPr lang="en-US" i="1" dirty="0" smtClean="0"/>
              <a:t>r</a:t>
            </a:r>
            <a:r>
              <a:rPr lang="en-US" dirty="0" smtClean="0"/>
              <a:t> around </a:t>
            </a:r>
            <a:r>
              <a:rPr lang="en-US" i="1" dirty="0" err="1" smtClean="0">
                <a:solidFill>
                  <a:srgbClr val="C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C00000"/>
                </a:solidFill>
              </a:rPr>
              <a:t>q</a:t>
            </a:r>
            <a:endParaRPr lang="en-US" i="1" baseline="-250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Many queries</a:t>
            </a:r>
          </a:p>
          <a:p>
            <a:r>
              <a:rPr lang="en-US" dirty="0" smtClean="0"/>
              <a:t>E.g., in 2D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0" y="4760400"/>
            <a:ext cx="914400" cy="914400"/>
            <a:chOff x="4191000" y="4724400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4191000" y="4724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612200" y="514560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4419600"/>
            <a:ext cx="4114800" cy="2209800"/>
            <a:chOff x="2133600" y="4419600"/>
            <a:chExt cx="4114800" cy="22098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505200" y="4876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590800" y="5943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657600" y="50292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343400" y="4948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684200" y="4912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743081" y="5494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105400" y="5422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486400" y="4724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3600" y="4419600"/>
              <a:ext cx="4114800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64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for each point 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compute Euclidean distance d(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q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d(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q</a:t>
            </a:r>
            <a:r>
              <a:rPr lang="en-US" dirty="0" smtClean="0"/>
              <a:t>)</a:t>
            </a:r>
            <a:r>
              <a:rPr lang="nl-BE" dirty="0" smtClean="0"/>
              <a:t> &lt; </a:t>
            </a:r>
            <a:r>
              <a:rPr lang="nl-BE" i="1" dirty="0" smtClean="0"/>
              <a:t>r</a:t>
            </a:r>
            <a:r>
              <a:rPr lang="nl-BE" dirty="0" smtClean="0"/>
              <a:t>,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nl-BE" dirty="0" smtClean="0"/>
              <a:t> in </a:t>
            </a:r>
            <a:r>
              <a:rPr lang="nl-BE" dirty="0" err="1" smtClean="0"/>
              <a:t>result</a:t>
            </a:r>
            <a:endParaRPr lang="nl-BE" dirty="0"/>
          </a:p>
          <a:p>
            <a:r>
              <a:rPr lang="en-US" dirty="0" smtClean="0"/>
              <a:t>Complexity: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Too </a:t>
            </a:r>
            <a:r>
              <a:rPr lang="en-US" dirty="0" smtClean="0"/>
              <a:t>expensive in, e.g., many body </a:t>
            </a:r>
            <a:r>
              <a:rPr lang="en-US" dirty="0" smtClean="0"/>
              <a:t>simulations</a:t>
            </a:r>
          </a:p>
          <a:p>
            <a:r>
              <a:rPr lang="en-US" dirty="0" smtClean="0"/>
              <a:t>Better: in </a:t>
            </a:r>
            <a:r>
              <a:rPr lang="en-US" dirty="0"/>
              <a:t>2D, use quad-tree; In 3D, use </a:t>
            </a:r>
            <a:r>
              <a:rPr lang="en-US" dirty="0" err="1"/>
              <a:t>octo</a:t>
            </a:r>
            <a:r>
              <a:rPr lang="en-US" dirty="0"/>
              <a:t>-tree; In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, use 2</a:t>
            </a:r>
            <a:r>
              <a:rPr lang="en-US" i="1" baseline="30000" dirty="0"/>
              <a:t>k</a:t>
            </a:r>
            <a:r>
              <a:rPr lang="en-US" dirty="0"/>
              <a:t>-tree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9067" y="3972580"/>
            <a:ext cx="32402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Expensive for large </a:t>
            </a:r>
            <a:r>
              <a:rPr lang="en-US" sz="2800" i="1" dirty="0" smtClean="0"/>
              <a:t>N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32854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building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r>
              <a:rPr lang="en-US" dirty="0" smtClean="0"/>
              <a:t>., 2D </a:t>
            </a:r>
            <a:r>
              <a:rPr lang="en-US" dirty="0" smtClean="0"/>
              <a:t>initialization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tree with one empty region</a:t>
            </a:r>
          </a:p>
          <a:p>
            <a:r>
              <a:rPr lang="en-US" dirty="0" smtClean="0"/>
              <a:t>for each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in region</a:t>
            </a:r>
          </a:p>
          <a:p>
            <a:pPr lvl="1"/>
            <a:r>
              <a:rPr lang="en-US" dirty="0" smtClean="0"/>
              <a:t>add it to region</a:t>
            </a:r>
          </a:p>
          <a:p>
            <a:pPr lvl="2"/>
            <a:r>
              <a:rPr lang="en-US" dirty="0" smtClean="0"/>
              <a:t>if region has </a:t>
            </a:r>
            <a:r>
              <a:rPr lang="en-US" dirty="0" err="1" smtClean="0"/>
              <a:t>subregions</a:t>
            </a:r>
            <a:r>
              <a:rPr lang="en-US" dirty="0" smtClean="0"/>
              <a:t>, add to appropriate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2"/>
            <a:r>
              <a:rPr lang="en-US" dirty="0" smtClean="0"/>
              <a:t>else if region is "full", split region into 4 new </a:t>
            </a:r>
            <a:r>
              <a:rPr lang="en-US" dirty="0" err="1" smtClean="0"/>
              <a:t>subregions</a:t>
            </a:r>
            <a:endParaRPr lang="en-US" dirty="0" smtClean="0"/>
          </a:p>
          <a:p>
            <a:pPr lvl="2"/>
            <a:r>
              <a:rPr lang="en-US" dirty="0" smtClean="0"/>
              <a:t>else add it to bucket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402723" y="32443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1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building tree</a:t>
            </a:r>
            <a:endParaRPr lang="nl-BE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8400" y="2209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24000" y="32766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590800" y="23622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276600" y="2281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17400" y="2245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76281" y="2827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038600" y="2755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419600" y="2057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066800" y="175260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1752600"/>
            <a:ext cx="4314382" cy="2157191"/>
            <a:chOff x="990600" y="4406400"/>
            <a:chExt cx="4314382" cy="2157191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990600" y="4406400"/>
              <a:ext cx="2160000" cy="10800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144982" y="4406400"/>
              <a:ext cx="2160000" cy="108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990600" y="5483591"/>
              <a:ext cx="2160000" cy="10800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144982" y="5483591"/>
              <a:ext cx="2160000" cy="108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0791" y="1752600"/>
            <a:ext cx="2170391" cy="1086600"/>
            <a:chOff x="5917200" y="1898400"/>
            <a:chExt cx="2170391" cy="108660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7007591" y="1898400"/>
              <a:ext cx="1080000" cy="54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5917200" y="1905000"/>
              <a:ext cx="1080000" cy="5400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7007591" y="2438400"/>
              <a:ext cx="1080000" cy="54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5917200" y="2445000"/>
              <a:ext cx="1080000" cy="5400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19800" y="1764268"/>
            <a:ext cx="17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bucket size 2</a:t>
            </a:r>
            <a:endParaRPr lang="nl-BE" sz="2400" dirty="0"/>
          </a:p>
        </p:txBody>
      </p:sp>
      <p:sp>
        <p:nvSpPr>
          <p:cNvPr id="32" name="Oval 31"/>
          <p:cNvSpPr/>
          <p:nvPr/>
        </p:nvSpPr>
        <p:spPr>
          <a:xfrm>
            <a:off x="6705600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9" name="Group 68"/>
          <p:cNvGrpSpPr/>
          <p:nvPr/>
        </p:nvGrpSpPr>
        <p:grpSpPr>
          <a:xfrm>
            <a:off x="5953991" y="2895600"/>
            <a:ext cx="1711036" cy="1655618"/>
            <a:chOff x="5953991" y="2895600"/>
            <a:chExt cx="1711036" cy="165561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019800" y="3238500"/>
              <a:ext cx="1551710" cy="640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953991" y="2895600"/>
              <a:ext cx="1711036" cy="1655618"/>
              <a:chOff x="5953991" y="2895600"/>
              <a:chExt cx="1711036" cy="1655618"/>
            </a:xfrm>
          </p:grpSpPr>
          <p:cxnSp>
            <p:nvCxnSpPr>
              <p:cNvPr id="34" name="Straight Connector 33"/>
              <p:cNvCxnSpPr>
                <a:stCxn id="32" idx="4"/>
              </p:cNvCxnSpPr>
              <p:nvPr/>
            </p:nvCxnSpPr>
            <p:spPr>
              <a:xfrm>
                <a:off x="6781800" y="28956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477000" y="3332018"/>
                <a:ext cx="6096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23264" y="3899400"/>
                <a:ext cx="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477000" y="3352800"/>
                <a:ext cx="0" cy="512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86600" y="3875809"/>
                <a:ext cx="0" cy="512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88827" y="3231573"/>
                <a:ext cx="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953991" y="4305299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400800" y="3879272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512627" y="3626427"/>
                <a:ext cx="152400" cy="152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10400" y="4398818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979227" y="3789218"/>
            <a:ext cx="1305791" cy="1655618"/>
            <a:chOff x="6989618" y="3810000"/>
            <a:chExt cx="1305791" cy="16556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599218" y="38100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294418" y="4246418"/>
              <a:ext cx="6096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065818" y="4246418"/>
              <a:ext cx="1143000" cy="477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65818" y="47244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94418" y="4267200"/>
              <a:ext cx="0" cy="5126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904018" y="4790209"/>
              <a:ext cx="0" cy="5126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208818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989618" y="5105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/>
            <p:nvPr/>
          </p:nvSpPr>
          <p:spPr>
            <a:xfrm>
              <a:off x="7218218" y="4793672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Oval 62"/>
            <p:cNvSpPr/>
            <p:nvPr/>
          </p:nvSpPr>
          <p:spPr>
            <a:xfrm>
              <a:off x="8143009" y="465166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Oval 63"/>
            <p:cNvSpPr/>
            <p:nvPr/>
          </p:nvSpPr>
          <p:spPr>
            <a:xfrm>
              <a:off x="7827818" y="5313218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9938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point?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 intended…</a:t>
            </a:r>
          </a:p>
          <a:p>
            <a:r>
              <a:rPr lang="en-US" dirty="0" smtClean="0"/>
              <a:t>Queries are fast!</a:t>
            </a:r>
            <a:endParaRPr lang="nl-BE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438400" y="3581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46482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590800" y="3733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3276600" y="3429000"/>
            <a:ext cx="1215000" cy="842400"/>
            <a:chOff x="3276600" y="3429000"/>
            <a:chExt cx="1215000" cy="84240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76600" y="3653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617400" y="361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676281" y="4199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038600" y="412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419600" y="3429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1066800" y="3124200"/>
            <a:ext cx="2160000" cy="10800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066800" y="4201391"/>
            <a:ext cx="2160000" cy="1080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1" name="Group 30"/>
          <p:cNvGrpSpPr/>
          <p:nvPr/>
        </p:nvGrpSpPr>
        <p:grpSpPr>
          <a:xfrm>
            <a:off x="3235036" y="3124200"/>
            <a:ext cx="2160000" cy="2157191"/>
            <a:chOff x="3221182" y="3124200"/>
            <a:chExt cx="2160000" cy="2157191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3221182" y="3124200"/>
              <a:ext cx="2160000" cy="108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221182" y="4201391"/>
              <a:ext cx="2160000" cy="108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600" y="3930491"/>
            <a:ext cx="914400" cy="914400"/>
            <a:chOff x="4191000" y="4724400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191000" y="4724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12200" y="514560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8600" y="2590800"/>
            <a:ext cx="2032582" cy="3352800"/>
            <a:chOff x="3348600" y="2590800"/>
            <a:chExt cx="2032582" cy="335280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3348600" y="2590800"/>
              <a:ext cx="1833000" cy="33528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53400" y="2711291"/>
              <a:ext cx="1727782" cy="30799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867400" y="3617893"/>
            <a:ext cx="2971800" cy="95410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Only few distances to calculate: fast!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749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nitialize empty region list</a:t>
            </a:r>
          </a:p>
          <a:p>
            <a:r>
              <a:rPr lang="en-US" dirty="0" smtClean="0"/>
              <a:t>start at top region</a:t>
            </a:r>
          </a:p>
          <a:p>
            <a:r>
              <a:rPr lang="en-US" dirty="0" smtClean="0"/>
              <a:t>in region</a:t>
            </a:r>
          </a:p>
          <a:p>
            <a:pPr lvl="1"/>
            <a:r>
              <a:rPr lang="en-US" dirty="0" smtClean="0"/>
              <a:t>if query </a:t>
            </a:r>
            <a:r>
              <a:rPr lang="en-US" dirty="0" err="1" smtClean="0"/>
              <a:t>can not</a:t>
            </a:r>
            <a:r>
              <a:rPr lang="en-US" dirty="0" smtClean="0"/>
              <a:t> return points in region, stop</a:t>
            </a:r>
          </a:p>
          <a:p>
            <a:pPr lvl="1"/>
            <a:r>
              <a:rPr lang="en-US" dirty="0" smtClean="0"/>
              <a:t>else if region is leaf, add node to region list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lse query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nitialize empty point list</a:t>
            </a:r>
          </a:p>
          <a:p>
            <a:r>
              <a:rPr lang="en-US" dirty="0" smtClean="0"/>
              <a:t>for each region in region list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 distance to query point for each point, if less than radius, add point to point list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8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faster?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number of</a:t>
            </a:r>
            <a:br>
              <a:rPr lang="en-US" dirty="0" smtClean="0"/>
            </a:b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number of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18" y="1752600"/>
            <a:ext cx="6172200" cy="4464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239" y="4876800"/>
            <a:ext cx="3024161" cy="461665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a factor of 100!</a:t>
            </a:r>
            <a:endParaRPr lang="nl-BE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52800" y="4572000"/>
            <a:ext cx="5715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9000" y="4572000"/>
            <a:ext cx="0" cy="1371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lunch?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 err="1" smtClean="0"/>
              <a:t>ain't</a:t>
            </a:r>
            <a:r>
              <a:rPr lang="en-US" dirty="0" smtClean="0"/>
              <a:t> such thing as a free lunch!</a:t>
            </a:r>
          </a:p>
          <a:p>
            <a:pPr lvl="1"/>
            <a:r>
              <a:rPr lang="en-US" dirty="0" smtClean="0"/>
              <a:t>Memory overhead!</a:t>
            </a:r>
          </a:p>
          <a:p>
            <a:pPr lvl="1"/>
            <a:endParaRPr lang="en-US" dirty="0"/>
          </a:p>
          <a:p>
            <a:r>
              <a:rPr lang="en-US" dirty="0" smtClean="0"/>
              <a:t>For 10</a:t>
            </a:r>
            <a:r>
              <a:rPr lang="en-US" baseline="30000" dirty="0" smtClean="0"/>
              <a:t>6</a:t>
            </a:r>
            <a:r>
              <a:rPr lang="en-US" dirty="0" smtClean="0"/>
              <a:t> points in 2D: factor of 1.8</a:t>
            </a:r>
          </a:p>
          <a:p>
            <a:pPr lvl="1"/>
            <a:r>
              <a:rPr lang="nl-BE" dirty="0" smtClean="0"/>
              <a:t>54.3 GB</a:t>
            </a:r>
          </a:p>
          <a:p>
            <a:pPr lvl="1"/>
            <a:r>
              <a:rPr lang="en-US" dirty="0" smtClean="0"/>
              <a:t>includes</a:t>
            </a:r>
          </a:p>
          <a:p>
            <a:pPr lvl="2"/>
            <a:r>
              <a:rPr lang="en-US" dirty="0"/>
              <a:t>tree (</a:t>
            </a:r>
            <a:r>
              <a:rPr lang="en-US" dirty="0" smtClean="0"/>
              <a:t>3.2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nodes of which 2.4</a:t>
            </a:r>
            <a:r>
              <a:rPr lang="en-US" dirty="0">
                <a:sym typeface="Symbol"/>
              </a:rPr>
              <a:t>  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leaf nodes)</a:t>
            </a:r>
          </a:p>
          <a:p>
            <a:pPr lvl="2"/>
            <a:r>
              <a:rPr lang="en-US" dirty="0" smtClean="0"/>
              <a:t>coordinates of each point</a:t>
            </a:r>
          </a:p>
          <a:p>
            <a:pPr lvl="2"/>
            <a:r>
              <a:rPr lang="en-US" dirty="0" smtClean="0"/>
              <a:t>address for additional data for each point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81546" y="2133600"/>
            <a:ext cx="2899063" cy="4572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5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309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Tree_2k spatial data structure</vt:lpstr>
      <vt:lpstr>Problem setting</vt:lpstr>
      <vt:lpstr>Naïve solution</vt:lpstr>
      <vt:lpstr>Tree building algorithm</vt:lpstr>
      <vt:lpstr>Illustration of building tree</vt:lpstr>
      <vt:lpstr>What's the point?</vt:lpstr>
      <vt:lpstr>Query algorithm</vt:lpstr>
      <vt:lpstr>How much faster?</vt:lpstr>
      <vt:lpstr>Free lunch?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Tree_2k spatial data structure</dc:title>
  <dc:creator>lucg5005</dc:creator>
  <cp:lastModifiedBy>Geert Jan Bex</cp:lastModifiedBy>
  <cp:revision>22</cp:revision>
  <dcterms:created xsi:type="dcterms:W3CDTF">2006-08-16T00:00:00Z</dcterms:created>
  <dcterms:modified xsi:type="dcterms:W3CDTF">2016-01-13T17:43:08Z</dcterms:modified>
</cp:coreProperties>
</file>