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67" r:id="rId2"/>
    <p:sldId id="293" r:id="rId3"/>
    <p:sldId id="295" r:id="rId4"/>
    <p:sldId id="282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0" r:id="rId18"/>
    <p:sldId id="284" r:id="rId19"/>
    <p:sldId id="272" r:id="rId20"/>
    <p:sldId id="277" r:id="rId21"/>
    <p:sldId id="273" r:id="rId22"/>
    <p:sldId id="279" r:id="rId23"/>
    <p:sldId id="280" r:id="rId24"/>
    <p:sldId id="278" r:id="rId25"/>
    <p:sldId id="288" r:id="rId26"/>
    <p:sldId id="296" r:id="rId27"/>
    <p:sldId id="285" r:id="rId28"/>
    <p:sldId id="275" r:id="rId29"/>
    <p:sldId id="291" r:id="rId30"/>
    <p:sldId id="290" r:id="rId31"/>
    <p:sldId id="289" r:id="rId32"/>
    <p:sldId id="281" r:id="rId33"/>
    <p:sldId id="304" r:id="rId34"/>
    <p:sldId id="305" r:id="rId35"/>
    <p:sldId id="298" r:id="rId36"/>
    <p:sldId id="299" r:id="rId37"/>
    <p:sldId id="300" r:id="rId38"/>
    <p:sldId id="301" r:id="rId39"/>
    <p:sldId id="302" r:id="rId40"/>
    <p:sldId id="306" r:id="rId41"/>
    <p:sldId id="307" r:id="rId42"/>
    <p:sldId id="308" r:id="rId43"/>
    <p:sldId id="309" r:id="rId44"/>
    <p:sldId id="310" r:id="rId45"/>
    <p:sldId id="287" r:id="rId46"/>
    <p:sldId id="292" r:id="rId47"/>
    <p:sldId id="286" r:id="rId48"/>
    <p:sldId id="297" r:id="rId49"/>
    <p:sldId id="271" r:id="rId50"/>
    <p:sldId id="283" r:id="rId5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57217-9577-4D10-8053-5D4B3BF5C83A}">
          <p14:sldIdLst>
            <p14:sldId id="267"/>
          </p14:sldIdLst>
        </p14:section>
        <p14:section name="introduction" id="{50D0C955-0358-493A-B4D9-DD93B5042F1A}">
          <p14:sldIdLst>
            <p14:sldId id="293"/>
            <p14:sldId id="295"/>
            <p14:sldId id="282"/>
          </p14:sldIdLst>
        </p14:section>
        <p14:section name="scaling" id="{CFD31B34-78F0-4B9A-A9FC-330A8C670BFD}">
          <p14:sldIdLst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architecture" id="{572BED4A-16C0-4091-9E87-34C0B977FB03}">
          <p14:sldIdLst>
            <p14:sldId id="269"/>
            <p14:sldId id="270"/>
          </p14:sldIdLst>
        </p14:section>
        <p14:section name="memory" id="{19A09E80-6618-4C6A-8813-F467F229A827}">
          <p14:sldIdLst>
            <p14:sldId id="284"/>
            <p14:sldId id="272"/>
            <p14:sldId id="277"/>
            <p14:sldId id="273"/>
            <p14:sldId id="279"/>
            <p14:sldId id="280"/>
            <p14:sldId id="278"/>
            <p14:sldId id="288"/>
            <p14:sldId id="296"/>
          </p14:sldIdLst>
        </p14:section>
        <p14:section name="CPU" id="{2714D5F9-3F1A-4E5D-B72A-8922567A4F66}">
          <p14:sldIdLst>
            <p14:sldId id="285"/>
            <p14:sldId id="275"/>
            <p14:sldId id="291"/>
            <p14:sldId id="290"/>
            <p14:sldId id="289"/>
            <p14:sldId id="281"/>
            <p14:sldId id="304"/>
            <p14:sldId id="305"/>
            <p14:sldId id="298"/>
          </p14:sldIdLst>
        </p14:section>
        <p14:section name="false sharing" id="{D4ED262D-72D1-4270-88D0-B864D2A60662}">
          <p14:sldIdLst>
            <p14:sldId id="299"/>
            <p14:sldId id="300"/>
            <p14:sldId id="301"/>
            <p14:sldId id="302"/>
          </p14:sldIdLst>
        </p14:section>
        <p14:section name="FDO" id="{24B1008B-28D6-4913-91F8-721FA958EDD4}">
          <p14:sldIdLst>
            <p14:sldId id="306"/>
            <p14:sldId id="307"/>
            <p14:sldId id="308"/>
            <p14:sldId id="309"/>
            <p14:sldId id="310"/>
          </p14:sldIdLst>
        </p14:section>
        <p14:section name="conclusion" id="{87FF5A44-6804-4982-9011-9B7F10D2DAE3}">
          <p14:sldIdLst>
            <p14:sldId id="287"/>
            <p14:sldId id="292"/>
            <p14:sldId id="286"/>
            <p14:sldId id="297"/>
            <p14:sldId id="27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F81B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945232"/>
        <c:axId val="364845800"/>
      </c:scatterChart>
      <c:valAx>
        <c:axId val="40594523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4845800"/>
        <c:crosses val="autoZero"/>
        <c:crossBetween val="midCat"/>
        <c:majorUnit val="4"/>
        <c:minorUnit val="4"/>
      </c:valAx>
      <c:valAx>
        <c:axId val="36484580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94523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846584"/>
        <c:axId val="406701416"/>
      </c:scatterChart>
      <c:valAx>
        <c:axId val="3648465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06701416"/>
        <c:crosses val="autoZero"/>
        <c:crossBetween val="midCat"/>
        <c:majorUnit val="4"/>
        <c:minorUnit val="4"/>
      </c:valAx>
      <c:valAx>
        <c:axId val="40670141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846584"/>
        <c:crosses val="autoZero"/>
        <c:crossBetween val="midCat"/>
        <c:majorUnit val="4"/>
        <c:minorUnit val="4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96712"/>
        <c:axId val="359173032"/>
      </c:scatterChart>
      <c:valAx>
        <c:axId val="4066967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9173032"/>
        <c:crosses val="autoZero"/>
        <c:crossBetween val="midCat"/>
        <c:minorUnit val="4"/>
      </c:valAx>
      <c:valAx>
        <c:axId val="35917303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696712"/>
        <c:crosses val="autoZero"/>
        <c:crossBetween val="midCat"/>
        <c:majorUnit val="2"/>
        <c:minorUnit val="2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906800"/>
        <c:axId val="419185240"/>
      </c:scatterChart>
      <c:valAx>
        <c:axId val="2979068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5240"/>
        <c:crosses val="autoZero"/>
        <c:crossBetween val="midCat"/>
        <c:majorUnit val="4"/>
      </c:valAx>
      <c:valAx>
        <c:axId val="41918524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790680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183672"/>
        <c:axId val="419189552"/>
      </c:scatterChart>
      <c:valAx>
        <c:axId val="4191836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9552"/>
        <c:crosses val="autoZero"/>
        <c:crossBetween val="midCat"/>
        <c:majorUnit val="4"/>
        <c:minorUnit val="4"/>
      </c:valAx>
      <c:valAx>
        <c:axId val="4191895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9183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2017-10-16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16/10/2017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16/10/2017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16/10/2017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16/10/2017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16/10/2017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16/10/2017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16/10/2017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16/10/2017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16/10/2017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16/10/2017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16/10/2017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16/10/2017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16/10/2017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articles/avoiding-and-identifying-false-sharing-among-threads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.intel.com/en-us/blogs/2014/02/19/why-has-cpu-frequency-ceased-to-grow" TargetMode="External"/><Relationship Id="rId5" Type="http://schemas.openxmlformats.org/officeDocument/2006/relationships/hyperlink" Target="http://locklessinc.com/articles/vectorize/" TargetMode="External"/><Relationship Id="rId4" Type="http://schemas.openxmlformats.org/officeDocument/2006/relationships/hyperlink" Target="https://software.intel.com/sites/default/files/m/4/8/8/2/a/31848-CompilerAutovectorizationGuide.pdf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HPC efficiency considerations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4" y="2420888"/>
            <a:ext cx="4788022" cy="2972073"/>
            <a:chOff x="4139954" y="2780928"/>
            <a:chExt cx="4788022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1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en-US" sz="1400" dirty="0" smtClean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Nice for</a:t>
            </a:r>
            <a:br>
              <a:rPr lang="en-US" sz="3200" dirty="0" smtClean="0"/>
            </a:br>
            <a:r>
              <a:rPr lang="en-US" sz="3200" dirty="0" smtClean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 are interested in</a:t>
            </a:r>
          </a:p>
          <a:p>
            <a:pPr lvl="1"/>
            <a:r>
              <a:rPr lang="en-US" dirty="0" smtClean="0"/>
              <a:t>studying larger systems/bigger data sets</a:t>
            </a:r>
          </a:p>
          <a:p>
            <a:pPr lvl="1"/>
            <a:r>
              <a:rPr lang="en-US" dirty="0" smtClean="0"/>
              <a:t>increasing precision/resolution</a:t>
            </a:r>
          </a:p>
          <a:p>
            <a:pPr lvl="1"/>
            <a:r>
              <a:rPr lang="en-US" dirty="0" smtClean="0"/>
              <a:t>more complex phenomena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Compute node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core0</a:t>
              </a:r>
              <a:endParaRPr lang="en-US" sz="1200" b="1" dirty="0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0</a:t>
            </a:r>
          </a:p>
          <a:p>
            <a:pPr algn="ctr"/>
            <a:r>
              <a:rPr lang="en-US" dirty="0" smtClean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1</a:t>
            </a:r>
          </a:p>
          <a:p>
            <a:pPr algn="ctr"/>
            <a:r>
              <a:rPr lang="en-US" dirty="0" smtClean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</a:t>
                </a:r>
                <a:endParaRPr lang="en-US" sz="1200" b="1" dirty="0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core2</a:t>
                </a:r>
                <a:endParaRPr lang="en-US" sz="1200" b="1" dirty="0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core3</a:t>
                </a:r>
                <a:endParaRPr lang="en-US" sz="1200" b="1" dirty="0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core4</a:t>
                </a:r>
                <a:endParaRPr lang="en-US" sz="1200" b="1" dirty="0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core5</a:t>
                </a:r>
                <a:endParaRPr lang="en-US" sz="1200" b="1" dirty="0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core6</a:t>
                </a:r>
                <a:endParaRPr lang="en-US" sz="1200" b="1" dirty="0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core8</a:t>
                </a:r>
                <a:endParaRPr lang="en-US" sz="1200" b="1" dirty="0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core9</a:t>
                </a:r>
                <a:endParaRPr lang="en-US" sz="1200" b="1" dirty="0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core7</a:t>
                </a:r>
                <a:endParaRPr lang="en-US" sz="1200" b="1" dirty="0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core10</a:t>
                  </a:r>
                  <a:endParaRPr lang="en-US" sz="1200" b="1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core11</a:t>
                  </a:r>
                  <a:endParaRPr lang="en-US" sz="1200" b="1" dirty="0"/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core12</a:t>
                  </a:r>
                  <a:endParaRPr lang="en-US" sz="1200" b="1" dirty="0"/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core13</a:t>
                  </a:r>
                  <a:endParaRPr lang="en-US" sz="1200" b="1" dirty="0"/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core14</a:t>
                  </a:r>
                  <a:endParaRPr lang="en-US" sz="1200" b="1" dirty="0"/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core15</a:t>
                  </a:r>
                  <a:endParaRPr lang="en-US" sz="1200" b="1" dirty="0"/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core16</a:t>
                  </a:r>
                  <a:endParaRPr lang="en-US" sz="1200" b="1" dirty="0"/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core18</a:t>
                  </a:r>
                  <a:endParaRPr lang="en-US" sz="1200" b="1" dirty="0"/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core19</a:t>
                  </a:r>
                  <a:endParaRPr lang="en-US" sz="1200" b="1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core17</a:t>
                </a:r>
                <a:endParaRPr lang="en-US" sz="1200" b="1" dirty="0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IB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transport takes time!</a:t>
            </a:r>
          </a:p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size: 64 GB+</a:t>
            </a:r>
          </a:p>
          <a:p>
            <a:pPr lvl="1"/>
            <a:r>
              <a:rPr lang="en-US" dirty="0" smtClean="0"/>
              <a:t>latency: 150 cycles</a:t>
            </a:r>
          </a:p>
          <a:p>
            <a:r>
              <a:rPr lang="en-US" dirty="0" smtClean="0"/>
              <a:t>L3 cache</a:t>
            </a:r>
          </a:p>
          <a:p>
            <a:pPr lvl="1"/>
            <a:r>
              <a:rPr lang="en-US" dirty="0" smtClean="0"/>
              <a:t>size: 25 MB+</a:t>
            </a:r>
          </a:p>
          <a:p>
            <a:pPr lvl="1"/>
            <a:r>
              <a:rPr lang="en-US" dirty="0" smtClean="0"/>
              <a:t>latency: 50 cycles</a:t>
            </a:r>
          </a:p>
          <a:p>
            <a:r>
              <a:rPr lang="en-US" dirty="0" smtClean="0"/>
              <a:t>L2 cache</a:t>
            </a:r>
          </a:p>
          <a:p>
            <a:pPr lvl="1"/>
            <a:r>
              <a:rPr lang="en-US" dirty="0" smtClean="0"/>
              <a:t>size: 256 kb</a:t>
            </a:r>
          </a:p>
          <a:p>
            <a:pPr lvl="1"/>
            <a:r>
              <a:rPr lang="en-US" dirty="0" smtClean="0"/>
              <a:t>latency: 20 cycles</a:t>
            </a:r>
          </a:p>
          <a:p>
            <a:r>
              <a:rPr lang="en-US" dirty="0" smtClean="0"/>
              <a:t>L1 cache</a:t>
            </a:r>
          </a:p>
          <a:p>
            <a:pPr lvl="1"/>
            <a:r>
              <a:rPr lang="en-US" dirty="0" smtClean="0"/>
              <a:t>size: 32 kb data + 32 kb instruction</a:t>
            </a:r>
          </a:p>
          <a:p>
            <a:pPr lvl="1"/>
            <a:r>
              <a:rPr lang="en-US" dirty="0" smtClean="0"/>
              <a:t>latency: 5 cycles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Bandwidth: 130 GB/s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QPI incurs 10 % loss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average: 3 MB/core</a:t>
              </a:r>
              <a:endParaRPr lang="en-US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 kb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 kb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 </a:t>
              </a:r>
              <a:r>
                <a:rPr lang="en-US" dirty="0"/>
                <a:t>M</a:t>
              </a:r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L1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L2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f(a[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64 byte at once:</a:t>
            </a:r>
            <a:br>
              <a:rPr lang="en-US" dirty="0" smtClean="0"/>
            </a:br>
            <a:r>
              <a:rPr lang="en-US" dirty="0" smtClean="0"/>
              <a:t>RAM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L1</a:t>
            </a:r>
          </a:p>
          <a:p>
            <a:pPr lvl="1"/>
            <a:r>
              <a:rPr lang="en-US" dirty="0" smtClean="0"/>
              <a:t>cache line</a:t>
            </a:r>
          </a:p>
          <a:p>
            <a:pPr lvl="1"/>
            <a:r>
              <a:rPr lang="en-US" dirty="0" smtClean="0"/>
              <a:t>8 double or 16 single precision</a:t>
            </a:r>
          </a:p>
          <a:p>
            <a:r>
              <a:rPr lang="en-US" dirty="0" smtClean="0"/>
              <a:t>Data structure layout is critical!</a:t>
            </a:r>
          </a:p>
          <a:p>
            <a:pPr lvl="1"/>
            <a:r>
              <a:rPr lang="en-US" dirty="0" smtClean="0"/>
              <a:t>access to contiguous data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a[i-1]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</a:t>
              </a:r>
              <a:r>
                <a:rPr lang="en-US" dirty="0" err="1" smtClean="0"/>
                <a:t>i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a[i+1]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a[i+7]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a[i+8]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exploited: effective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sym typeface="Symbol" panose="05050102010706020507" pitchFamily="18" charset="2"/>
              </a:rPr>
              <a:t> </a:t>
            </a:r>
            <a:r>
              <a:rPr lang="en-US" sz="2000" dirty="0" smtClean="0"/>
              <a:t>memory bandwidth/8 or 16</a:t>
            </a:r>
          </a:p>
          <a:p>
            <a:r>
              <a:rPr lang="en-US" sz="2000" dirty="0" smtClean="0">
                <a:sym typeface="Symbol" panose="05050102010706020507" pitchFamily="18" charset="2"/>
              </a:rPr>
              <a:t>     </a:t>
            </a:r>
            <a:r>
              <a:rPr lang="en-US" sz="2000" dirty="0" smtClean="0"/>
              <a:t>cache size/8 or 16</a:t>
            </a:r>
            <a:endParaRPr lang="en-US" sz="20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 timings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stride 16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almost</a:t>
              </a:r>
              <a:br>
                <a:rPr lang="en-US" sz="2400" dirty="0" smtClean="0"/>
              </a:br>
              <a:r>
                <a:rPr lang="en-US" sz="2400" dirty="0" smtClean="0"/>
                <a:t>equal time!</a:t>
              </a:r>
              <a:endParaRPr lang="en-US" sz="2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bound,</a:t>
            </a:r>
          </a:p>
          <a:p>
            <a:r>
              <a:rPr lang="en-US" sz="2400" dirty="0" smtClean="0"/>
              <a:t>equal number</a:t>
            </a:r>
          </a:p>
          <a:p>
            <a:r>
              <a:rPr lang="en-US" sz="2400" dirty="0" smtClean="0"/>
              <a:t>of cache lines</a:t>
            </a:r>
          </a:p>
          <a:p>
            <a:r>
              <a:rPr lang="en-US" sz="2400" dirty="0" smtClean="0"/>
              <a:t>to fetch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less</a:t>
              </a:r>
              <a:br>
                <a:rPr lang="en-US" sz="2400" dirty="0" smtClean="0"/>
              </a:br>
              <a:r>
                <a:rPr lang="en-US" sz="2400" dirty="0" smtClean="0"/>
                <a:t>cache lines to fetch</a:t>
              </a:r>
              <a:endParaRPr lang="en-US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of 2D/3D/… arrays</a:t>
            </a:r>
          </a:p>
          <a:p>
            <a:pPr lvl="1"/>
            <a:r>
              <a:rPr lang="en-US" dirty="0" smtClean="0"/>
              <a:t>by row: C/C++</a:t>
            </a:r>
          </a:p>
          <a:p>
            <a:pPr lvl="1"/>
            <a:r>
              <a:rPr lang="en-US" dirty="0" smtClean="0"/>
              <a:t>by column: Fortran,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7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1,2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1,3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2,3</a:t>
                </a:r>
                <a:endParaRPr lang="en-US" baseline="-25000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2,1</a:t>
                </a:r>
                <a:endParaRPr 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3,1</a:t>
                </a:r>
                <a:endParaRPr 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3,2</a:t>
                </a:r>
                <a:endParaRPr lang="en-US" baseline="-25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row-major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column-major</a:t>
              </a:r>
              <a:endParaRPr lang="en-US" sz="24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in "wrong" order:</a:t>
            </a:r>
            <a:br>
              <a:rPr lang="en-US" sz="2400" dirty="0" smtClean="0"/>
            </a:br>
            <a:r>
              <a:rPr lang="en-US" sz="2400" dirty="0" smtClean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AoS</a:t>
            </a:r>
            <a:r>
              <a:rPr lang="en-US" dirty="0" smtClean="0"/>
              <a:t> versus </a:t>
            </a:r>
            <a:r>
              <a:rPr lang="en-US" dirty="0" err="1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r>
              <a:rPr lang="en-US" dirty="0" smtClean="0"/>
              <a:t> versus </a:t>
            </a:r>
            <a:r>
              <a:rPr lang="en-US" dirty="0" err="1" smtClean="0"/>
              <a:t>Struct</a:t>
            </a:r>
            <a:r>
              <a:rPr lang="en-US" dirty="0" smtClean="0"/>
              <a:t> of Arrays?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047162" y="5308462"/>
            <a:ext cx="4917326" cy="987330"/>
            <a:chOff x="4047162" y="5393998"/>
            <a:chExt cx="4917326" cy="987330"/>
          </a:xfrm>
        </p:grpSpPr>
        <p:grpSp>
          <p:nvGrpSpPr>
            <p:cNvPr id="49" name="Group 48"/>
            <p:cNvGrpSpPr/>
            <p:nvPr/>
          </p:nvGrpSpPr>
          <p:grpSpPr>
            <a:xfrm>
              <a:off x="4047162" y="5393998"/>
              <a:ext cx="4917326" cy="411266"/>
              <a:chOff x="4047162" y="5393998"/>
              <a:chExt cx="4917326" cy="41126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047162" y="543593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84730" y="543593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86118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44872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i+2</a:t>
                </a:r>
                <a:endParaRPr lang="en-US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10560" y="543593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68344" y="543593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250516" y="542554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73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23426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95234" y="543483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061107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475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54070" y="54359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47162" y="543483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580526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456326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91178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705625" y="5898054"/>
              <a:ext cx="2386655" cy="483274"/>
              <a:chOff x="3748739" y="5373216"/>
              <a:chExt cx="2386655" cy="483274"/>
            </a:xfrm>
          </p:grpSpPr>
          <p:sp>
            <p:nvSpPr>
              <p:cNvPr id="54" name="Left Brace 53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036771" y="2613892"/>
            <a:ext cx="4917326" cy="987330"/>
            <a:chOff x="4182969" y="3455188"/>
            <a:chExt cx="4917326" cy="987330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2" y="3959244"/>
              <a:ext cx="2386655" cy="483274"/>
              <a:chOff x="3748739" y="5373216"/>
              <a:chExt cx="2386655" cy="483274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May transport useless </a:t>
            </a:r>
            <a:r>
              <a:rPr lang="nl-BE" sz="2000" dirty="0" smtClean="0"/>
              <a:t>data:</a:t>
            </a:r>
            <a:br>
              <a:rPr lang="nl-BE" sz="2000" dirty="0" smtClean="0"/>
            </a:br>
            <a:r>
              <a:rPr lang="nl-BE" sz="2000" dirty="0" smtClean="0"/>
              <a:t>performance </a:t>
            </a:r>
            <a:r>
              <a:rPr lang="nl-BE" sz="2000" dirty="0" err="1" smtClean="0"/>
              <a:t>degradation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ower bits of memory address: slot in cache</a:t>
            </a:r>
          </a:p>
          <a:p>
            <a:r>
              <a:rPr lang="en-US" dirty="0" smtClean="0"/>
              <a:t>L2: 8-way associative, 256 kb</a:t>
            </a:r>
          </a:p>
          <a:p>
            <a:pPr lvl="1"/>
            <a:r>
              <a:rPr lang="en-US" dirty="0" smtClean="0"/>
              <a:t>cache line: 64 byte, so 262144/64 = 4096 slots</a:t>
            </a:r>
          </a:p>
          <a:p>
            <a:pPr lvl="1"/>
            <a:r>
              <a:rPr lang="en-US" dirty="0" smtClean="0"/>
              <a:t>8-way, so 4096/8 = 512 sets, 8 slots each</a:t>
            </a:r>
          </a:p>
          <a:p>
            <a:pPr lvl="1"/>
            <a:r>
              <a:rPr lang="en-US" dirty="0" smtClean="0"/>
              <a:t>when slots are full, eviction from cache, so data 512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 smtClean="0"/>
              <a:t>L1/L2: 8-way associative</a:t>
            </a:r>
            <a:br>
              <a:rPr lang="en-US" dirty="0" smtClean="0"/>
            </a:br>
            <a:r>
              <a:rPr lang="en-US" dirty="0" smtClean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info: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Avoid 2D/3D arrays</a:t>
            </a:r>
            <a:br>
              <a:rPr lang="en-US" sz="2800" dirty="0" smtClean="0"/>
            </a:br>
            <a:r>
              <a:rPr lang="en-US" sz="2800" dirty="0" smtClean="0"/>
              <a:t>with sizes 2</a:t>
            </a:r>
            <a:r>
              <a:rPr lang="en-US" sz="2800" i="1" baseline="30000" dirty="0" smtClean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operation done on registers</a:t>
            </a:r>
          </a:p>
          <a:p>
            <a:r>
              <a:rPr lang="en-US" dirty="0" smtClean="0"/>
              <a:t>Vector registers for floating point operands:</a:t>
            </a:r>
            <a:br>
              <a:rPr lang="en-US" dirty="0" smtClean="0"/>
            </a:br>
            <a:r>
              <a:rPr lang="en-US" dirty="0" smtClean="0"/>
              <a:t>256 bit wide</a:t>
            </a:r>
          </a:p>
          <a:p>
            <a:pPr lvl="1"/>
            <a:r>
              <a:rPr lang="en-US" dirty="0" smtClean="0"/>
              <a:t>4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8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8913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precision: 4 registers  × 2.5</a:t>
            </a:r>
            <a:r>
              <a:rPr lang="en-US" sz="2400" baseline="30000" dirty="0" smtClean="0"/>
              <a:t>.</a:t>
            </a:r>
            <a:r>
              <a:rPr lang="en-US" sz="2400" dirty="0" smtClean="0"/>
              <a:t>10</a:t>
            </a:r>
            <a:r>
              <a:rPr lang="en-US" sz="2400" baseline="30000" dirty="0" smtClean="0"/>
              <a:t>9</a:t>
            </a:r>
            <a:r>
              <a:rPr lang="en-US" sz="2400" dirty="0" smtClean="0"/>
              <a:t> additions </a:t>
            </a:r>
            <a:r>
              <a:rPr lang="en-US" sz="2400" dirty="0"/>
              <a:t>×</a:t>
            </a:r>
            <a:r>
              <a:rPr lang="en-US" sz="2400" dirty="0" smtClean="0"/>
              <a:t> 18 cores </a:t>
            </a:r>
            <a:r>
              <a:rPr lang="en-US" sz="2400" dirty="0"/>
              <a:t>×</a:t>
            </a:r>
            <a:r>
              <a:rPr lang="en-US" sz="2400" dirty="0" smtClean="0"/>
              <a:t> 2 sockets</a:t>
            </a:r>
            <a:br>
              <a:rPr lang="en-US" sz="2400" dirty="0" smtClean="0"/>
            </a:br>
            <a:r>
              <a:rPr lang="en-US" sz="2400" dirty="0" smtClean="0"/>
              <a:t>                                = 360 GFLOPS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Theoretical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peak performance!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</a:t>
            </a:r>
            <a:r>
              <a:rPr lang="en-US" dirty="0" err="1" smtClean="0"/>
              <a:t>vectorized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not be </a:t>
            </a:r>
            <a:r>
              <a:rPr lang="en-US" dirty="0" err="1" smtClean="0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iterations are</a:t>
            </a:r>
            <a:br>
              <a:rPr lang="en-US" sz="2400" dirty="0" smtClean="0"/>
            </a:br>
            <a:r>
              <a:rPr lang="en-US" sz="2400" dirty="0" smtClean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/>
              <a:t> depends</a:t>
            </a:r>
            <a:br>
              <a:rPr lang="en-US" sz="2400" dirty="0" smtClean="0"/>
            </a:br>
            <a:r>
              <a:rPr lang="en-US" sz="2400" dirty="0" smtClean="0"/>
              <a:t>on 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good, old days…</a:t>
            </a:r>
          </a:p>
          <a:p>
            <a:pPr lvl="1"/>
            <a:r>
              <a:rPr lang="en-US" dirty="0" smtClean="0"/>
              <a:t>CPU clock frequency increased:</a:t>
            </a:r>
            <a:br>
              <a:rPr lang="en-US" dirty="0" smtClean="0"/>
            </a:br>
            <a:r>
              <a:rPr lang="en-US" dirty="0" smtClean="0"/>
              <a:t>performance was free lunch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Heat dissipation</a:t>
            </a:r>
          </a:p>
          <a:p>
            <a:pPr lvl="1"/>
            <a:r>
              <a:rPr lang="en-US" dirty="0" smtClean="0"/>
              <a:t>Power efficiency</a:t>
            </a:r>
          </a:p>
          <a:p>
            <a:r>
              <a:rPr lang="en-US" dirty="0" smtClean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"The </a:t>
            </a:r>
            <a:r>
              <a:rPr lang="en-US" sz="2800" dirty="0"/>
              <a:t>number of transistors in a dense integrated circuit doubles approximately every two </a:t>
            </a:r>
            <a:r>
              <a:rPr lang="en-US" sz="2800" dirty="0" smtClean="0"/>
              <a:t>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GCC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–march=corei7-avx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–O3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ftree-vectorize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–march=corei7-avx –O2 …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for feedback, use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Intel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 smtClean="0"/>
              <a:t>for feedback, use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Help compiler using,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314219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Timings are unit-less</a:t>
            </a:r>
            <a:br>
              <a:rPr lang="en-US" sz="2400" dirty="0" smtClean="0"/>
            </a:br>
            <a:r>
              <a:rPr lang="en-US" sz="2400" dirty="0" smtClean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Intel compilers 16.x are </a:t>
            </a:r>
            <a:r>
              <a:rPr lang="en-US" sz="2400" i="1" dirty="0" smtClean="0"/>
              <a:t>very</a:t>
            </a:r>
            <a:r>
              <a:rPr lang="en-US" sz="2400" dirty="0" smtClean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Haswell, Broadwell CPUs: AVX2 instruction set</a:t>
            </a:r>
          </a:p>
          <a:p>
            <a:pPr lvl="1"/>
            <a:r>
              <a:rPr lang="en-US" dirty="0" smtClean="0"/>
              <a:t>Fused multiply/add: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 smtClean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Integer vector registers: 256 bit wide</a:t>
            </a:r>
          </a:p>
          <a:p>
            <a:pPr lvl="1"/>
            <a:r>
              <a:rPr lang="en-US" dirty="0" smtClean="0"/>
              <a:t>Extra operations for cryptography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Streaming: 1 addition </a:t>
            </a:r>
            <a:r>
              <a:rPr lang="en-US" sz="2400" b="1" i="1" dirty="0" smtClean="0">
                <a:solidFill>
                  <a:srgbClr val="C00000"/>
                </a:solidFill>
              </a:rPr>
              <a:t>and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1 multiplication/cycle!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AVX-512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Skylake</a:t>
            </a:r>
            <a:r>
              <a:rPr lang="en-US" dirty="0" smtClean="0"/>
              <a:t> CPUs: vector registers for floating point operands:</a:t>
            </a:r>
            <a:br>
              <a:rPr lang="en-US" dirty="0" smtClean="0"/>
            </a:br>
            <a:r>
              <a:rPr lang="en-US" dirty="0" smtClean="0"/>
              <a:t>512 bit wide</a:t>
            </a:r>
          </a:p>
          <a:p>
            <a:pPr lvl="1"/>
            <a:r>
              <a:rPr lang="en-US" dirty="0"/>
              <a:t>8</a:t>
            </a:r>
            <a:r>
              <a:rPr lang="en-US" dirty="0" smtClean="0"/>
              <a:t>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16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60180"/>
            <a:ext cx="4667572" cy="523220"/>
            <a:chOff x="4355976" y="3260180"/>
            <a:chExt cx="4667572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148063" y="3260180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67573" cy="523220"/>
            <a:chOff x="4355976" y="3236009"/>
            <a:chExt cx="4667573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148064" y="3236009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16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5292497"/>
            <a:ext cx="538602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Even more 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95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promotion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179" y="1624012"/>
            <a:ext cx="8229600" cy="4525963"/>
          </a:xfrm>
        </p:spPr>
        <p:txBody>
          <a:bodyPr/>
          <a:lstStyle/>
          <a:p>
            <a:r>
              <a:rPr lang="en-US" dirty="0" smtClean="0"/>
              <a:t>GCC </a:t>
            </a:r>
            <a:r>
              <a:rPr lang="en-US" dirty="0" err="1" smtClean="0"/>
              <a:t>gcc</a:t>
            </a:r>
            <a:r>
              <a:rPr lang="en-US" dirty="0" smtClean="0"/>
              <a:t>/g++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Wdouble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-promotion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07704" y="2780928"/>
            <a:ext cx="5009705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3.1425927*radius*radius;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86059" y="3389104"/>
            <a:ext cx="2248885" cy="1017404"/>
            <a:chOff x="4686059" y="3389104"/>
            <a:chExt cx="2248885" cy="1017404"/>
          </a:xfrm>
        </p:grpSpPr>
        <p:cxnSp>
          <p:nvCxnSpPr>
            <p:cNvPr id="7" name="Straight Arrow Connector 6"/>
            <p:cNvCxnSpPr>
              <a:stCxn id="9" idx="0"/>
            </p:cNvCxnSpPr>
            <p:nvPr/>
          </p:nvCxnSpPr>
          <p:spPr>
            <a:xfrm flipH="1" flipV="1">
              <a:off x="5364089" y="3389104"/>
              <a:ext cx="446413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5810502" y="3389104"/>
              <a:ext cx="445684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86059" y="4037176"/>
              <a:ext cx="224888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Promoted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4658097"/>
            <a:ext cx="514756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3.1425927f*radius*radius;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86059" y="5360348"/>
            <a:ext cx="1165704" cy="981370"/>
            <a:chOff x="4686059" y="3425138"/>
            <a:chExt cx="1165704" cy="981370"/>
          </a:xfrm>
        </p:grpSpPr>
        <p:cxnSp>
          <p:nvCxnSpPr>
            <p:cNvPr id="15" name="Straight Arrow Connector 14"/>
            <p:cNvCxnSpPr>
              <a:stCxn id="17" idx="0"/>
            </p:cNvCxnSpPr>
            <p:nvPr/>
          </p:nvCxnSpPr>
          <p:spPr>
            <a:xfrm flipH="1" flipV="1">
              <a:off x="5139613" y="3425138"/>
              <a:ext cx="129298" cy="6120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86059" y="4037176"/>
              <a:ext cx="116570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All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0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of caution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compilers: aggressive optimization</a:t>
            </a:r>
          </a:p>
          <a:p>
            <a:pPr lvl="1"/>
            <a:r>
              <a:rPr lang="en-US" dirty="0" smtClean="0"/>
              <a:t>Even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</a:p>
          <a:p>
            <a:pPr lvl="1"/>
            <a:r>
              <a:rPr lang="en-US" dirty="0" smtClean="0"/>
              <a:t>Reordering of operations/operands</a:t>
            </a:r>
          </a:p>
          <a:p>
            <a:pPr lvl="2"/>
            <a:r>
              <a:rPr lang="en-US" dirty="0" smtClean="0"/>
              <a:t>May impact precision</a:t>
            </a:r>
          </a:p>
          <a:p>
            <a:pPr lvl="1"/>
            <a:r>
              <a:rPr lang="en-US" dirty="0" smtClean="0"/>
              <a:t>Verify results with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475656" y="5210036"/>
            <a:ext cx="59331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Potentially severe performance impact!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38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Multithreading: false sharing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94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lines,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  <p:grpSp>
        <p:nvGrpSpPr>
          <p:cNvPr id="29" name="Group 28"/>
          <p:cNvGrpSpPr/>
          <p:nvPr/>
        </p:nvGrpSpPr>
        <p:grpSpPr>
          <a:xfrm>
            <a:off x="2915816" y="5208004"/>
            <a:ext cx="2902154" cy="216024"/>
            <a:chOff x="2965990" y="5085184"/>
            <a:chExt cx="4917326" cy="411266"/>
          </a:xfrm>
        </p:grpSpPr>
        <p:sp>
          <p:nvSpPr>
            <p:cNvPr id="6" name="Rectangle 5"/>
            <p:cNvSpPr/>
            <p:nvPr/>
          </p:nvSpPr>
          <p:spPr>
            <a:xfrm>
              <a:off x="2965990" y="5127118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4564" y="5127100"/>
              <a:ext cx="4058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a[i-1]</a:t>
              </a:r>
              <a:endParaRPr lang="en-US" sz="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4946" y="5127118"/>
              <a:ext cx="322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4182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6726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2843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a[i+8]</a:t>
              </a:r>
              <a:endParaRPr lang="en-US" sz="8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169344" y="5116727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661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342254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14062" y="512601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79935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663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72898" y="512711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0294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965990" y="5126019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986772" y="5496450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375154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1000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26023" y="5498826"/>
            <a:ext cx="1414711" cy="489108"/>
            <a:chOff x="4568460" y="5356875"/>
            <a:chExt cx="1414711" cy="489108"/>
          </a:xfrm>
        </p:grpSpPr>
        <p:sp>
          <p:nvSpPr>
            <p:cNvPr id="25" name="Left Brace 24"/>
            <p:cNvSpPr/>
            <p:nvPr/>
          </p:nvSpPr>
          <p:spPr>
            <a:xfrm rot="16200000">
              <a:off x="5213692" y="4711643"/>
              <a:ext cx="124247" cy="141471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14764" y="5476651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58881" y="479715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11561" y="1700808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0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11561" y="2276872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3981" y="22768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223412" y="2417827"/>
            <a:ext cx="1427971" cy="231438"/>
            <a:chOff x="2293457" y="3760898"/>
            <a:chExt cx="1427971" cy="231438"/>
          </a:xfrm>
        </p:grpSpPr>
        <p:sp>
          <p:nvSpPr>
            <p:cNvPr id="31" name="Rectangle 30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611560" y="2789474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49292" y="278150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1218723" y="2924012"/>
            <a:ext cx="1427971" cy="231438"/>
            <a:chOff x="2293457" y="3760898"/>
            <a:chExt cx="1427971" cy="231438"/>
          </a:xfrm>
        </p:grpSpPr>
        <p:sp>
          <p:nvSpPr>
            <p:cNvPr id="68" name="Rectangle 67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11560" y="3484261"/>
            <a:ext cx="7344816" cy="1045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49292" y="350502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</a:t>
            </a:r>
            <a:endParaRPr lang="en-US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6084168" y="4077072"/>
            <a:ext cx="1427971" cy="231438"/>
            <a:chOff x="2293457" y="3760898"/>
            <a:chExt cx="1427971" cy="231438"/>
          </a:xfrm>
        </p:grpSpPr>
        <p:sp>
          <p:nvSpPr>
            <p:cNvPr id="116" name="Rectangle 115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3433773" y="1696589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433773" y="2272653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476193" y="22726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4045624" y="2413608"/>
            <a:ext cx="1427971" cy="231438"/>
            <a:chOff x="2293457" y="3760898"/>
            <a:chExt cx="1427971" cy="231438"/>
          </a:xfrm>
        </p:grpSpPr>
        <p:sp>
          <p:nvSpPr>
            <p:cNvPr id="149" name="Rectangle 148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/>
          <p:cNvSpPr/>
          <p:nvPr/>
        </p:nvSpPr>
        <p:spPr>
          <a:xfrm>
            <a:off x="3433772" y="2785255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471504" y="27772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4040935" y="2919793"/>
            <a:ext cx="1427971" cy="231438"/>
            <a:chOff x="2293457" y="3760898"/>
            <a:chExt cx="1427971" cy="231438"/>
          </a:xfrm>
        </p:grpSpPr>
        <p:sp>
          <p:nvSpPr>
            <p:cNvPr id="137" name="Rectangle 136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/>
          <p:cNvSpPr/>
          <p:nvPr/>
        </p:nvSpPr>
        <p:spPr>
          <a:xfrm>
            <a:off x="611560" y="4797152"/>
            <a:ext cx="8352928" cy="1559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462283" y="1782295"/>
            <a:ext cx="211923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cache consistency:</a:t>
            </a:r>
          </a:p>
          <a:p>
            <a:r>
              <a:rPr lang="en-US" sz="2000" dirty="0" smtClean="0"/>
              <a:t>MESI protocol</a:t>
            </a:r>
            <a:endParaRPr lang="en-US" sz="2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4828013" y="5745866"/>
            <a:ext cx="10693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exclusive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822069" y="5738379"/>
            <a:ext cx="10853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4824008" y="5736767"/>
            <a:ext cx="10733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modified</a:t>
            </a:r>
            <a:endParaRPr lang="en-US" dirty="0"/>
          </a:p>
        </p:txBody>
      </p:sp>
      <p:sp>
        <p:nvSpPr>
          <p:cNvPr id="166" name="Rounded Rectangle 165"/>
          <p:cNvSpPr/>
          <p:nvPr/>
        </p:nvSpPr>
        <p:spPr>
          <a:xfrm>
            <a:off x="1560315" y="2437631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3990541" y="5212982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5060118" y="5223995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5138886" y="2426260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1554839" y="2431238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>
            <a:off x="3977195" y="5219676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5367652" y="2564904"/>
            <a:ext cx="647058" cy="757699"/>
            <a:chOff x="5367652" y="2564904"/>
            <a:chExt cx="647058" cy="757699"/>
          </a:xfrm>
        </p:grpSpPr>
        <p:sp>
          <p:nvSpPr>
            <p:cNvPr id="170" name="TextBox 169"/>
            <p:cNvSpPr txBox="1"/>
            <p:nvPr/>
          </p:nvSpPr>
          <p:spPr>
            <a:xfrm>
              <a:off x="5371017" y="30456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invalid</a:t>
              </a:r>
              <a:endParaRPr lang="en-US" sz="12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67652" y="25649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invalid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51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1" grpId="0" animBg="1"/>
      <p:bldP spid="17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news and good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Bad news: performance</a:t>
            </a:r>
          </a:p>
          <a:p>
            <a:pPr lvl="1"/>
            <a:r>
              <a:rPr lang="en-US" dirty="0" smtClean="0"/>
              <a:t>degraded by 1.5 to 4</a:t>
            </a:r>
          </a:p>
          <a:p>
            <a:pPr lvl="1"/>
            <a:r>
              <a:rPr lang="en-US" dirty="0" smtClean="0"/>
              <a:t>can be hard to spot, e.g., global variables close in memory</a:t>
            </a:r>
          </a:p>
          <a:p>
            <a:r>
              <a:rPr lang="en-US" dirty="0" smtClean="0"/>
              <a:t>Good news: compilers</a:t>
            </a:r>
          </a:p>
          <a:p>
            <a:pPr lvl="1"/>
            <a:r>
              <a:rPr lang="en-US" dirty="0" smtClean="0"/>
              <a:t>compilers detect many cases, make variables implicitly thread-private</a:t>
            </a:r>
          </a:p>
          <a:p>
            <a:pPr lvl="1"/>
            <a:r>
              <a:rPr lang="en-US" dirty="0" smtClean="0"/>
              <a:t>GCC: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 or more</a:t>
            </a:r>
          </a:p>
          <a:p>
            <a:pPr lvl="1"/>
            <a:r>
              <a:rPr lang="en-US" dirty="0" smtClean="0"/>
              <a:t>Intel: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-O1</a:t>
            </a:r>
            <a:r>
              <a:rPr lang="en-US" dirty="0" smtClean="0"/>
              <a:t> or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906206" y="5838363"/>
            <a:ext cx="52856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compiler won't always remedy,</a:t>
            </a:r>
          </a:p>
          <a:p>
            <a:pPr algn="ctr"/>
            <a:r>
              <a:rPr lang="en-US" sz="2400" dirty="0" smtClean="0"/>
              <a:t>so avoid false sharing!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46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avoid?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thread-local variables/copies when possible</a:t>
            </a:r>
          </a:p>
          <a:p>
            <a:r>
              <a:rPr lang="en-US" dirty="0" smtClean="0"/>
              <a:t>Align C global variables at cache boundaries, e.g.,</a:t>
            </a:r>
            <a:br>
              <a:rPr lang="en-US" dirty="0" smtClean="0"/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counter_t0 __attribute__((aligned(64)));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counter_t1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attribute__((aligned(64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Align Fortran variables at cache boundaries (Intel only), e.g.,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counter_t0, counter_t1</a:t>
            </a:r>
            <a:b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attributes align:16 :: counter_t0, counter_t1</a:t>
            </a:r>
          </a:p>
          <a:p>
            <a:r>
              <a:rPr lang="en-US" dirty="0" smtClean="0"/>
              <a:t>Pad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/>
              <a:t> to multiples of cache line length, e.g.,</a:t>
            </a:r>
            <a:br>
              <a:rPr lang="en-US" dirty="0" smtClean="0"/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padding[5];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pnts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[20]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attribute__((aligned(64)));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For Fortran user defined types, 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n-US" dirty="0" smtClean="0">
                <a:cs typeface="Courier New" panose="02070309020205020404" pitchFamily="49" charset="0"/>
              </a:rPr>
              <a:t> + carefully order members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SEQUENCE</a:t>
            </a:r>
            <a:r>
              <a:rPr lang="en-US" dirty="0" smtClean="0">
                <a:cs typeface="Courier New" panose="02070309020205020404" pitchFamily="49" charset="0"/>
              </a:rPr>
              <a:t>, but use compiler flag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 rec16byte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637573" y="6077892"/>
            <a:ext cx="40137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Cost: larger memory footprint!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50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/>
              <a:t>vectorization</a:t>
            </a:r>
          </a:p>
          <a:p>
            <a:pPr lvl="2"/>
            <a:r>
              <a:rPr lang="en-US" dirty="0" smtClean="0"/>
              <a:t>compiler flags, programmer can/should help</a:t>
            </a:r>
          </a:p>
          <a:p>
            <a:pPr lvl="1"/>
            <a:r>
              <a:rPr lang="en-US" dirty="0" smtClean="0"/>
              <a:t>multicore</a:t>
            </a:r>
          </a:p>
          <a:p>
            <a:pPr lvl="2"/>
            <a:r>
              <a:rPr lang="en-US" dirty="0" err="1" smtClean="0"/>
              <a:t>OpenMP</a:t>
            </a:r>
            <a:r>
              <a:rPr lang="en-US" dirty="0" smtClean="0"/>
              <a:t>/</a:t>
            </a:r>
            <a:r>
              <a:rPr lang="en-US" dirty="0" err="1" smtClean="0"/>
              <a:t>pthreads</a:t>
            </a:r>
            <a:r>
              <a:rPr lang="en-US" dirty="0" smtClean="0"/>
              <a:t>: programmer's job</a:t>
            </a:r>
          </a:p>
          <a:p>
            <a:pPr lvl="1"/>
            <a:r>
              <a:rPr lang="en-US" dirty="0" smtClean="0"/>
              <a:t>multiple nodes, i.e., distributed</a:t>
            </a:r>
          </a:p>
          <a:p>
            <a:pPr lvl="2"/>
            <a:r>
              <a:rPr lang="en-US" dirty="0" smtClean="0"/>
              <a:t>MPI/CAF/UPC/Chapel: programmer's job</a:t>
            </a:r>
          </a:p>
          <a:p>
            <a:pPr lvl="1"/>
            <a:r>
              <a:rPr lang="en-US" dirty="0" smtClean="0"/>
              <a:t>GPGPU</a:t>
            </a:r>
          </a:p>
          <a:p>
            <a:pPr lvl="2"/>
            <a:r>
              <a:rPr lang="en-US" dirty="0" smtClean="0"/>
              <a:t>CUDA/</a:t>
            </a:r>
            <a:r>
              <a:rPr lang="en-US" dirty="0" err="1" smtClean="0"/>
              <a:t>OpenACC</a:t>
            </a:r>
            <a:r>
              <a:rPr lang="en-US" dirty="0" smtClean="0"/>
              <a:t>/OpenCL: programmer's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981290" y="3284984"/>
            <a:ext cx="1479142" cy="1656184"/>
            <a:chOff x="6553200" y="3284984"/>
            <a:chExt cx="1479142" cy="165618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179040" cy="16561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76256" y="3851466"/>
              <a:ext cx="11560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Hybrid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21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Feedback-guided optimization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6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"The proof of the pudding is in the eating"</a:t>
            </a:r>
          </a:p>
          <a:p>
            <a:pPr lvl="1"/>
            <a:r>
              <a:rPr lang="en-US" dirty="0" smtClean="0"/>
              <a:t>Build application with instrumentation</a:t>
            </a:r>
          </a:p>
          <a:p>
            <a:pPr lvl="1"/>
            <a:r>
              <a:rPr lang="en-US" dirty="0" smtClean="0"/>
              <a:t>Run application</a:t>
            </a:r>
          </a:p>
          <a:p>
            <a:pPr lvl="2"/>
            <a:r>
              <a:rPr lang="en-US" dirty="0" smtClean="0"/>
              <a:t>creates profile</a:t>
            </a:r>
          </a:p>
          <a:p>
            <a:pPr lvl="1"/>
            <a:r>
              <a:rPr lang="en-US" dirty="0" smtClean="0"/>
              <a:t>Rebuild application, using profile to guide optimizations</a:t>
            </a:r>
          </a:p>
          <a:p>
            <a:r>
              <a:rPr lang="en-US" dirty="0" smtClean="0"/>
              <a:t>Depends on quality of run: must be representative for general use</a:t>
            </a:r>
          </a:p>
          <a:p>
            <a:pPr lvl="1"/>
            <a:r>
              <a:rPr lang="en-US" dirty="0" smtClean="0"/>
              <a:t>CPU/memory architecture</a:t>
            </a:r>
          </a:p>
          <a:p>
            <a:pPr lvl="1"/>
            <a:r>
              <a:rPr lang="en-US" dirty="0" smtClean="0"/>
              <a:t>input data/parameters</a:t>
            </a:r>
          </a:p>
          <a:p>
            <a:r>
              <a:rPr lang="en-US" dirty="0" smtClean="0"/>
              <a:t>YMMV: expect &lt; 10 %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780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with instrumentation</a:t>
            </a:r>
          </a:p>
          <a:p>
            <a:endParaRPr lang="en-US" dirty="0"/>
          </a:p>
          <a:p>
            <a:r>
              <a:rPr lang="en-US" dirty="0" smtClean="0"/>
              <a:t>Run as usual</a:t>
            </a:r>
          </a:p>
          <a:p>
            <a:r>
              <a:rPr lang="en-US" dirty="0" smtClean="0"/>
              <a:t>Build using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-generate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-use=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appl.exe.gcda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with instrumentation</a:t>
            </a:r>
          </a:p>
          <a:p>
            <a:endParaRPr lang="en-US" dirty="0"/>
          </a:p>
          <a:p>
            <a:r>
              <a:rPr lang="en-US" dirty="0" smtClean="0"/>
              <a:t>Run as usual</a:t>
            </a:r>
          </a:p>
          <a:p>
            <a:r>
              <a:rPr lang="en-US" dirty="0" smtClean="0"/>
              <a:t>Build using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-prof-gen 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=./profs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-prof-use  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=./profs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illustrating cache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15461"/>
            <a:ext cx="5280248" cy="396018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64088" y="2780928"/>
            <a:ext cx="3000906" cy="1440160"/>
            <a:chOff x="5364088" y="2780928"/>
            <a:chExt cx="3000906" cy="1440160"/>
          </a:xfrm>
        </p:grpSpPr>
        <p:sp>
          <p:nvSpPr>
            <p:cNvPr id="6" name="Oval 5"/>
            <p:cNvSpPr/>
            <p:nvPr/>
          </p:nvSpPr>
          <p:spPr>
            <a:xfrm>
              <a:off x="5364088" y="2780928"/>
              <a:ext cx="599728" cy="1440160"/>
            </a:xfrm>
            <a:prstGeom prst="ellipse">
              <a:avLst/>
            </a:prstGeom>
            <a:solidFill>
              <a:srgbClr val="00B050">
                <a:alpha val="19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>
              <a:off x="5958644" y="3201197"/>
              <a:ext cx="701588" cy="299811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660232" y="2785698"/>
              <a:ext cx="1704762" cy="83099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improved</a:t>
              </a:r>
            </a:p>
            <a:p>
              <a:r>
                <a:rPr lang="en-US" sz="2400" dirty="0" smtClean="0">
                  <a:solidFill>
                    <a:srgbClr val="00B050"/>
                  </a:solidFill>
                </a:rPr>
                <a:t>pre-fetching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18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hlinkClick r:id="rId2"/>
              </a:rPr>
              <a:t>Gallery of processor cache effects</a:t>
            </a:r>
            <a:endParaRPr lang="en-US" dirty="0" smtClean="0"/>
          </a:p>
          <a:p>
            <a:r>
              <a:rPr lang="en-US" dirty="0">
                <a:hlinkClick r:id="rId3"/>
              </a:rPr>
              <a:t>Avoiding and Identifying False Sharing Among </a:t>
            </a:r>
            <a:r>
              <a:rPr lang="en-US" dirty="0" smtClean="0">
                <a:hlinkClick r:id="rId3"/>
              </a:rPr>
              <a:t>Threads</a:t>
            </a:r>
            <a:endParaRPr lang="en-US" dirty="0" smtClean="0"/>
          </a:p>
          <a:p>
            <a:r>
              <a:rPr lang="en-US" dirty="0" smtClean="0"/>
              <a:t>Vectorization</a:t>
            </a:r>
          </a:p>
          <a:p>
            <a:pPr lvl="1"/>
            <a:r>
              <a:rPr lang="en-US" dirty="0" smtClean="0">
                <a:hlinkClick r:id="rId4"/>
              </a:rPr>
              <a:t>A guide to vectorization with Intel C++ compilers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Auto-vectorization with </a:t>
            </a:r>
            <a:r>
              <a:rPr lang="en-US" dirty="0" err="1" smtClean="0">
                <a:hlinkClick r:id="rId5"/>
              </a:rPr>
              <a:t>gcc</a:t>
            </a:r>
            <a:r>
              <a:rPr lang="en-US" dirty="0" smtClean="0">
                <a:hlinkClick r:id="rId5"/>
              </a:rPr>
              <a:t> 4.7</a:t>
            </a:r>
            <a:endParaRPr lang="en-US" dirty="0" smtClean="0"/>
          </a:p>
          <a:p>
            <a:r>
              <a:rPr lang="en-US" dirty="0"/>
              <a:t>Introduction to High Performance Computing for Scientists and </a:t>
            </a:r>
            <a:r>
              <a:rPr lang="en-US" dirty="0" smtClean="0"/>
              <a:t>Engineers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Georg Hager &amp; Gerhard Wellein</a:t>
            </a:r>
            <a:br>
              <a:rPr lang="nl-BE" dirty="0" smtClean="0"/>
            </a:br>
            <a:r>
              <a:rPr lang="nl-BE" dirty="0" smtClean="0"/>
              <a:t>Chapman &amp; Hall, 2010</a:t>
            </a:r>
            <a:endParaRPr lang="en-US" b="1" dirty="0"/>
          </a:p>
          <a:p>
            <a:r>
              <a:rPr lang="en-US" dirty="0" smtClean="0">
                <a:hlinkClick r:id="rId6"/>
              </a:rPr>
              <a:t>Why has CPU frequency ceased to grow?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Profilers</a:t>
            </a:r>
          </a:p>
          <a:p>
            <a:pPr lvl="1"/>
            <a:r>
              <a:rPr lang="en-US" dirty="0" err="1" smtClean="0"/>
              <a:t>gprof</a:t>
            </a:r>
            <a:endParaRPr lang="en-US" dirty="0" smtClean="0"/>
          </a:p>
          <a:p>
            <a:pPr lvl="1"/>
            <a:r>
              <a:rPr lang="en-US" dirty="0" err="1" smtClean="0"/>
              <a:t>Scalasca</a:t>
            </a:r>
            <a:endParaRPr lang="en-US" dirty="0" smtClean="0"/>
          </a:p>
          <a:p>
            <a:pPr lvl="1"/>
            <a:r>
              <a:rPr lang="en-US" dirty="0" err="1" smtClean="0"/>
              <a:t>AllineaForge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vTune</a:t>
            </a:r>
            <a:endParaRPr lang="en-US" dirty="0" smtClean="0"/>
          </a:p>
          <a:p>
            <a:r>
              <a:rPr lang="en-US" dirty="0" smtClean="0"/>
              <a:t>Monitoring</a:t>
            </a:r>
          </a:p>
          <a:p>
            <a:pPr lvl="1"/>
            <a:r>
              <a:rPr lang="en-US" dirty="0" err="1" smtClean="0"/>
              <a:t>numastat</a:t>
            </a:r>
            <a:endParaRPr lang="en-US" dirty="0" smtClean="0"/>
          </a:p>
          <a:p>
            <a:pPr lvl="1"/>
            <a:r>
              <a:rPr lang="en-US" dirty="0" err="1" smtClean="0"/>
              <a:t>mpstat</a:t>
            </a:r>
            <a:endParaRPr lang="en-US" dirty="0" smtClean="0"/>
          </a:p>
          <a:p>
            <a:r>
              <a:rPr lang="en-US" dirty="0" smtClean="0"/>
              <a:t>Hardware information</a:t>
            </a:r>
          </a:p>
          <a:p>
            <a:pPr lvl="1"/>
            <a:r>
              <a:rPr lang="en-US" dirty="0" err="1" smtClean="0"/>
              <a:t>lscpu</a:t>
            </a:r>
            <a:r>
              <a:rPr lang="en-US" dirty="0" smtClean="0"/>
              <a:t>: CPU information, including cache size and NUMA configuration</a:t>
            </a:r>
          </a:p>
          <a:p>
            <a:pPr lvl="1"/>
            <a:r>
              <a:rPr lang="en-US" dirty="0" err="1" smtClean="0"/>
              <a:t>lstopo</a:t>
            </a:r>
            <a:r>
              <a:rPr lang="en-US" dirty="0" smtClean="0"/>
              <a:t>-no-graphics: more detailed cache topology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mlc</a:t>
            </a:r>
            <a:r>
              <a:rPr lang="en-US" dirty="0" smtClean="0"/>
              <a:t>: provides memory bandwidth &amp; latency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Use a profiler,</a:t>
            </a:r>
            <a:br>
              <a:rPr lang="en-US" sz="2800" dirty="0" smtClean="0"/>
            </a:br>
            <a:r>
              <a:rPr lang="en-US" sz="2800" dirty="0" smtClean="0"/>
              <a:t>it is the law!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 DP</a:t>
              </a:r>
              <a:br>
                <a:rPr lang="en-US" dirty="0" smtClean="0"/>
              </a:br>
              <a:r>
                <a:rPr lang="en-US" dirty="0" smtClean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 or </a:t>
              </a:r>
              <a:r>
                <a:rPr lang="en-US" dirty="0" err="1" smtClean="0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OpenMP</a:t>
              </a:r>
              <a:r>
                <a:rPr lang="en-US" dirty="0" smtClean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49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RAM</a:t>
            </a:r>
          </a:p>
          <a:p>
            <a:pPr lvl="1"/>
            <a:r>
              <a:rPr lang="en-US" dirty="0" err="1" smtClean="0"/>
              <a:t>ivybridge</a:t>
            </a:r>
            <a:r>
              <a:rPr lang="en-US" dirty="0" smtClean="0"/>
              <a:t> (dual socket, 10 core): 93 GB/s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aswell</a:t>
            </a:r>
            <a:r>
              <a:rPr lang="en-US" dirty="0" smtClean="0"/>
              <a:t> (dual socket, 12 core): 110 GB/s</a:t>
            </a:r>
          </a:p>
          <a:p>
            <a:pPr lvl="1"/>
            <a:r>
              <a:rPr lang="en-US" dirty="0" err="1" smtClean="0"/>
              <a:t>broadwell</a:t>
            </a:r>
            <a:r>
              <a:rPr lang="en-US" dirty="0" smtClean="0"/>
              <a:t> (dual socket, 14 core): 125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</a:t>
            </a:r>
            <a:r>
              <a:rPr lang="en-US" dirty="0" smtClean="0"/>
              <a:t>GB/s</a:t>
            </a:r>
          </a:p>
          <a:p>
            <a:pPr lvl="1"/>
            <a:r>
              <a:rPr lang="en-US" dirty="0" err="1" smtClean="0"/>
              <a:t>haswell</a:t>
            </a:r>
            <a:r>
              <a:rPr lang="en-US" dirty="0" smtClean="0"/>
              <a:t>: 30 GB/s</a:t>
            </a:r>
            <a:endParaRPr lang="nl-BE" dirty="0"/>
          </a:p>
          <a:p>
            <a:pPr lvl="1"/>
            <a:r>
              <a:rPr lang="nl-BE" dirty="0" err="1"/>
              <a:t>broadwell</a:t>
            </a:r>
            <a:r>
              <a:rPr lang="nl-BE" dirty="0"/>
              <a:t>: 30 </a:t>
            </a:r>
            <a:r>
              <a:rPr lang="nl-BE" dirty="0" smtClean="0"/>
              <a:t>GB/s</a:t>
            </a:r>
            <a:endParaRPr lang="en-US" dirty="0" smtClean="0"/>
          </a:p>
          <a:p>
            <a:r>
              <a:rPr lang="en-US" dirty="0" smtClean="0"/>
              <a:t>GPGPU RAM (GDDR5@750MHz, K40c): 288.0 GB/s</a:t>
            </a:r>
          </a:p>
          <a:p>
            <a:r>
              <a:rPr lang="en-US" dirty="0" smtClean="0"/>
              <a:t>SATA revision 3: 0.6 GB/s</a:t>
            </a:r>
          </a:p>
          <a:p>
            <a:r>
              <a:rPr lang="en-US" dirty="0" smtClean="0"/>
              <a:t>SATA revision 3.2: 2.0 GB/s</a:t>
            </a:r>
          </a:p>
          <a:p>
            <a:r>
              <a:rPr lang="en-US" dirty="0" smtClean="0"/>
              <a:t>SAS 3: 1.2 GB/s</a:t>
            </a:r>
          </a:p>
          <a:p>
            <a:r>
              <a:rPr lang="en-US" dirty="0" smtClean="0"/>
              <a:t>PCI Express 3.0 (16x): 15.75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QDR 4x: 4.0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bandwidth depends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considered in two dimensions</a:t>
            </a:r>
          </a:p>
          <a:p>
            <a:pPr lvl="1"/>
            <a:r>
              <a:rPr lang="en-US" dirty="0" smtClean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7517</TotalTime>
  <Words>1671</Words>
  <Application>Microsoft Office PowerPoint</Application>
  <PresentationFormat>On-screen Show (4:3)</PresentationFormat>
  <Paragraphs>625</Paragraphs>
  <Slides>50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Cambria Math</vt:lpstr>
      <vt:lpstr>Courier New</vt:lpstr>
      <vt:lpstr>Symbol</vt:lpstr>
      <vt:lpstr>Office Theme</vt:lpstr>
      <vt:lpstr>Equation</vt:lpstr>
      <vt:lpstr>HPC efficiency considerations</vt:lpstr>
      <vt:lpstr>Introduction</vt:lpstr>
      <vt:lpstr>Moore's law</vt:lpstr>
      <vt:lpstr>Parallelism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AVX-512</vt:lpstr>
      <vt:lpstr>Double promotion</vt:lpstr>
      <vt:lpstr>Note of caution</vt:lpstr>
      <vt:lpstr>Multithreading: false sharing</vt:lpstr>
      <vt:lpstr>Cache lines, again</vt:lpstr>
      <vt:lpstr>Bad news and good news</vt:lpstr>
      <vt:lpstr>How to avoid?</vt:lpstr>
      <vt:lpstr>Feedback-guided optimization</vt:lpstr>
      <vt:lpstr>Philosophy</vt:lpstr>
      <vt:lpstr>GCC compilers</vt:lpstr>
      <vt:lpstr>Intel compilers</vt:lpstr>
      <vt:lpstr>Example</vt:lpstr>
      <vt:lpstr>Conclusion</vt:lpstr>
      <vt:lpstr>Useful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161</cp:revision>
  <dcterms:created xsi:type="dcterms:W3CDTF">2014-09-30T05:33:26Z</dcterms:created>
  <dcterms:modified xsi:type="dcterms:W3CDTF">2017-10-16T13:59:16Z</dcterms:modified>
</cp:coreProperties>
</file>