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63" r:id="rId3"/>
    <p:sldId id="257" r:id="rId4"/>
    <p:sldId id="259" r:id="rId5"/>
    <p:sldId id="258" r:id="rId6"/>
    <p:sldId id="264" r:id="rId7"/>
    <p:sldId id="262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91" r:id="rId21"/>
    <p:sldId id="284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92" r:id="rId30"/>
    <p:sldId id="286" r:id="rId31"/>
    <p:sldId id="287" r:id="rId32"/>
    <p:sldId id="288" r:id="rId33"/>
    <p:sldId id="289" r:id="rId34"/>
    <p:sldId id="290" r:id="rId35"/>
    <p:sldId id="305" r:id="rId36"/>
    <p:sldId id="296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3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7" r:id="rId75"/>
    <p:sldId id="338" r:id="rId76"/>
    <p:sldId id="339" r:id="rId77"/>
    <p:sldId id="340" r:id="rId78"/>
    <p:sldId id="273" r:id="rId79"/>
    <p:sldId id="274" r:id="rId80"/>
    <p:sldId id="336" r:id="rId81"/>
    <p:sldId id="293" r:id="rId82"/>
    <p:sldId id="294" r:id="rId83"/>
    <p:sldId id="295" r:id="rId8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0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22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9ECE-A52C-4EC3-98D4-2428D6F642C0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FCD8-478C-46C5-BE3D-2966BF3E53CB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93ED-28E9-409E-81F0-3433A5FAB02C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E550-46AD-48E7-AE6B-F923B5182563}" type="datetime1">
              <a:rPr lang="nl-BE" smtClean="0"/>
              <a:t>30/05/2017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6764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9C3-03D1-4536-96D5-704E8F7CBBEC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7B6-840B-4DDC-BEAA-21E5097BC20A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5BC7-4689-4E19-9B2B-444E319776B3}" type="datetime1">
              <a:rPr lang="nl-BE" smtClean="0"/>
              <a:t>30/05/2017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E3F3-F174-49D5-ADF4-9D3C4CF30199}" type="datetime1">
              <a:rPr lang="nl-BE" smtClean="0"/>
              <a:t>30/05/2017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B10C-4DB0-4B65-931A-872CE803621F}" type="datetime1">
              <a:rPr lang="nl-BE" smtClean="0"/>
              <a:t>30/05/2017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EB43-B0C3-4D2C-85CC-75E19F5B371D}" type="datetime1">
              <a:rPr lang="nl-BE" smtClean="0"/>
              <a:t>30/05/2017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2010-D2EE-4522-A0F9-3BE0C858BB77}" type="datetime1">
              <a:rPr lang="nl-BE" smtClean="0"/>
              <a:t>30/05/2017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43A-10CF-4AA7-AE1D-8BE2AC6DA56D}" type="datetime1">
              <a:rPr lang="nl-BE" smtClean="0"/>
              <a:t>30/05/2017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B7E9-D250-4924-A461-0B0A09178884}" type="datetime1">
              <a:rPr lang="nl-BE" smtClean="0"/>
              <a:t>30/05/2017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nea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Profiling &amp; debugging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)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5012" y="3229447"/>
            <a:ext cx="4874476" cy="614931"/>
            <a:chOff x="2265012" y="2996545"/>
            <a:chExt cx="487447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265012" y="3088256"/>
              <a:ext cx="487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Ask your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breakdown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display many metrics</a:t>
            </a:r>
          </a:p>
          <a:p>
            <a:pPr lvl="1"/>
            <a:r>
              <a:rPr lang="en-US" dirty="0" smtClean="0"/>
              <a:t>CPU instructions</a:t>
            </a:r>
          </a:p>
          <a:p>
            <a:pPr lvl="1"/>
            <a:r>
              <a:rPr lang="en-US" dirty="0" smtClean="0"/>
              <a:t>I/O: disk read/write</a:t>
            </a:r>
          </a:p>
          <a:p>
            <a:pPr lvl="1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c</a:t>
            </a:r>
            <a:r>
              <a:rPr lang="en-US" dirty="0" smtClean="0"/>
              <a:t>alls peer-to-peer &amp; collectives/s</a:t>
            </a:r>
          </a:p>
          <a:p>
            <a:pPr lvl="2"/>
            <a:r>
              <a:rPr lang="en-US" dirty="0" smtClean="0"/>
              <a:t>Peer-to-peer &amp; collectives bandwidth</a:t>
            </a:r>
          </a:p>
          <a:p>
            <a:pPr lvl="2"/>
            <a:r>
              <a:rPr lang="en-US" dirty="0" smtClean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useful to</a:t>
            </a:r>
            <a:br>
              <a:rPr lang="en-US" sz="2400" dirty="0" smtClean="0"/>
            </a:br>
            <a:r>
              <a:rPr lang="en-US" sz="2400" dirty="0" smtClean="0"/>
              <a:t>identify run</a:t>
            </a:r>
          </a:p>
          <a:p>
            <a:r>
              <a:rPr lang="en-US" sz="2400" dirty="0" smtClean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75992" y="775110"/>
            <a:ext cx="2126993" cy="2241142"/>
            <a:chOff x="-2113178" y="2553242"/>
            <a:chExt cx="2126993" cy="2241142"/>
          </a:xfrm>
        </p:grpSpPr>
        <p:sp>
          <p:nvSpPr>
            <p:cNvPr id="37" name="TextBox 36"/>
            <p:cNvSpPr txBox="1"/>
            <p:nvPr/>
          </p:nvSpPr>
          <p:spPr>
            <a:xfrm>
              <a:off x="-2113178" y="2553242"/>
              <a:ext cx="2126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in, max, mean, </a:t>
              </a:r>
              <a:r>
                <a:rPr lang="en-US" dirty="0" err="1" smtClean="0"/>
                <a:t>s.d.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available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>
              <a:off x="-1049681" y="3199573"/>
              <a:ext cx="946811" cy="1594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Easy to navigate through code</a:t>
            </a:r>
          </a:p>
          <a:p>
            <a:pPr lvl="1"/>
            <a:r>
              <a:rPr lang="en-US" dirty="0" smtClean="0"/>
              <a:t>Go to function definitions in any file</a:t>
            </a:r>
          </a:p>
          <a:p>
            <a:r>
              <a:rPr lang="en-US" dirty="0" smtClean="0"/>
              <a:t>Requires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based</a:t>
              </a:r>
              <a:br>
                <a:rPr lang="en-US" dirty="0" smtClean="0"/>
              </a:br>
              <a:r>
                <a:rPr lang="en-US" dirty="0" smtClean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1124" y="2839187"/>
            <a:ext cx="2327880" cy="923330"/>
            <a:chOff x="91124" y="2839187"/>
            <a:chExt cx="232788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91124" y="2839187"/>
              <a:ext cx="19249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Color coded:</a:t>
              </a:r>
            </a:p>
            <a:p>
              <a:r>
                <a:rPr lang="en-US" dirty="0" smtClean="0"/>
                <a:t>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0070C0"/>
                  </a:solidFill>
                </a:rPr>
                <a:t>Communication</a:t>
              </a:r>
              <a:endParaRPr lang="nl-BE" dirty="0">
                <a:solidFill>
                  <a:srgbClr val="0070C0"/>
                </a:solidFill>
              </a:endParaRP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00B050"/>
                  </a:solidFill>
                </a:rPr>
                <a:t>Compute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52173" y="3588217"/>
              <a:ext cx="1066831" cy="44445"/>
            </a:xfrm>
            <a:prstGeom prst="straightConnector1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20558" y="3155620"/>
              <a:ext cx="398446" cy="145232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30460" y="972508"/>
            <a:ext cx="3934578" cy="807876"/>
            <a:chOff x="-1158710" y="2750640"/>
            <a:chExt cx="3934578" cy="807876"/>
          </a:xfrm>
        </p:grpSpPr>
        <p:sp>
          <p:nvSpPr>
            <p:cNvPr id="22" name="TextBox 21"/>
            <p:cNvSpPr txBox="1"/>
            <p:nvPr/>
          </p:nvSpPr>
          <p:spPr>
            <a:xfrm>
              <a:off x="785002" y="275064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58710" y="2935306"/>
              <a:ext cx="1943712" cy="62321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 smtClean="0"/>
              <a:t>Ordered by % runtime</a:t>
            </a:r>
          </a:p>
          <a:p>
            <a:r>
              <a:rPr lang="en-US" dirty="0" smtClean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within </a:t>
            </a:r>
            <a:r>
              <a:rPr lang="en-US" dirty="0" err="1" smtClean="0"/>
              <a:t>Allinea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Edit code</a:t>
            </a:r>
          </a:p>
          <a:p>
            <a:pPr lvl="1"/>
            <a:r>
              <a:rPr lang="en-US" dirty="0" smtClean="0"/>
              <a:t>Rebuild</a:t>
            </a:r>
          </a:p>
          <a:p>
            <a:pPr lvl="1"/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Commit in version control system</a:t>
            </a:r>
          </a:p>
          <a:p>
            <a:r>
              <a:rPr lang="en-US" dirty="0" smtClean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9284"/>
            <a:ext cx="6630260" cy="457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0008" y="3915156"/>
            <a:ext cx="131677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Job will run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on </a:t>
            </a:r>
            <a:r>
              <a:rPr lang="nl-BE" dirty="0" err="1" smtClean="0"/>
              <a:t>compute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nodes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profiling via job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170615"/>
            <a:ext cx="7886700" cy="2006347"/>
          </a:xfrm>
        </p:spPr>
        <p:txBody>
          <a:bodyPr/>
          <a:lstStyle/>
          <a:p>
            <a:r>
              <a:rPr lang="en-US" dirty="0" smtClean="0"/>
              <a:t>Submit job</a:t>
            </a:r>
          </a:p>
          <a:p>
            <a:r>
              <a:rPr lang="en-US" dirty="0" smtClean="0"/>
              <a:t>When done, open profile with 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0" y="2122098"/>
            <a:ext cx="62504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=1:00:00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 --np 4  --profile  --stop-after 3500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diffusion.exe  10000 5000 30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8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Concentrate on single node</a:t>
            </a:r>
          </a:p>
          <a:p>
            <a:pPr lvl="1"/>
            <a:r>
              <a:rPr lang="en-US" dirty="0" smtClean="0"/>
              <a:t>profile &amp; analyze bottlenecks</a:t>
            </a:r>
          </a:p>
          <a:p>
            <a:pPr lvl="2"/>
            <a:r>
              <a:rPr lang="en-US" dirty="0" smtClean="0"/>
              <a:t>memory access?</a:t>
            </a:r>
          </a:p>
          <a:p>
            <a:pPr lvl="3"/>
            <a:r>
              <a:rPr lang="en-US" dirty="0" smtClean="0"/>
              <a:t>cache use?</a:t>
            </a:r>
          </a:p>
          <a:p>
            <a:pPr lvl="2"/>
            <a:r>
              <a:rPr lang="en-US" dirty="0" smtClean="0"/>
              <a:t>vectorization?</a:t>
            </a:r>
          </a:p>
          <a:p>
            <a:pPr lvl="2"/>
            <a:r>
              <a:rPr lang="en-US" dirty="0" smtClean="0"/>
              <a:t>branch prediction?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 overhead?</a:t>
            </a:r>
          </a:p>
          <a:p>
            <a:r>
              <a:rPr lang="en-US" dirty="0" smtClean="0"/>
              <a:t>Inter-node communication</a:t>
            </a:r>
          </a:p>
          <a:p>
            <a:pPr lvl="1"/>
            <a:r>
              <a:rPr lang="en-US" dirty="0" smtClean="0"/>
              <a:t>profile &amp; analyze bottlenecks</a:t>
            </a:r>
          </a:p>
          <a:p>
            <a:pPr lvl="2"/>
            <a:r>
              <a:rPr lang="en-US" dirty="0" smtClean="0"/>
              <a:t>granularity of communication/computation?</a:t>
            </a:r>
          </a:p>
          <a:p>
            <a:pPr lvl="3"/>
            <a:r>
              <a:rPr lang="en-US" dirty="0" smtClean="0"/>
              <a:t>domain decomposition?</a:t>
            </a:r>
          </a:p>
          <a:p>
            <a:pPr lvl="2"/>
            <a:r>
              <a:rPr lang="en-US" dirty="0" smtClean="0"/>
              <a:t>suboptimal MPI calls?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52902" y="3300152"/>
            <a:ext cx="26875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version control!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55979" y="4184072"/>
            <a:ext cx="198445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Use unit tests!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with </a:t>
            </a:r>
            <a:r>
              <a:rPr lang="en-US" dirty="0" err="1" smtClean="0"/>
              <a:t>Allinea</a:t>
            </a:r>
            <a:r>
              <a:rPr lang="en-US" dirty="0" smtClean="0"/>
              <a:t> MAP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68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0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0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9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57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build="p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2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/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8387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7189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&amp; Vectorization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51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Expensive 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Division: 10 cycles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x/2.0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0.5*x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: 10 cycles</a:t>
            </a:r>
          </a:p>
          <a:p>
            <a:pPr lvl="1"/>
            <a:r>
              <a:rPr lang="en-US" dirty="0" smtClean="0"/>
              <a:t>distance squared?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: 20 cycles</a:t>
            </a:r>
          </a:p>
          <a:p>
            <a:r>
              <a:rPr lang="en-US" dirty="0" smtClean="0"/>
              <a:t>Power: 40 cycles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x*x</a:t>
            </a:r>
            <a:r>
              <a:rPr lang="en-US" dirty="0" smtClean="0"/>
              <a:t> (compiler may do this)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lang="en-US" dirty="0" smtClean="0"/>
              <a:t>: 80 cycles</a:t>
            </a:r>
          </a:p>
          <a:p>
            <a:pPr lvl="1"/>
            <a:r>
              <a:rPr lang="en-US" dirty="0" smtClean="0"/>
              <a:t>Chebyshev approximation?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72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/>
              <a:t> Forge (</a:t>
            </a:r>
            <a:r>
              <a:rPr lang="en-US" dirty="0">
                <a:hlinkClick r:id="rId2"/>
              </a:rPr>
              <a:t>https://www.allinea.com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DDT: parallel debugger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MAP: parallel profiler</a:t>
            </a:r>
          </a:p>
          <a:p>
            <a:r>
              <a:rPr lang="en-US" dirty="0" smtClean="0"/>
              <a:t>Commercial product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 err="1" smtClean="0"/>
              <a:t>licence</a:t>
            </a:r>
            <a:r>
              <a:rPr lang="en-US" dirty="0" smtClean="0"/>
              <a:t>, token based</a:t>
            </a:r>
          </a:p>
          <a:p>
            <a:pPr lvl="1"/>
            <a:r>
              <a:rPr lang="en-US" dirty="0" smtClean="0"/>
              <a:t>64 tokens, e.g.,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2 MAP sessions of 32 processes</a:t>
            </a:r>
          </a:p>
          <a:p>
            <a:pPr lvl="2"/>
            <a:r>
              <a:rPr lang="en-US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MAP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32 processes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64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93962" y="5581290"/>
            <a:ext cx="39285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Analyzing a profile offline: half price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022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53427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614879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34137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74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5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2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5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69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71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applications</a:t>
            </a:r>
          </a:p>
          <a:p>
            <a:r>
              <a:rPr lang="en-US" dirty="0" smtClean="0"/>
              <a:t>Shared memory programming: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GPU programming: CUDA</a:t>
            </a:r>
          </a:p>
          <a:p>
            <a:r>
              <a:rPr lang="en-US" dirty="0"/>
              <a:t>Distributed programming: </a:t>
            </a:r>
            <a:r>
              <a:rPr lang="en-US" dirty="0" smtClean="0"/>
              <a:t>MPI, UPC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 smtClean="0">
                <a:solidFill>
                  <a:srgbClr val="C00000"/>
                </a:solidFill>
              </a:rPr>
              <a:t>OpenMP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77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08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248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285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4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117" y="6176963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087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1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03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069682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673051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1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069683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688978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04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>
                <a:hlinkClick r:id="rId2"/>
              </a:rPr>
              <a:t>RogueWave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TotalView</a:t>
            </a:r>
            <a:endParaRPr lang="en-US" dirty="0" smtClean="0"/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/>
              <a:t>gdb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Eclipse PTP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/>
              <a:t>gprof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Scalasca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Paraver</a:t>
            </a:r>
            <a:r>
              <a:rPr lang="en-US" dirty="0" smtClean="0">
                <a:hlinkClick r:id="rId4"/>
              </a:rPr>
              <a:t> + </a:t>
            </a:r>
            <a:r>
              <a:rPr lang="en-US" dirty="0" err="1" smtClean="0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04692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708411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124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379431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235415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81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3057947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337867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2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88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0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795162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8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670470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299340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3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Disabling/enabling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49237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94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ssuing commands at breakpoint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07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374451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384938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64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99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ore watch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2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13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963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81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4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422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57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43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uses </a:t>
            </a:r>
            <a:r>
              <a:rPr lang="en-US" dirty="0" smtClean="0">
                <a:hlinkClick r:id="rId2"/>
              </a:rPr>
              <a:t>sampling</a:t>
            </a:r>
            <a:r>
              <a:rPr lang="en-US" dirty="0" smtClean="0"/>
              <a:t> (call stack)</a:t>
            </a:r>
          </a:p>
          <a:p>
            <a:pPr lvl="1"/>
            <a:r>
              <a:rPr lang="en-US" dirty="0" smtClean="0"/>
              <a:t>No instrumentation</a:t>
            </a:r>
          </a:p>
          <a:p>
            <a:pPr lvl="1"/>
            <a:r>
              <a:rPr lang="en-US" dirty="0" smtClean="0"/>
              <a:t>Simply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g for details</a:t>
            </a:r>
          </a:p>
          <a:p>
            <a:pPr lvl="1"/>
            <a:r>
              <a:rPr lang="en-US" dirty="0" smtClean="0"/>
              <a:t>Overhead is minimal (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 5-10 % at most)</a:t>
            </a:r>
          </a:p>
          <a:p>
            <a:r>
              <a:rPr lang="en-US" dirty="0" smtClean="0"/>
              <a:t>Works with many MPI implementations</a:t>
            </a:r>
          </a:p>
          <a:p>
            <a:pPr lvl="1"/>
            <a:r>
              <a:rPr lang="en-US" dirty="0" smtClean="0"/>
              <a:t>Intel MPI</a:t>
            </a:r>
          </a:p>
          <a:p>
            <a:pPr lvl="1"/>
            <a:r>
              <a:rPr lang="en-US" dirty="0" err="1" smtClean="0"/>
              <a:t>OpenMPI</a:t>
            </a:r>
            <a:endParaRPr lang="en-US" dirty="0" smtClean="0"/>
          </a:p>
          <a:p>
            <a:pPr lvl="1"/>
            <a:r>
              <a:rPr lang="en-US" dirty="0" smtClean="0"/>
              <a:t>MVAPICH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402136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14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958612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071856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9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1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25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</a:t>
            </a:r>
            <a:r>
              <a:rPr lang="en-US" dirty="0" err="1" smtClean="0"/>
              <a:t>Allinea</a:t>
            </a:r>
            <a:r>
              <a:rPr lang="en-US" dirty="0" smtClean="0"/>
              <a:t> DDT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9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DDT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" y="1546455"/>
            <a:ext cx="8188036" cy="46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57246"/>
            <a:ext cx="7805651" cy="447806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712422" y="3566160"/>
            <a:ext cx="2108134" cy="2179853"/>
            <a:chOff x="1712422" y="3566160"/>
            <a:chExt cx="2108134" cy="2179853"/>
          </a:xfrm>
        </p:grpSpPr>
        <p:sp>
          <p:nvSpPr>
            <p:cNvPr id="5" name="Oval 4"/>
            <p:cNvSpPr/>
            <p:nvPr/>
          </p:nvSpPr>
          <p:spPr>
            <a:xfrm>
              <a:off x="1712422" y="3566160"/>
              <a:ext cx="166254" cy="1828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8" idx="0"/>
              <a:endCxn id="5" idx="4"/>
            </p:cNvCxnSpPr>
            <p:nvPr/>
          </p:nvCxnSpPr>
          <p:spPr>
            <a:xfrm flipH="1" flipV="1">
              <a:off x="1795549" y="3749040"/>
              <a:ext cx="1421476" cy="162764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13494" y="5376681"/>
              <a:ext cx="120706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breakpoint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95549" y="898621"/>
            <a:ext cx="4662402" cy="1545321"/>
            <a:chOff x="1795549" y="898621"/>
            <a:chExt cx="4662402" cy="1545321"/>
          </a:xfrm>
        </p:grpSpPr>
        <p:sp>
          <p:nvSpPr>
            <p:cNvPr id="12" name="Rounded Rectangle 11"/>
            <p:cNvSpPr/>
            <p:nvPr/>
          </p:nvSpPr>
          <p:spPr>
            <a:xfrm>
              <a:off x="1795549" y="2086495"/>
              <a:ext cx="997527" cy="357447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4" idx="1"/>
              <a:endCxn id="12" idx="3"/>
            </p:cNvCxnSpPr>
            <p:nvPr/>
          </p:nvCxnSpPr>
          <p:spPr>
            <a:xfrm flipH="1">
              <a:off x="2793076" y="1083287"/>
              <a:ext cx="1897561" cy="1181932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90637" y="898621"/>
              <a:ext cx="176731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switch processes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4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variables at scale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9" y="1690689"/>
            <a:ext cx="4895850" cy="24479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95277" y="3323076"/>
            <a:ext cx="2215168" cy="1495003"/>
            <a:chOff x="3976777" y="-453198"/>
            <a:chExt cx="2215168" cy="1495003"/>
          </a:xfrm>
        </p:grpSpPr>
        <p:sp>
          <p:nvSpPr>
            <p:cNvPr id="7" name="Rounded Rectangle 6"/>
            <p:cNvSpPr/>
            <p:nvPr/>
          </p:nvSpPr>
          <p:spPr>
            <a:xfrm>
              <a:off x="5560178" y="-453198"/>
              <a:ext cx="631767" cy="40934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7" idx="1"/>
            </p:cNvCxnSpPr>
            <p:nvPr/>
          </p:nvCxnSpPr>
          <p:spPr>
            <a:xfrm flipV="1">
              <a:off x="4789776" y="-248527"/>
              <a:ext cx="770402" cy="92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7" y="672473"/>
              <a:ext cx="1625998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over processes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89" y="1516598"/>
            <a:ext cx="3554518" cy="29321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58" y="3544921"/>
            <a:ext cx="3813500" cy="316056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18191" y="5548557"/>
            <a:ext cx="3051043" cy="884306"/>
            <a:chOff x="3666388" y="34510"/>
            <a:chExt cx="3051043" cy="884306"/>
          </a:xfrm>
        </p:grpSpPr>
        <p:sp>
          <p:nvSpPr>
            <p:cNvPr id="20" name="Rounded Rectangle 19"/>
            <p:cNvSpPr/>
            <p:nvPr/>
          </p:nvSpPr>
          <p:spPr>
            <a:xfrm>
              <a:off x="6067254" y="34510"/>
              <a:ext cx="650177" cy="84935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2" idx="3"/>
              <a:endCxn id="20" idx="1"/>
            </p:cNvCxnSpPr>
            <p:nvPr/>
          </p:nvCxnSpPr>
          <p:spPr>
            <a:xfrm flipV="1">
              <a:off x="5385608" y="459190"/>
              <a:ext cx="681646" cy="27496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66388" y="549484"/>
              <a:ext cx="171922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spot anomalies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Profiling: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is excellent for applications with </a:t>
            </a:r>
            <a:r>
              <a:rPr lang="en-US" dirty="0"/>
              <a:t>many </a:t>
            </a:r>
            <a:r>
              <a:rPr lang="en-US" dirty="0" smtClean="0"/>
              <a:t>processes/threads</a:t>
            </a:r>
          </a:p>
          <a:p>
            <a:pPr lvl="1"/>
            <a:r>
              <a:rPr lang="en-US" dirty="0" smtClean="0"/>
              <a:t>Easy to get an overview</a:t>
            </a:r>
          </a:p>
          <a:p>
            <a:r>
              <a:rPr lang="en-US" dirty="0" smtClean="0"/>
              <a:t>However, works well for serial code too</a:t>
            </a:r>
          </a:p>
          <a:p>
            <a:r>
              <a:rPr lang="en-US" dirty="0" smtClean="0"/>
              <a:t>Timeline is valuable tool</a:t>
            </a:r>
          </a:p>
          <a:p>
            <a:r>
              <a:rPr lang="en-US" dirty="0" smtClean="0"/>
              <a:t>Very easy to use, but correct interpretation requires insight</a:t>
            </a:r>
          </a:p>
          <a:p>
            <a:r>
              <a:rPr lang="en-US" dirty="0" smtClean="0"/>
              <a:t>Drawback: limited to number of tokens</a:t>
            </a:r>
          </a:p>
          <a:p>
            <a:pPr lvl="1"/>
            <a:r>
              <a:rPr lang="en-US" dirty="0" smtClean="0"/>
              <a:t>Number of processes</a:t>
            </a:r>
          </a:p>
          <a:p>
            <a:pPr lvl="1"/>
            <a:r>
              <a:rPr lang="en-US" dirty="0" smtClean="0"/>
              <a:t>Concurrent sessions</a:t>
            </a:r>
          </a:p>
          <a:p>
            <a:r>
              <a:rPr lang="en-US" dirty="0" smtClean="0"/>
              <a:t>As any tool, not Swiss army knife</a:t>
            </a:r>
          </a:p>
          <a:p>
            <a:pPr lvl="1"/>
            <a:r>
              <a:rPr lang="en-US" dirty="0" smtClean="0"/>
              <a:t>Use in combination with other tools, e.g., Intel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$  module load </a:t>
            </a:r>
            <a:r>
              <a:rPr lang="en-US" b="1" dirty="0" err="1" smtClean="0">
                <a:solidFill>
                  <a:schemeClr val="bg1"/>
                </a:solidFill>
              </a:rPr>
              <a:t>AllineaForge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a job to profile</a:t>
              </a:r>
              <a:br>
                <a:rPr lang="en-US" dirty="0" smtClean="0"/>
              </a:br>
              <a:r>
                <a:rPr lang="en-US" dirty="0" smtClean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bugs!</a:t>
            </a:r>
          </a:p>
          <a:p>
            <a:r>
              <a:rPr lang="en-US" dirty="0" smtClean="0"/>
              <a:t>Learn to work with debugger</a:t>
            </a:r>
          </a:p>
          <a:p>
            <a:pPr lvl="1"/>
            <a:r>
              <a:rPr lang="en-US" dirty="0" smtClean="0"/>
              <a:t>huge time saver</a:t>
            </a:r>
          </a:p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serial code: GDB</a:t>
            </a:r>
          </a:p>
          <a:p>
            <a:pPr lvl="1"/>
            <a:r>
              <a:rPr lang="en-US" dirty="0" smtClean="0"/>
              <a:t>multithreaded code: GDB or </a:t>
            </a:r>
            <a:r>
              <a:rPr lang="en-US" dirty="0" err="1" smtClean="0"/>
              <a:t>Allinea</a:t>
            </a:r>
            <a:r>
              <a:rPr lang="en-US" dirty="0" smtClean="0"/>
              <a:t> DDT</a:t>
            </a:r>
          </a:p>
          <a:p>
            <a:pPr lvl="1"/>
            <a:r>
              <a:rPr lang="en-US" dirty="0" smtClean="0"/>
              <a:t>MPI code: </a:t>
            </a:r>
            <a:r>
              <a:rPr lang="en-US" dirty="0" err="1" smtClean="0"/>
              <a:t>Allinea</a:t>
            </a:r>
            <a:r>
              <a:rPr lang="en-US" dirty="0" smtClean="0"/>
              <a:t> DDT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67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H="1" flipV="1">
            <a:off x="1677430" y="1525434"/>
            <a:ext cx="14250" cy="499991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784336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82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9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609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Remembers</a:t>
            </a:r>
            <a:br>
              <a:rPr lang="en-US" dirty="0" smtClean="0"/>
            </a:br>
            <a:r>
              <a:rPr lang="en-US" dirty="0" smtClean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Configure MPI/</a:t>
              </a:r>
              <a:r>
                <a:rPr lang="en-US" dirty="0" err="1" smtClean="0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4670</Words>
  <Application>Microsoft Office PowerPoint</Application>
  <PresentationFormat>On-screen Show (4:3)</PresentationFormat>
  <Paragraphs>1182</Paragraphs>
  <Slides>83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Arial</vt:lpstr>
      <vt:lpstr>Calibri</vt:lpstr>
      <vt:lpstr>Calibri Light</vt:lpstr>
      <vt:lpstr>Courier New</vt:lpstr>
      <vt:lpstr>Symbol</vt:lpstr>
      <vt:lpstr>Office Theme</vt:lpstr>
      <vt:lpstr>Equation</vt:lpstr>
      <vt:lpstr>Profiling &amp; debugging</vt:lpstr>
      <vt:lpstr>Profiling with Allinea MAP</vt:lpstr>
      <vt:lpstr>Introduction</vt:lpstr>
      <vt:lpstr>Supported programming models</vt:lpstr>
      <vt:lpstr>Alternatives</vt:lpstr>
      <vt:lpstr>Profiling</vt:lpstr>
      <vt:lpstr>Methodology</vt:lpstr>
      <vt:lpstr>Startup</vt:lpstr>
      <vt:lpstr>Interactive profiling</vt:lpstr>
      <vt:lpstr>Results</vt:lpstr>
      <vt:lpstr>Line breakdown</vt:lpstr>
      <vt:lpstr>Time line</vt:lpstr>
      <vt:lpstr>Source code view</vt:lpstr>
      <vt:lpstr>Call stack view</vt:lpstr>
      <vt:lpstr>Round tripping</vt:lpstr>
      <vt:lpstr>Interactive profiling via job</vt:lpstr>
      <vt:lpstr>Batch profiling via job</vt:lpstr>
      <vt:lpstr>Performance issues</vt:lpstr>
      <vt:lpstr>Workflow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CPU &amp; Vectorization</vt:lpstr>
      <vt:lpstr>Expensive arithmetic operations</vt:lpstr>
      <vt:lpstr>Vectorization</vt:lpstr>
      <vt:lpstr>(Counter) examples</vt:lpstr>
      <vt:lpstr>Compiler flags &amp; directives</vt:lpstr>
      <vt:lpstr>Timings for double precision</vt:lpstr>
      <vt:lpstr>AVX2</vt:lpstr>
      <vt:lpstr>Unit testing: what is it?</vt:lpstr>
      <vt:lpstr>Debugging with GDB</vt:lpstr>
      <vt:lpstr>Bugs</vt:lpstr>
      <vt:lpstr>Avoid bugs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Debugging</vt:lpstr>
      <vt:lpstr>gdb: what is it?</vt:lpstr>
      <vt:lpstr>Example</vt:lpstr>
      <vt:lpstr>Compiling code &amp; starting gdb</vt:lpstr>
      <vt:lpstr>Listing source code</vt:lpstr>
      <vt:lpstr>Listing source code</vt:lpstr>
      <vt:lpstr>Listing source code</vt:lpstr>
      <vt:lpstr>Running a program</vt:lpstr>
      <vt:lpstr>Breakpoints</vt:lpstr>
      <vt:lpstr>At breakpoints</vt:lpstr>
      <vt:lpstr>Example stepping</vt:lpstr>
      <vt:lpstr>Counted steps</vt:lpstr>
      <vt:lpstr>Example handling breakpoints</vt:lpstr>
      <vt:lpstr>Conditional breakpoint</vt:lpstr>
      <vt:lpstr>Disabling/enabling breakpoints</vt:lpstr>
      <vt:lpstr>Issuing commands at breakpoint</vt:lpstr>
      <vt:lpstr>Easier tracing</vt:lpstr>
      <vt:lpstr>Watch</vt:lpstr>
      <vt:lpstr>Wore watch functionality</vt:lpstr>
      <vt:lpstr>Watch example</vt:lpstr>
      <vt:lpstr>Saving breakpoints</vt:lpstr>
      <vt:lpstr>Stack frames</vt:lpstr>
      <vt:lpstr>Backtrace</vt:lpstr>
      <vt:lpstr>Inspecting frames</vt:lpstr>
      <vt:lpstr>Hypothesis testing</vt:lpstr>
      <vt:lpstr>Reverse debugging</vt:lpstr>
      <vt:lpstr>Multithreaded programs</vt:lpstr>
      <vt:lpstr>Switching threads</vt:lpstr>
      <vt:lpstr>Checkpoint</vt:lpstr>
      <vt:lpstr>Post mortem</vt:lpstr>
      <vt:lpstr>Debugging with Allinea DDT</vt:lpstr>
      <vt:lpstr>Start DDT</vt:lpstr>
      <vt:lpstr>Run program</vt:lpstr>
      <vt:lpstr>Inspect variables at scale</vt:lpstr>
      <vt:lpstr>Conclusions</vt:lpstr>
      <vt:lpstr>Profiling: conclusions</vt:lpstr>
      <vt:lpstr>Debugging: conclusions</vt:lpstr>
      <vt:lpstr>Reference material</vt:lpstr>
      <vt:lpstr>Latency</vt:lpstr>
      <vt:lpstr>Bandwidth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49</cp:revision>
  <dcterms:created xsi:type="dcterms:W3CDTF">2017-02-06T12:30:36Z</dcterms:created>
  <dcterms:modified xsi:type="dcterms:W3CDTF">2017-05-30T11:42:57Z</dcterms:modified>
</cp:coreProperties>
</file>