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0"/>
  </p:notesMasterIdLst>
  <p:handoutMasterIdLst>
    <p:handoutMasterId r:id="rId421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699" r:id="rId65"/>
    <p:sldId id="285" r:id="rId66"/>
    <p:sldId id="606" r:id="rId67"/>
    <p:sldId id="286" r:id="rId68"/>
    <p:sldId id="287" r:id="rId69"/>
    <p:sldId id="288" r:id="rId70"/>
    <p:sldId id="289" r:id="rId71"/>
    <p:sldId id="603" r:id="rId72"/>
    <p:sldId id="284" r:id="rId73"/>
    <p:sldId id="290" r:id="rId74"/>
    <p:sldId id="274" r:id="rId75"/>
    <p:sldId id="275" r:id="rId76"/>
    <p:sldId id="276" r:id="rId77"/>
    <p:sldId id="277" r:id="rId78"/>
    <p:sldId id="604" r:id="rId79"/>
    <p:sldId id="605" r:id="rId80"/>
    <p:sldId id="291" r:id="rId81"/>
    <p:sldId id="292" r:id="rId82"/>
    <p:sldId id="303" r:id="rId83"/>
    <p:sldId id="317" r:id="rId84"/>
    <p:sldId id="314" r:id="rId85"/>
    <p:sldId id="316" r:id="rId86"/>
    <p:sldId id="318" r:id="rId87"/>
    <p:sldId id="330" r:id="rId88"/>
    <p:sldId id="328" r:id="rId89"/>
    <p:sldId id="315" r:id="rId90"/>
    <p:sldId id="525" r:id="rId91"/>
    <p:sldId id="665" r:id="rId92"/>
    <p:sldId id="666" r:id="rId93"/>
    <p:sldId id="297" r:id="rId94"/>
    <p:sldId id="329" r:id="rId95"/>
    <p:sldId id="312" r:id="rId96"/>
    <p:sldId id="321" r:id="rId97"/>
    <p:sldId id="663" r:id="rId98"/>
    <p:sldId id="664" r:id="rId99"/>
    <p:sldId id="331" r:id="rId100"/>
    <p:sldId id="348" r:id="rId101"/>
    <p:sldId id="294" r:id="rId102"/>
    <p:sldId id="295" r:id="rId103"/>
    <p:sldId id="296" r:id="rId104"/>
    <p:sldId id="298" r:id="rId105"/>
    <p:sldId id="299" r:id="rId106"/>
    <p:sldId id="300" r:id="rId107"/>
    <p:sldId id="307" r:id="rId108"/>
    <p:sldId id="501" r:id="rId109"/>
    <p:sldId id="502" r:id="rId110"/>
    <p:sldId id="659" r:id="rId111"/>
    <p:sldId id="302" r:id="rId112"/>
    <p:sldId id="661" r:id="rId113"/>
    <p:sldId id="308" r:id="rId114"/>
    <p:sldId id="305" r:id="rId115"/>
    <p:sldId id="483" r:id="rId116"/>
    <p:sldId id="484" r:id="rId117"/>
    <p:sldId id="325" r:id="rId118"/>
    <p:sldId id="309" r:id="rId119"/>
    <p:sldId id="310" r:id="rId120"/>
    <p:sldId id="313" r:id="rId121"/>
    <p:sldId id="326" r:id="rId122"/>
    <p:sldId id="306" r:id="rId123"/>
    <p:sldId id="311" r:id="rId124"/>
    <p:sldId id="354" r:id="rId125"/>
    <p:sldId id="355" r:id="rId126"/>
    <p:sldId id="356" r:id="rId127"/>
    <p:sldId id="357" r:id="rId128"/>
    <p:sldId id="358" r:id="rId129"/>
    <p:sldId id="360" r:id="rId130"/>
    <p:sldId id="359" r:id="rId131"/>
    <p:sldId id="462" r:id="rId132"/>
    <p:sldId id="463" r:id="rId133"/>
    <p:sldId id="464" r:id="rId134"/>
    <p:sldId id="465" r:id="rId135"/>
    <p:sldId id="466" r:id="rId136"/>
    <p:sldId id="467" r:id="rId137"/>
    <p:sldId id="609" r:id="rId138"/>
    <p:sldId id="610" r:id="rId139"/>
    <p:sldId id="611" r:id="rId140"/>
    <p:sldId id="612" r:id="rId141"/>
    <p:sldId id="613" r:id="rId142"/>
    <p:sldId id="614" r:id="rId143"/>
    <p:sldId id="615" r:id="rId144"/>
    <p:sldId id="616" r:id="rId145"/>
    <p:sldId id="617" r:id="rId146"/>
    <p:sldId id="618" r:id="rId147"/>
    <p:sldId id="619" r:id="rId148"/>
    <p:sldId id="620" r:id="rId149"/>
    <p:sldId id="621" r:id="rId150"/>
    <p:sldId id="622" r:id="rId151"/>
    <p:sldId id="443" r:id="rId152"/>
    <p:sldId id="444" r:id="rId153"/>
    <p:sldId id="445" r:id="rId154"/>
    <p:sldId id="446" r:id="rId155"/>
    <p:sldId id="447" r:id="rId156"/>
    <p:sldId id="448" r:id="rId157"/>
    <p:sldId id="524" r:id="rId158"/>
    <p:sldId id="461" r:id="rId159"/>
    <p:sldId id="526" r:id="rId160"/>
    <p:sldId id="468" r:id="rId161"/>
    <p:sldId id="469" r:id="rId162"/>
    <p:sldId id="470" r:id="rId163"/>
    <p:sldId id="471" r:id="rId164"/>
    <p:sldId id="472" r:id="rId165"/>
    <p:sldId id="473" r:id="rId166"/>
    <p:sldId id="474" r:id="rId167"/>
    <p:sldId id="667" r:id="rId168"/>
    <p:sldId id="475" r:id="rId169"/>
    <p:sldId id="476" r:id="rId170"/>
    <p:sldId id="477" r:id="rId171"/>
    <p:sldId id="478" r:id="rId172"/>
    <p:sldId id="481" r:id="rId173"/>
    <p:sldId id="479" r:id="rId174"/>
    <p:sldId id="480" r:id="rId175"/>
    <p:sldId id="482" r:id="rId176"/>
    <p:sldId id="668" r:id="rId177"/>
    <p:sldId id="623" r:id="rId178"/>
    <p:sldId id="669" r:id="rId179"/>
    <p:sldId id="624" r:id="rId180"/>
    <p:sldId id="625" r:id="rId181"/>
    <p:sldId id="626" r:id="rId182"/>
    <p:sldId id="627" r:id="rId183"/>
    <p:sldId id="670" r:id="rId184"/>
    <p:sldId id="505" r:id="rId185"/>
    <p:sldId id="506" r:id="rId186"/>
    <p:sldId id="507" r:id="rId187"/>
    <p:sldId id="508" r:id="rId188"/>
    <p:sldId id="509" r:id="rId189"/>
    <p:sldId id="510" r:id="rId190"/>
    <p:sldId id="512" r:id="rId191"/>
    <p:sldId id="520" r:id="rId192"/>
    <p:sldId id="441" r:id="rId193"/>
    <p:sldId id="442" r:id="rId194"/>
    <p:sldId id="450" r:id="rId195"/>
    <p:sldId id="451" r:id="rId196"/>
    <p:sldId id="452" r:id="rId197"/>
    <p:sldId id="453" r:id="rId198"/>
    <p:sldId id="454" r:id="rId199"/>
    <p:sldId id="671" r:id="rId200"/>
    <p:sldId id="361" r:id="rId201"/>
    <p:sldId id="362" r:id="rId202"/>
    <p:sldId id="363" r:id="rId203"/>
    <p:sldId id="364" r:id="rId204"/>
    <p:sldId id="365" r:id="rId205"/>
    <p:sldId id="366" r:id="rId206"/>
    <p:sldId id="367" r:id="rId207"/>
    <p:sldId id="368" r:id="rId208"/>
    <p:sldId id="369" r:id="rId209"/>
    <p:sldId id="511" r:id="rId210"/>
    <p:sldId id="370" r:id="rId211"/>
    <p:sldId id="371" r:id="rId212"/>
    <p:sldId id="372" r:id="rId213"/>
    <p:sldId id="373" r:id="rId214"/>
    <p:sldId id="374" r:id="rId215"/>
    <p:sldId id="375" r:id="rId216"/>
    <p:sldId id="376" r:id="rId217"/>
    <p:sldId id="377" r:id="rId218"/>
    <p:sldId id="378" r:id="rId219"/>
    <p:sldId id="379" r:id="rId220"/>
    <p:sldId id="380" r:id="rId221"/>
    <p:sldId id="523" r:id="rId222"/>
    <p:sldId id="381" r:id="rId223"/>
    <p:sldId id="382" r:id="rId224"/>
    <p:sldId id="383" r:id="rId225"/>
    <p:sldId id="384" r:id="rId226"/>
    <p:sldId id="386" r:id="rId227"/>
    <p:sldId id="387" r:id="rId228"/>
    <p:sldId id="388" r:id="rId229"/>
    <p:sldId id="389" r:id="rId230"/>
    <p:sldId id="390" r:id="rId231"/>
    <p:sldId id="549" r:id="rId232"/>
    <p:sldId id="550" r:id="rId233"/>
    <p:sldId id="551" r:id="rId234"/>
    <p:sldId id="552" r:id="rId235"/>
    <p:sldId id="553" r:id="rId236"/>
    <p:sldId id="554" r:id="rId237"/>
    <p:sldId id="555" r:id="rId238"/>
    <p:sldId id="556" r:id="rId239"/>
    <p:sldId id="675" r:id="rId240"/>
    <p:sldId id="676" r:id="rId241"/>
    <p:sldId id="391" r:id="rId242"/>
    <p:sldId id="392" r:id="rId243"/>
    <p:sldId id="393" r:id="rId244"/>
    <p:sldId id="394" r:id="rId245"/>
    <p:sldId id="395" r:id="rId246"/>
    <p:sldId id="396" r:id="rId247"/>
    <p:sldId id="397" r:id="rId248"/>
    <p:sldId id="398" r:id="rId249"/>
    <p:sldId id="521" r:id="rId250"/>
    <p:sldId id="440" r:id="rId251"/>
    <p:sldId id="455" r:id="rId252"/>
    <p:sldId id="456" r:id="rId253"/>
    <p:sldId id="637" r:id="rId254"/>
    <p:sldId id="458" r:id="rId255"/>
    <p:sldId id="459" r:id="rId256"/>
    <p:sldId id="460" r:id="rId257"/>
    <p:sldId id="608" r:id="rId258"/>
    <p:sldId id="522" r:id="rId259"/>
    <p:sldId id="399" r:id="rId260"/>
    <p:sldId id="400" r:id="rId261"/>
    <p:sldId id="401" r:id="rId262"/>
    <p:sldId id="402" r:id="rId263"/>
    <p:sldId id="403" r:id="rId264"/>
    <p:sldId id="404" r:id="rId265"/>
    <p:sldId id="405" r:id="rId266"/>
    <p:sldId id="406" r:id="rId267"/>
    <p:sldId id="407" r:id="rId268"/>
    <p:sldId id="408" r:id="rId269"/>
    <p:sldId id="409" r:id="rId270"/>
    <p:sldId id="410" r:id="rId271"/>
    <p:sldId id="411" r:id="rId272"/>
    <p:sldId id="412" r:id="rId273"/>
    <p:sldId id="413" r:id="rId274"/>
    <p:sldId id="414" r:id="rId275"/>
    <p:sldId id="415" r:id="rId276"/>
    <p:sldId id="416" r:id="rId277"/>
    <p:sldId id="417" r:id="rId278"/>
    <p:sldId id="418" r:id="rId279"/>
    <p:sldId id="419" r:id="rId280"/>
    <p:sldId id="420" r:id="rId281"/>
    <p:sldId id="421" r:id="rId282"/>
    <p:sldId id="422" r:id="rId283"/>
    <p:sldId id="423" r:id="rId284"/>
    <p:sldId id="424" r:id="rId285"/>
    <p:sldId id="425" r:id="rId286"/>
    <p:sldId id="426" r:id="rId287"/>
    <p:sldId id="435" r:id="rId288"/>
    <p:sldId id="436" r:id="rId289"/>
    <p:sldId id="437" r:id="rId290"/>
    <p:sldId id="438" r:id="rId291"/>
    <p:sldId id="439" r:id="rId292"/>
    <p:sldId id="503" r:id="rId293"/>
    <p:sldId id="513" r:id="rId294"/>
    <p:sldId id="529" r:id="rId295"/>
    <p:sldId id="504" r:id="rId296"/>
    <p:sldId id="514" r:id="rId297"/>
    <p:sldId id="527" r:id="rId298"/>
    <p:sldId id="516" r:id="rId299"/>
    <p:sldId id="515" r:id="rId300"/>
    <p:sldId id="672" r:id="rId301"/>
    <p:sldId id="673" r:id="rId302"/>
    <p:sldId id="607" r:id="rId303"/>
    <p:sldId id="528" r:id="rId304"/>
    <p:sldId id="689" r:id="rId305"/>
    <p:sldId id="690" r:id="rId306"/>
    <p:sldId id="519" r:id="rId307"/>
    <p:sldId id="530" r:id="rId308"/>
    <p:sldId id="542" r:id="rId309"/>
    <p:sldId id="543" r:id="rId310"/>
    <p:sldId id="558" r:id="rId311"/>
    <p:sldId id="559" r:id="rId312"/>
    <p:sldId id="560" r:id="rId313"/>
    <p:sldId id="561" r:id="rId314"/>
    <p:sldId id="562" r:id="rId315"/>
    <p:sldId id="564" r:id="rId316"/>
    <p:sldId id="565" r:id="rId317"/>
    <p:sldId id="563" r:id="rId318"/>
    <p:sldId id="688" r:id="rId319"/>
    <p:sldId id="531" r:id="rId320"/>
    <p:sldId id="532" r:id="rId321"/>
    <p:sldId id="533" r:id="rId322"/>
    <p:sldId id="534" r:id="rId323"/>
    <p:sldId id="535" r:id="rId324"/>
    <p:sldId id="540" r:id="rId325"/>
    <p:sldId id="541" r:id="rId326"/>
    <p:sldId id="536" r:id="rId327"/>
    <p:sldId id="537" r:id="rId328"/>
    <p:sldId id="538" r:id="rId329"/>
    <p:sldId id="539" r:id="rId330"/>
    <p:sldId id="674" r:id="rId331"/>
    <p:sldId id="685" r:id="rId332"/>
    <p:sldId id="686" r:id="rId333"/>
    <p:sldId id="687" r:id="rId334"/>
    <p:sldId id="691" r:id="rId335"/>
    <p:sldId id="692" r:id="rId336"/>
    <p:sldId id="693" r:id="rId337"/>
    <p:sldId id="694" r:id="rId338"/>
    <p:sldId id="695" r:id="rId339"/>
    <p:sldId id="696" r:id="rId340"/>
    <p:sldId id="697" r:id="rId341"/>
    <p:sldId id="698" r:id="rId342"/>
    <p:sldId id="485" r:id="rId343"/>
    <p:sldId id="486" r:id="rId344"/>
    <p:sldId id="487" r:id="rId345"/>
    <p:sldId id="488" r:id="rId346"/>
    <p:sldId id="489" r:id="rId347"/>
    <p:sldId id="490" r:id="rId348"/>
    <p:sldId id="491" r:id="rId349"/>
    <p:sldId id="492" r:id="rId350"/>
    <p:sldId id="493" r:id="rId351"/>
    <p:sldId id="544" r:id="rId352"/>
    <p:sldId id="494" r:id="rId353"/>
    <p:sldId id="546" r:id="rId354"/>
    <p:sldId id="547" r:id="rId355"/>
    <p:sldId id="545" r:id="rId356"/>
    <p:sldId id="548" r:id="rId357"/>
    <p:sldId id="495" r:id="rId358"/>
    <p:sldId id="577" r:id="rId359"/>
    <p:sldId id="578" r:id="rId360"/>
    <p:sldId id="580" r:id="rId361"/>
    <p:sldId id="579" r:id="rId362"/>
    <p:sldId id="581" r:id="rId363"/>
    <p:sldId id="582" r:id="rId364"/>
    <p:sldId id="583" r:id="rId365"/>
    <p:sldId id="584" r:id="rId366"/>
    <p:sldId id="585" r:id="rId367"/>
    <p:sldId id="586" r:id="rId368"/>
    <p:sldId id="590" r:id="rId369"/>
    <p:sldId id="587" r:id="rId370"/>
    <p:sldId id="588" r:id="rId371"/>
    <p:sldId id="589" r:id="rId372"/>
    <p:sldId id="591" r:id="rId373"/>
    <p:sldId id="592" r:id="rId374"/>
    <p:sldId id="593" r:id="rId375"/>
    <p:sldId id="594" r:id="rId376"/>
    <p:sldId id="595" r:id="rId377"/>
    <p:sldId id="596" r:id="rId378"/>
    <p:sldId id="597" r:id="rId379"/>
    <p:sldId id="598" r:id="rId380"/>
    <p:sldId id="599" r:id="rId381"/>
    <p:sldId id="600" r:id="rId382"/>
    <p:sldId id="601" r:id="rId383"/>
    <p:sldId id="602" r:id="rId384"/>
    <p:sldId id="677" r:id="rId385"/>
    <p:sldId id="678" r:id="rId386"/>
    <p:sldId id="679" r:id="rId387"/>
    <p:sldId id="680" r:id="rId388"/>
    <p:sldId id="681" r:id="rId389"/>
    <p:sldId id="682" r:id="rId390"/>
    <p:sldId id="683" r:id="rId391"/>
    <p:sldId id="684" r:id="rId392"/>
    <p:sldId id="433" r:id="rId393"/>
    <p:sldId id="434" r:id="rId394"/>
    <p:sldId id="571" r:id="rId395"/>
    <p:sldId id="572" r:id="rId396"/>
    <p:sldId id="573" r:id="rId397"/>
    <p:sldId id="574" r:id="rId398"/>
    <p:sldId id="575" r:id="rId399"/>
    <p:sldId id="636" r:id="rId400"/>
    <p:sldId id="576" r:id="rId401"/>
    <p:sldId id="566" r:id="rId402"/>
    <p:sldId id="496" r:id="rId403"/>
    <p:sldId id="567" r:id="rId404"/>
    <p:sldId id="569" r:id="rId405"/>
    <p:sldId id="570" r:id="rId406"/>
    <p:sldId id="568" r:id="rId407"/>
    <p:sldId id="628" r:id="rId408"/>
    <p:sldId id="629" r:id="rId409"/>
    <p:sldId id="630" r:id="rId410"/>
    <p:sldId id="631" r:id="rId411"/>
    <p:sldId id="632" r:id="rId412"/>
    <p:sldId id="633" r:id="rId413"/>
    <p:sldId id="634" r:id="rId414"/>
    <p:sldId id="322" r:id="rId415"/>
    <p:sldId id="323" r:id="rId416"/>
    <p:sldId id="656" r:id="rId417"/>
    <p:sldId id="324" r:id="rId418"/>
    <p:sldId id="498" r:id="rId419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699"/>
            <p14:sldId id="285"/>
            <p14:sldId id="606"/>
            <p14:sldId id="286"/>
            <p14:sldId id="287"/>
            <p14:sldId id="288"/>
            <p14:sldId id="289"/>
            <p14:sldId id="603"/>
            <p14:sldId id="284"/>
            <p14:sldId id="290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675"/>
            <p14:sldId id="67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: numpy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672"/>
            <p14:sldId id="673"/>
            <p14:sldId id="607"/>
            <p14:sldId id="528"/>
          </p14:sldIdLst>
        </p14:section>
        <p14:section name="Scientific Python: scipy" id="{05686DD5-9480-4EBB-8DBD-EF178D0FE5C1}">
          <p14:sldIdLst>
            <p14:sldId id="689"/>
            <p14:sldId id="690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</p14:sldIdLst>
        </p14:section>
        <p14:section name="matplotlib" id="{6C4D1CC6-EBB8-43D9-AAD3-C0A81D76F567}">
          <p14:sldIdLst>
            <p14:sldId id="688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  <p14:sldId id="674"/>
          </p14:sldIdLst>
        </p14:section>
        <p14:section name="Computer algebra" id="{41195464-7136-4EC3-8DAA-76B83E19469D}">
          <p14:sldIdLst>
            <p14:sldId id="685"/>
            <p14:sldId id="686"/>
            <p14:sldId id="687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Bokeh" id="{4FA32C83-F041-40F6-B9CA-AA43DD10361C}">
          <p14:sldIdLst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A6A6A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79" autoAdjust="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65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slide" Target="slides/slide398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424" Type="http://schemas.openxmlformats.org/officeDocument/2006/relationships/viewProps" Target="viewProps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25" Type="http://schemas.openxmlformats.org/officeDocument/2006/relationships/theme" Target="theme/theme1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15" Type="http://schemas.openxmlformats.org/officeDocument/2006/relationships/slide" Target="slides/slide414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26" Type="http://schemas.openxmlformats.org/officeDocument/2006/relationships/tableStyles" Target="tableStyles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slide" Target="slides/slide416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418" Type="http://schemas.openxmlformats.org/officeDocument/2006/relationships/slide" Target="slides/slide417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slide" Target="slides/slide418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handoutMaster" Target="handoutMasters/handoutMaster1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commentAuthors" Target="commentAuthors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presProps" Target="presProps.xml"/><Relationship Id="rId258" Type="http://schemas.openxmlformats.org/officeDocument/2006/relationships/slide" Target="slides/slide25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2017-01-27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2017-01-27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27/01/2017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27/01/2017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27/01/2017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27/01/2017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27/01/2017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27/01/2017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27/01/2017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27/01/2017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27/01/2017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27/01/2017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27/01/2017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27/01/2017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07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8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17.xml"/><Relationship Id="rId2" Type="http://schemas.openxmlformats.org/officeDocument/2006/relationships/slide" Target="slide394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4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9.xml"/><Relationship Id="rId2" Type="http://schemas.openxmlformats.org/officeDocument/2006/relationships/slide" Target="slide10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50.xml"/><Relationship Id="rId4" Type="http://schemas.openxmlformats.org/officeDocument/2006/relationships/slide" Target="slide24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4.xml"/><Relationship Id="rId2" Type="http://schemas.openxmlformats.org/officeDocument/2006/relationships/slide" Target="slide83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7.xml"/><Relationship Id="rId2" Type="http://schemas.openxmlformats.org/officeDocument/2006/relationships/slide" Target="slide9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7.xml"/><Relationship Id="rId2" Type="http://schemas.openxmlformats.org/officeDocument/2006/relationships/slide" Target="slide158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401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4.xml"/><Relationship Id="rId2" Type="http://schemas.openxmlformats.org/officeDocument/2006/relationships/slide" Target="slide151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4.xml"/><Relationship Id="rId2" Type="http://schemas.openxmlformats.org/officeDocument/2006/relationships/slide" Target="slide192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42.xml"/><Relationship Id="rId3" Type="http://schemas.openxmlformats.org/officeDocument/2006/relationships/slide" Target="slide200.xml"/><Relationship Id="rId7" Type="http://schemas.openxmlformats.org/officeDocument/2006/relationships/slide" Target="slide287.xml"/><Relationship Id="rId2" Type="http://schemas.openxmlformats.org/officeDocument/2006/relationships/slide" Target="slide1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2.xml"/><Relationship Id="rId5" Type="http://schemas.openxmlformats.org/officeDocument/2006/relationships/slide" Target="slide272.xml"/><Relationship Id="rId4" Type="http://schemas.openxmlformats.org/officeDocument/2006/relationships/slide" Target="slide264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6.xml"/><Relationship Id="rId2" Type="http://schemas.openxmlformats.org/officeDocument/2006/relationships/slide" Target="slide28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72.xml"/><Relationship Id="rId4" Type="http://schemas.openxmlformats.org/officeDocument/2006/relationships/slide" Target="slide319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58.xml"/><Relationship Id="rId2" Type="http://schemas.openxmlformats.org/officeDocument/2006/relationships/slide" Target="slide226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tu.edu.sg/home/ehchua/programming/sql/relational_database_design.html" TargetMode="Externa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training-material/tree/master/Python/Numpy" TargetMode="External"/><Relationship Id="rId1" Type="http://schemas.openxmlformats.org/officeDocument/2006/relationships/slideLayout" Target="../slideLayouts/slideLayout3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Matplotlib" TargetMode="External"/><Relationship Id="rId1" Type="http://schemas.openxmlformats.org/officeDocument/2006/relationships/slideLayout" Target="../slideLayouts/slideLayout3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brewer2.org/" TargetMode="External"/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2.wmf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8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Bokeh" TargetMode="External"/><Relationship Id="rId1" Type="http://schemas.openxmlformats.org/officeDocument/2006/relationships/slideLayout" Target="../slideLayouts/slideLayout3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6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5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7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418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6076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491153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'_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'_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cords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59730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59730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9730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939720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898157" cy="1200329"/>
            <a:chOff x="7911408" y="2970076"/>
            <a:chExt cx="2898157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581156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 &amp; </a:t>
            </a:r>
            <a:r>
              <a:rPr lang="en-US" dirty="0" err="1" smtClean="0"/>
              <a:t>SQLAlchemy</a:t>
            </a:r>
            <a:r>
              <a:rPr lang="en-US" dirty="0" smtClean="0"/>
              <a:t> 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561679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endParaRPr lang="en-US" sz="16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581128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83568" y="6124620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'Leningrad',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measuree_temperature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5436096" y="5863055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FROM …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555715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2100520" y="5733256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.filter(City.name == 'Leningrad')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leningrad.name = 'Leningrad'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ORM "hides" database interaction</a:t>
            </a:r>
          </a:p>
          <a:p>
            <a:pPr lvl="1"/>
            <a:r>
              <a:rPr lang="en-US" dirty="0" smtClean="0"/>
              <a:t>Easy to be inefficient</a:t>
            </a:r>
          </a:p>
          <a:p>
            <a:pPr lvl="1"/>
            <a:r>
              <a:rPr lang="en-US" dirty="0" smtClean="0"/>
              <a:t>Object creation takes time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comsume</a:t>
            </a:r>
            <a:r>
              <a:rPr lang="en-US" dirty="0" smtClean="0"/>
              <a:t> a lot of memory</a:t>
            </a:r>
          </a:p>
          <a:p>
            <a:pPr lvl="1"/>
            <a:r>
              <a:rPr lang="en-US" dirty="0" smtClean="0"/>
              <a:t>Still necessary to understand</a:t>
            </a:r>
          </a:p>
          <a:p>
            <a:pPr lvl="2"/>
            <a:r>
              <a:rPr lang="en-US" dirty="0" smtClean="0"/>
              <a:t>Relational model</a:t>
            </a:r>
          </a:p>
          <a:p>
            <a:pPr lvl="2"/>
            <a:r>
              <a:rPr lang="en-US" dirty="0" smtClean="0"/>
              <a:t>How RDBMS works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438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relational </a:t>
            </a:r>
            <a:r>
              <a:rPr lang="en-US" dirty="0"/>
              <a:t>database design</a:t>
            </a:r>
            <a:br>
              <a:rPr lang="en-US" dirty="0"/>
            </a:b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www.ntu.edu.sg/home/ehchua/programming/sql/relational_database_design.html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58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.__name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.__data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.__name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.__data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.__blocks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.__blocks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</a:t>
            </a:r>
            <a:r>
              <a:rPr lang="en-US" dirty="0" smtClean="0"/>
              <a:t>dimensions, strides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2040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</a:t>
            </a:r>
            <a:r>
              <a:rPr lang="en-US" sz="2800" dirty="0" smtClean="0"/>
              <a:t>of</a:t>
            </a:r>
            <a:br>
              <a:rPr lang="en-US" sz="2800" dirty="0" smtClean="0"/>
            </a:br>
            <a:r>
              <a:rPr lang="en-US" sz="2800" dirty="0" smtClean="0"/>
              <a:t>tuple for </a:t>
            </a:r>
            <a:r>
              <a:rPr lang="en-US" sz="2800" dirty="0" smtClean="0"/>
              <a:t>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 (2,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4820406" y="2633076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24, 8)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230736" y="2996425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nr</a:t>
              </a:r>
              <a:r>
                <a:rPr lang="en-US" dirty="0" smtClean="0"/>
                <a:t>. bytes to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next column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714623" y="1701144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nr</a:t>
              </a:r>
              <a:r>
                <a:rPr lang="en-US" dirty="0" smtClean="0"/>
                <a:t>. bytes to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next row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5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cfr</a:t>
              </a:r>
              <a:r>
                <a:rPr lang="en-US" sz="2800" dirty="0" smtClean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987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array slicing does </a:t>
            </a:r>
            <a:r>
              <a:rPr lang="en-US" sz="2800" b="1" i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404285" y="4006805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04285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https://github.com/gjbex/training-material/tree/master/Python/Birdsong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10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scipy</a:t>
            </a:r>
            <a:endParaRPr lang="en-US" dirty="0"/>
          </a:p>
          <a:p>
            <a:pPr lvl="1"/>
            <a:r>
              <a:rPr lang="en-US" dirty="0" smtClean="0"/>
              <a:t>Dense/sparse </a:t>
            </a:r>
            <a:r>
              <a:rPr lang="en-US" dirty="0" err="1" smtClean="0"/>
              <a:t>inear</a:t>
            </a:r>
            <a:r>
              <a:rPr lang="en-US" dirty="0" smtClean="0"/>
              <a:t> algebra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olving ordinary differential equations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Special mathematical functions</a:t>
            </a:r>
          </a:p>
          <a:p>
            <a:pPr lvl="1"/>
            <a:r>
              <a:rPr lang="en-US" dirty="0" smtClean="0"/>
              <a:t>Mathematical &amp; physical constants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114320" y="5213836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2136920" y="5933916"/>
            <a:ext cx="6584113" cy="727631"/>
            <a:chOff x="588960" y="1198493"/>
            <a:chExt cx="6584113" cy="727631"/>
          </a:xfrm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591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0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://github.com/gjbex/training-material/tree/master/Python/Matplotlib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14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mathesaurus.sourceforge.net/matlab-numpy.html</a:t>
            </a:r>
            <a:endParaRPr lang="en-US" sz="2400" dirty="0" smtClean="0"/>
          </a:p>
          <a:p>
            <a:r>
              <a:rPr lang="en-US" dirty="0" err="1" smtClean="0"/>
              <a:t>ColorBrewer</a:t>
            </a:r>
            <a:r>
              <a:rPr lang="en-US" dirty="0" smtClean="0"/>
              <a:t> 2.0: advice on choosing appropriate </a:t>
            </a:r>
            <a:r>
              <a:rPr lang="en-US" dirty="0"/>
              <a:t>color </a:t>
            </a:r>
            <a:r>
              <a:rPr lang="en-US" dirty="0" smtClean="0"/>
              <a:t>maps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http://colorbrewer2.org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13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sympy</a:t>
            </a:r>
            <a:r>
              <a:rPr lang="en-US" dirty="0" smtClean="0"/>
              <a:t>: library for computer algebra</a:t>
            </a:r>
          </a:p>
          <a:p>
            <a:pPr lvl="1"/>
            <a:r>
              <a:rPr lang="en-US" dirty="0" smtClean="0"/>
              <a:t>symbolic computations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vectors, matrices, tensors</a:t>
            </a:r>
          </a:p>
          <a:p>
            <a:pPr lvl="2"/>
            <a:r>
              <a:rPr lang="en-US" dirty="0" smtClean="0"/>
              <a:t>solving linear sets of equations</a:t>
            </a:r>
          </a:p>
          <a:p>
            <a:pPr lvl="2"/>
            <a:r>
              <a:rPr lang="en-US" dirty="0" smtClean="0"/>
              <a:t>eigenvalues/eigenvectors, SVD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calculus</a:t>
            </a:r>
          </a:p>
          <a:p>
            <a:pPr lvl="2"/>
            <a:r>
              <a:rPr lang="en-US" dirty="0" smtClean="0"/>
              <a:t>computing derivatives, series expansions</a:t>
            </a:r>
          </a:p>
          <a:p>
            <a:pPr lvl="2"/>
            <a:r>
              <a:rPr lang="en-US" dirty="0" smtClean="0"/>
              <a:t>limits</a:t>
            </a:r>
          </a:p>
          <a:p>
            <a:pPr lvl="2"/>
            <a:r>
              <a:rPr lang="en-US" dirty="0" smtClean="0"/>
              <a:t>integrals (indeterminate/determinate)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61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Defining multiple symbols</a:t>
            </a:r>
          </a:p>
          <a:p>
            <a:endParaRPr lang="en-US" dirty="0"/>
          </a:p>
          <a:p>
            <a:r>
              <a:rPr lang="en-US" dirty="0" smtClean="0"/>
              <a:t>Symbol with assumptions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real</a:t>
            </a:r>
          </a:p>
          <a:p>
            <a:pPr lvl="1"/>
            <a:r>
              <a:rPr lang="en-US" dirty="0" smtClean="0"/>
              <a:t>rational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positive/negative</a:t>
            </a:r>
            <a:endParaRPr lang="en-US" dirty="0"/>
          </a:p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06084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124744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2640" y="314096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2640" y="5860852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77685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614901"/>
              </p:ext>
            </p:extLst>
          </p:nvPr>
        </p:nvGraphicFramePr>
        <p:xfrm>
          <a:off x="1835696" y="1529672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1529672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2640" y="233958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63688" y="2854677"/>
            <a:ext cx="6048672" cy="646331"/>
            <a:chOff x="1763688" y="2967335"/>
            <a:chExt cx="6048672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 (-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-(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]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32424"/>
              </p:ext>
            </p:extLst>
          </p:nvPr>
        </p:nvGraphicFramePr>
        <p:xfrm>
          <a:off x="1979712" y="3907865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712" y="3907865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72639" y="4604935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76055" y="5985559"/>
            <a:ext cx="6036304" cy="646331"/>
            <a:chOff x="1776055" y="5985559"/>
            <a:chExt cx="6036304" cy="646331"/>
          </a:xfrm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 x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d/(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-c/(a*d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4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Eigenvalues, eigenvectors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339588"/>
            <a:ext cx="78078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78904" y="2986784"/>
            <a:ext cx="7807896" cy="1384995"/>
            <a:chOff x="1763688" y="2967335"/>
            <a:chExt cx="8229600" cy="1384995"/>
          </a:xfrm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788024" y="1925212"/>
            <a:ext cx="2448272" cy="1377623"/>
            <a:chOff x="6372200" y="3645024"/>
            <a:chExt cx="2448272" cy="1377623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72200" y="3645024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multiplicity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7605230" y="3829690"/>
              <a:ext cx="907929" cy="88264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872640" y="4577817"/>
            <a:ext cx="780789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72640" y="5517232"/>
            <a:ext cx="7807896" cy="307777"/>
            <a:chOff x="1763688" y="3105260"/>
            <a:chExt cx="8229600" cy="307777"/>
          </a:xfrm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267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is symmetric, eigenvectors are orthogonal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0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006" y="4006805"/>
            <a:ext cx="697234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72640" y="4581128"/>
            <a:ext cx="6952714" cy="307777"/>
            <a:chOff x="1763688" y="3105260"/>
            <a:chExt cx="8268402" cy="307777"/>
          </a:xfrm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891121" y="5710080"/>
            <a:ext cx="69342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0755" y="6309320"/>
            <a:ext cx="6920086" cy="307777"/>
            <a:chOff x="1763688" y="3105260"/>
            <a:chExt cx="8229600" cy="307777"/>
          </a:xfrm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994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Indefinite integral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Definite integral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Multiple integrals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6952714" cy="307777"/>
            <a:chOff x="1763688" y="3105260"/>
            <a:chExt cx="8268402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743523"/>
            <a:ext cx="69397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849415"/>
            <a:ext cx="6952714" cy="307777"/>
            <a:chOff x="1763688" y="3105260"/>
            <a:chExt cx="8268402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900668" y="5834654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87673" y="6387682"/>
            <a:ext cx="6952714" cy="307777"/>
            <a:chOff x="1763688" y="3105260"/>
            <a:chExt cx="8268402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644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and series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0)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5211528" cy="307777"/>
            <a:chOff x="1763688" y="3105260"/>
            <a:chExt cx="6197725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984711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537739"/>
            <a:ext cx="5211528" cy="307777"/>
            <a:chOff x="1763688" y="3105260"/>
            <a:chExt cx="6197725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547664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95936" y="4476184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when not required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771406" y="4476184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to get term of specific order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75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r>
              <a:rPr lang="en-US" dirty="0" smtClean="0"/>
              <a:t> expression =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723799"/>
              </p:ext>
            </p:extLst>
          </p:nvPr>
        </p:nvGraphicFramePr>
        <p:xfrm>
          <a:off x="6236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6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395536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Symbol('c')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Integer(2)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85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expression apart</a:t>
            </a:r>
          </a:p>
          <a:p>
            <a:endParaRPr lang="en-US" dirty="0"/>
          </a:p>
          <a:p>
            <a:r>
              <a:rPr lang="en-US" dirty="0" smtClean="0"/>
              <a:t>Operator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2790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572000" y="1751202"/>
            <a:ext cx="4247181" cy="2564356"/>
            <a:chOff x="418752" y="3645024"/>
            <a:chExt cx="4247181" cy="2564356"/>
          </a:xfrm>
        </p:grpSpPr>
        <p:sp>
          <p:nvSpPr>
            <p:cNvPr id="10" name="TextBox 9"/>
            <p:cNvSpPr txBox="1"/>
            <p:nvPr/>
          </p:nvSpPr>
          <p:spPr>
            <a:xfrm>
              <a:off x="3004198" y="3645024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697" y="5837075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752" y="5840048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724" y="4349361"/>
              <a:ext cx="11832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Integer(-1)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stCxn id="29" idx="2"/>
              <a:endCxn id="12" idx="0"/>
            </p:cNvCxnSpPr>
            <p:nvPr/>
          </p:nvCxnSpPr>
          <p:spPr>
            <a:xfrm>
              <a:off x="1788416" y="5457261"/>
              <a:ext cx="886172" cy="379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2"/>
              <a:endCxn id="28" idx="0"/>
            </p:cNvCxnSpPr>
            <p:nvPr/>
          </p:nvCxnSpPr>
          <p:spPr>
            <a:xfrm>
              <a:off x="2548684" y="4735105"/>
              <a:ext cx="934040" cy="366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9" idx="0"/>
            </p:cNvCxnSpPr>
            <p:nvPr/>
          </p:nvCxnSpPr>
          <p:spPr>
            <a:xfrm flipH="1">
              <a:off x="1788416" y="4735105"/>
              <a:ext cx="760268" cy="352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9" idx="2"/>
              <a:endCxn id="14" idx="0"/>
            </p:cNvCxnSpPr>
            <p:nvPr/>
          </p:nvCxnSpPr>
          <p:spPr>
            <a:xfrm flipH="1">
              <a:off x="1032254" y="5457261"/>
              <a:ext cx="756162" cy="382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2"/>
              <a:endCxn id="16" idx="0"/>
            </p:cNvCxnSpPr>
            <p:nvPr/>
          </p:nvCxnSpPr>
          <p:spPr>
            <a:xfrm>
              <a:off x="3296554" y="4014356"/>
              <a:ext cx="77777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26" idx="0"/>
            </p:cNvCxnSpPr>
            <p:nvPr/>
          </p:nvCxnSpPr>
          <p:spPr>
            <a:xfrm flipH="1">
              <a:off x="2548684" y="4014356"/>
              <a:ext cx="747870" cy="351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67998" y="436577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612" y="5101424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0134" y="5087929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72640" y="339609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39552" y="3886724"/>
            <a:ext cx="3528392" cy="307777"/>
            <a:chOff x="1357569" y="3105260"/>
            <a:chExt cx="6603844" cy="307777"/>
          </a:xfrm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87264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9552" y="5609104"/>
            <a:ext cx="3528392" cy="307777"/>
            <a:chOff x="1357569" y="3105260"/>
            <a:chExt cx="6603844" cy="307777"/>
          </a:xfrm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10428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771192" y="5609104"/>
            <a:ext cx="3528392" cy="307777"/>
            <a:chOff x="1357569" y="3105260"/>
            <a:chExt cx="6603844" cy="307777"/>
          </a:xfrm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1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Factor, expand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Simplify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27900"/>
            <a:ext cx="45634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9552" y="3068960"/>
            <a:ext cx="3528392" cy="307777"/>
            <a:chOff x="1357569" y="3105260"/>
            <a:chExt cx="6603844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70987" y="3962608"/>
            <a:ext cx="43474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86602" y="4489375"/>
            <a:ext cx="3528392" cy="307777"/>
            <a:chOff x="1357569" y="3105260"/>
            <a:chExt cx="6603844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985815" y="3962608"/>
            <a:ext cx="39786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((x + y)**2).factor()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281736" y="4484296"/>
            <a:ext cx="3528392" cy="307777"/>
            <a:chOff x="1357569" y="3105260"/>
            <a:chExt cx="6603844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70986" y="5700855"/>
            <a:ext cx="516510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86602" y="6424126"/>
            <a:ext cx="3528392" cy="307777"/>
            <a:chOff x="1357569" y="3105260"/>
            <a:chExt cx="6603844" cy="307777"/>
          </a:xfrm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072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github.com/gjbex/training-material/tree/master/Python/Bokeh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1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Plot library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Integrates with Pandas</a:t>
            </a:r>
          </a:p>
          <a:p>
            <a:pPr lvl="1"/>
            <a:r>
              <a:rPr lang="en-US" dirty="0" smtClean="0"/>
              <a:t>Interactive demos in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 smtClean="0"/>
              <a:t>Export to HTML pages, interactive plots 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 (convenient) </a:t>
            </a:r>
            <a:r>
              <a:rPr lang="en-US" dirty="0" err="1" smtClean="0"/>
              <a:t>LaTeX</a:t>
            </a:r>
            <a:r>
              <a:rPr lang="en-US" dirty="0" smtClean="0"/>
              <a:t> labels</a:t>
            </a:r>
          </a:p>
          <a:p>
            <a:r>
              <a:rPr lang="en-US" dirty="0" smtClean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39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51521" y="1556792"/>
            <a:ext cx="7992888" cy="50783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('plot.html',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title='damped pendulum')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'theta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=(2,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76784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required</a:t>
              </a:r>
              <a:br>
                <a:rPr lang="en-US" dirty="0" smtClean="0"/>
              </a:br>
              <a:r>
                <a:rPr lang="en-US" dirty="0" smtClean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44079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06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76784" y="4596695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635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1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75445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364090" y="1546481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64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4090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64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64090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16516" y="5037121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Interactive in web browser!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36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 with widget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55576" y="5764175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56547" y="2868964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Required: callback function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</a:t>
            </a:r>
            <a:r>
              <a:rPr lang="en-US" dirty="0" smtClean="0"/>
              <a:t> modifies data</a:t>
            </a:r>
          </a:p>
          <a:p>
            <a:r>
              <a:rPr lang="en-US" dirty="0" smtClean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 smtClean="0"/>
              <a:t> triggers update</a:t>
            </a:r>
          </a:p>
          <a:p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 involves </a:t>
            </a:r>
            <a:r>
              <a:rPr lang="en-US" dirty="0" err="1" smtClean="0">
                <a:sym typeface="Symbol" panose="05050102010706020507" pitchFamily="18" charset="2"/>
              </a:rPr>
              <a:t>Javascript</a:t>
            </a:r>
            <a:r>
              <a:rPr lang="en-US" dirty="0" smtClean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figures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395536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483768" y="2112470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3563888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71600" y="5013176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brushing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403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7890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Hover tool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51" y="1628800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10015" y="2276872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771800" y="5510347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information can be added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760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6112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--name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402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409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410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411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790472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='\t')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Reasonable compromise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additional variable simplifies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597471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('\r\n').split()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59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65827"/>
            <a:ext cx="7848872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195572"/>
            <a:ext cx="2050626" cy="945396"/>
            <a:chOff x="1035381" y="3563724"/>
            <a:chExt cx="2050626" cy="945396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563724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933056"/>
              <a:ext cx="842680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58339" y="2189478"/>
            <a:ext cx="1402628" cy="565164"/>
            <a:chOff x="4030347" y="2477510"/>
            <a:chExt cx="1402628" cy="565164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846842"/>
              <a:ext cx="636790" cy="195832"/>
              <a:chOff x="3995938" y="3062866"/>
              <a:chExt cx="636790" cy="195832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3062866"/>
                <a:ext cx="201304" cy="1501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030347" y="2477510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437113"/>
            <a:ext cx="3672408" cy="1067925"/>
            <a:chOff x="4860032" y="4581129"/>
            <a:chExt cx="3672408" cy="1067925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360039"/>
              <a:chOff x="4427984" y="3176974"/>
              <a:chExt cx="2160240" cy="360039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3176974"/>
                <a:ext cx="848766" cy="2783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4941168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5450977" y="1717864"/>
            <a:ext cx="3621306" cy="1200329"/>
            <a:chOff x="107504" y="5557338"/>
            <a:chExt cx="3621306" cy="1200329"/>
          </a:xfrm>
          <a:solidFill>
            <a:schemeClr val="bg1"/>
          </a:solidFill>
        </p:grpSpPr>
        <p:sp>
          <p:nvSpPr>
            <p:cNvPr id="11" name="Rectangle 10"/>
            <p:cNvSpPr/>
            <p:nvPr/>
          </p:nvSpPr>
          <p:spPr>
            <a:xfrm>
              <a:off x="107504" y="5589240"/>
              <a:ext cx="3621306" cy="115212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grpFill/>
            <a:extLst/>
          </p:spPr>
        </p:pic>
        <p:sp>
          <p:nvSpPr>
            <p:cNvPr id="10" name="TextBox 9"/>
            <p:cNvSpPr txBox="1"/>
            <p:nvPr/>
          </p:nvSpPr>
          <p:spPr>
            <a:xfrm>
              <a:off x="1038265" y="5557338"/>
              <a:ext cx="269054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</a:t>
              </a:r>
              <a:br>
                <a:rPr lang="en-US" dirty="0" smtClean="0"/>
              </a:br>
              <a:r>
                <a:rPr lang="en-US" dirty="0" smtClean="0"/>
                <a:t>created on import,</a:t>
              </a:r>
              <a:br>
                <a:rPr lang="en-US" dirty="0" smtClean="0"/>
              </a:br>
              <a:r>
                <a:rPr lang="en-US" dirty="0" smtClean="0"/>
                <a:t>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8616" y="5674022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=';'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collections.defaultdict</a:t>
            </a:r>
            <a:r>
              <a:rPr lang="en-US" dirty="0" smtClean="0"/>
              <a:t>: dictionary with computed default values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204864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256" y="5032635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0072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</a:t>
            </a:r>
            <a:br>
              <a:rPr lang="en-US" sz="2400" dirty="0" smtClean="0"/>
            </a:br>
            <a:r>
              <a:rPr lang="en-US" sz="2400" dirty="0" smtClean="0"/>
              <a:t>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</a:t>
            </a:r>
            <a:br>
              <a:rPr lang="en-US" sz="2400" dirty="0" smtClean="0"/>
            </a:br>
            <a:r>
              <a:rPr lang="en-US" sz="2400" dirty="0" smtClean="0"/>
              <a:t>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97365" y="5802997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== 0 or n ==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60249</TotalTime>
  <Words>20402</Words>
  <Application>Microsoft Office PowerPoint</Application>
  <PresentationFormat>On-screen Show (4:3)</PresentationFormat>
  <Paragraphs>5026</Paragraphs>
  <Slides>418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418</vt:i4>
      </vt:variant>
    </vt:vector>
  </HeadingPairs>
  <TitlesOfParts>
    <vt:vector size="429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Reasonable compromise</vt:lpstr>
      <vt:lpstr>Sets</vt:lpstr>
      <vt:lpstr>Set operations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 &amp; SQLAlchemy ORM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Pitfalls</vt:lpstr>
      <vt:lpstr>Further reading: relational databases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computing: 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Python for scientific computing: 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779</cp:revision>
  <cp:lastPrinted>2013-05-30T07:55:36Z</cp:lastPrinted>
  <dcterms:created xsi:type="dcterms:W3CDTF">2013-02-08T06:04:20Z</dcterms:created>
  <dcterms:modified xsi:type="dcterms:W3CDTF">2017-01-27T06:17:54Z</dcterms:modified>
</cp:coreProperties>
</file>