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0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412" r:id="rId23"/>
    <p:sldId id="362" r:id="rId24"/>
    <p:sldId id="395" r:id="rId25"/>
    <p:sldId id="356" r:id="rId26"/>
    <p:sldId id="361" r:id="rId27"/>
    <p:sldId id="398" r:id="rId28"/>
    <p:sldId id="359" r:id="rId29"/>
    <p:sldId id="394" r:id="rId30"/>
    <p:sldId id="357" r:id="rId31"/>
    <p:sldId id="358" r:id="rId32"/>
    <p:sldId id="396" r:id="rId33"/>
    <p:sldId id="393" r:id="rId34"/>
    <p:sldId id="397" r:id="rId35"/>
    <p:sldId id="399" r:id="rId36"/>
    <p:sldId id="400" r:id="rId37"/>
    <p:sldId id="401" r:id="rId38"/>
    <p:sldId id="360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304" r:id="rId47"/>
    <p:sldId id="305" r:id="rId48"/>
    <p:sldId id="341" r:id="rId49"/>
    <p:sldId id="342" r:id="rId50"/>
    <p:sldId id="343" r:id="rId51"/>
    <p:sldId id="322" r:id="rId52"/>
    <p:sldId id="334" r:id="rId53"/>
    <p:sldId id="324" r:id="rId54"/>
    <p:sldId id="325" r:id="rId55"/>
    <p:sldId id="306" r:id="rId56"/>
    <p:sldId id="307" r:id="rId57"/>
    <p:sldId id="410" r:id="rId58"/>
    <p:sldId id="308" r:id="rId59"/>
    <p:sldId id="309" r:id="rId60"/>
    <p:sldId id="310" r:id="rId61"/>
    <p:sldId id="311" r:id="rId62"/>
    <p:sldId id="376" r:id="rId63"/>
    <p:sldId id="312" r:id="rId64"/>
    <p:sldId id="313" r:id="rId65"/>
    <p:sldId id="378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67" r:id="rId75"/>
    <p:sldId id="368" r:id="rId76"/>
    <p:sldId id="369" r:id="rId77"/>
    <p:sldId id="371" r:id="rId78"/>
    <p:sldId id="370" r:id="rId79"/>
    <p:sldId id="372" r:id="rId80"/>
    <p:sldId id="373" r:id="rId81"/>
    <p:sldId id="385" r:id="rId82"/>
    <p:sldId id="386" r:id="rId83"/>
    <p:sldId id="387" r:id="rId84"/>
    <p:sldId id="388" r:id="rId85"/>
    <p:sldId id="389" r:id="rId86"/>
    <p:sldId id="390" r:id="rId87"/>
    <p:sldId id="392" r:id="rId88"/>
    <p:sldId id="391" r:id="rId89"/>
    <p:sldId id="374" r:id="rId90"/>
    <p:sldId id="375" r:id="rId91"/>
    <p:sldId id="380" r:id="rId92"/>
    <p:sldId id="379" r:id="rId93"/>
    <p:sldId id="381" r:id="rId94"/>
    <p:sldId id="382" r:id="rId95"/>
    <p:sldId id="383" r:id="rId96"/>
    <p:sldId id="384" r:id="rId97"/>
    <p:sldId id="411" r:id="rId98"/>
    <p:sldId id="333" r:id="rId99"/>
    <p:sldId id="409" r:id="rId100"/>
    <p:sldId id="260" r:id="rId101"/>
    <p:sldId id="261" r:id="rId102"/>
    <p:sldId id="262" r:id="rId103"/>
    <p:sldId id="263" r:id="rId104"/>
    <p:sldId id="264" r:id="rId105"/>
    <p:sldId id="265" r:id="rId106"/>
    <p:sldId id="266" r:id="rId107"/>
    <p:sldId id="267" r:id="rId108"/>
    <p:sldId id="268" r:id="rId109"/>
    <p:sldId id="269" r:id="rId110"/>
    <p:sldId id="270" r:id="rId111"/>
    <p:sldId id="271" r:id="rId112"/>
    <p:sldId id="272" r:id="rId113"/>
    <p:sldId id="273" r:id="rId114"/>
    <p:sldId id="274" r:id="rId115"/>
    <p:sldId id="275" r:id="rId116"/>
    <p:sldId id="302" r:id="rId117"/>
    <p:sldId id="276" r:id="rId118"/>
    <p:sldId id="277" r:id="rId119"/>
    <p:sldId id="278" r:id="rId120"/>
    <p:sldId id="301" r:id="rId121"/>
    <p:sldId id="279" r:id="rId122"/>
    <p:sldId id="280" r:id="rId123"/>
    <p:sldId id="281" r:id="rId124"/>
    <p:sldId id="335" r:id="rId125"/>
    <p:sldId id="282" r:id="rId126"/>
    <p:sldId id="283" r:id="rId127"/>
    <p:sldId id="284" r:id="rId128"/>
    <p:sldId id="303" r:id="rId129"/>
    <p:sldId id="336" r:id="rId130"/>
    <p:sldId id="286" r:id="rId131"/>
    <p:sldId id="287" r:id="rId132"/>
    <p:sldId id="288" r:id="rId133"/>
    <p:sldId id="289" r:id="rId134"/>
    <p:sldId id="290" r:id="rId135"/>
    <p:sldId id="291" r:id="rId136"/>
    <p:sldId id="292" r:id="rId137"/>
    <p:sldId id="293" r:id="rId138"/>
    <p:sldId id="294" r:id="rId139"/>
    <p:sldId id="295" r:id="rId140"/>
    <p:sldId id="296" r:id="rId141"/>
    <p:sldId id="297" r:id="rId142"/>
    <p:sldId id="327" r:id="rId143"/>
    <p:sldId id="328" r:id="rId144"/>
    <p:sldId id="299" r:id="rId145"/>
    <p:sldId id="300" r:id="rId146"/>
    <p:sldId id="332" r:id="rId147"/>
    <p:sldId id="337" r:id="rId148"/>
    <p:sldId id="298" r:id="rId14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  <p14:sldId id="412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322"/>
            <p14:sldId id="334"/>
            <p14:sldId id="324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Integration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  <p14:sldId id="411"/>
          </p14:sldIdLst>
        </p14:section>
        <p14:section name="Debugging" id="{95074A2A-9938-4F6D-9652-4F29809F579D}">
          <p14:sldIdLst>
            <p14:sldId id="333"/>
            <p14:sldId id="409"/>
          </p14:sldIdLst>
        </p14:section>
        <p14:section name="GDB" id="{7015F4D8-5547-40A4-B985-85246F29B96E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7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2017-09-08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8/09/2017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8/09/2017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8/09/2017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8/09/2017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8/09/2017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8/09/2017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8/09/2017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://ieng9.ucsd.edu/~cs30x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lint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pylint-messages.wikidot.com/all-messages" TargetMode="External"/><Relationship Id="rId2" Type="http://schemas.openxmlformats.org/officeDocument/2006/relationships/hyperlink" Target="http://www.pylin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python.org/pypi/flake8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  <a:endParaRPr lang="en-US" dirty="0"/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Code should be as simple</a:t>
            </a:r>
          </a:p>
          <a:p>
            <a:r>
              <a:rPr lang="en-US" sz="3200" dirty="0" smtClean="0"/>
              <a:t>as possible, but not simpler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debugging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twice as hard as writing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in the first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place.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you're as clever as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when you write it, how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Brian Kernighan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debugger, allows to</a:t>
            </a:r>
          </a:p>
          <a:p>
            <a:pPr lvl="1"/>
            <a:r>
              <a:rPr lang="en-US" dirty="0" smtClean="0"/>
              <a:t>Step through code while executing</a:t>
            </a:r>
          </a:p>
          <a:p>
            <a:pPr lvl="1"/>
            <a:r>
              <a:rPr lang="en-US" dirty="0" smtClean="0"/>
              <a:t>View values of variables</a:t>
            </a:r>
          </a:p>
          <a:p>
            <a:pPr lvl="1"/>
            <a:r>
              <a:rPr lang="en-US" dirty="0" smtClean="0"/>
              <a:t>Watch for changes</a:t>
            </a:r>
          </a:p>
          <a:p>
            <a:r>
              <a:rPr lang="en-US" dirty="0" smtClean="0"/>
              <a:t>Works on</a:t>
            </a:r>
          </a:p>
          <a:p>
            <a:pPr lvl="1"/>
            <a:r>
              <a:rPr lang="en-US" dirty="0" smtClean="0"/>
              <a:t>Sequential programs</a:t>
            </a:r>
          </a:p>
          <a:p>
            <a:pPr lvl="1"/>
            <a:r>
              <a:rPr lang="en-US" dirty="0" smtClean="0"/>
              <a:t>Multithreaded programs (including OpenMP)</a:t>
            </a:r>
          </a:p>
          <a:p>
            <a:pPr lvl="1"/>
            <a:r>
              <a:rPr lang="en-US" dirty="0" smtClean="0"/>
              <a:t>Remote processes</a:t>
            </a:r>
          </a:p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C/C++</a:t>
            </a:r>
          </a:p>
          <a:p>
            <a:pPr lvl="1"/>
            <a:r>
              <a:rPr lang="en-US" dirty="0" smtClean="0"/>
              <a:t>Fortran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949280"/>
            <a:ext cx="78661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Most IDE's have (visual) debuggers: similar principles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 smtClean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Oops!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1413351"/>
            <a:ext cx="438132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a[10], sum;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sum +=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("sum", sum);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3717" y="5138452"/>
            <a:ext cx="16882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array-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itchFamily="49" charset="0"/>
              </a:rPr>
              <a:t>gdb: compiling code &amp; starting gdb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Running under gdb control: start gdb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next 10 lines: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code 10 line window around line 9: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Listing from line 10 to line 13: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listing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 smtClean="0"/>
              <a:t>Listing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Listing function in other file: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running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so interesting, but one can</a:t>
            </a:r>
          </a:p>
          <a:p>
            <a:pPr lvl="1"/>
            <a:r>
              <a:rPr lang="en-US" dirty="0" smtClean="0"/>
              <a:t>Set breakpoints</a:t>
            </a:r>
          </a:p>
          <a:p>
            <a:pPr lvl="1"/>
            <a:r>
              <a:rPr lang="en-US" dirty="0" smtClean="0"/>
              <a:t>Set conditional breakpoints</a:t>
            </a:r>
          </a:p>
          <a:p>
            <a:pPr lvl="1"/>
            <a:r>
              <a:rPr lang="en-US" dirty="0" smtClean="0"/>
              <a:t>Watch stuff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command line arguments here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db: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Set breakpoint at line number: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Set breakpoint at function: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at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Inspect value of variables: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Proceed execution by</a:t>
            </a:r>
          </a:p>
          <a:p>
            <a:pPr lvl="1"/>
            <a:r>
              <a:rPr lang="en-US" dirty="0" smtClean="0"/>
              <a:t>Stepping</a:t>
            </a:r>
          </a:p>
          <a:p>
            <a:pPr lvl="2"/>
            <a:r>
              <a:rPr lang="en-US" dirty="0" smtClean="0"/>
              <a:t>With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 smtClean="0"/>
              <a:t>Without descending into subroutines: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 smtClean="0">
                <a:cs typeface="Courier New" pitchFamily="49" charset="0"/>
              </a:rPr>
              <a:t>Until next statement: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 smtClean="0"/>
              <a:t>Continuing to next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Step out of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 smtClean="0"/>
              <a:t>Handle breakpoints</a:t>
            </a:r>
          </a:p>
          <a:p>
            <a:pPr lvl="1"/>
            <a:r>
              <a:rPr lang="en-US" dirty="0" smtClean="0"/>
              <a:t>List: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Remove: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Disable/enable: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 smtClean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0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 smtClean="0">
                  <a:latin typeface="Times New Roman" pitchFamily="18" charset="0"/>
                </a:rPr>
                <a:t>def</a:t>
              </a:r>
              <a:r>
                <a:rPr lang="en-US" altLang="nl-BE" sz="1800" dirty="0" smtClean="0">
                  <a:latin typeface="Times New Roman" pitchFamily="18" charset="0"/>
                </a:rPr>
                <a:t> </a:t>
              </a:r>
              <a:r>
                <a:rPr lang="en-US" altLang="nl-BE" sz="1800" dirty="0" err="1" smtClean="0">
                  <a:latin typeface="Times New Roman" pitchFamily="18" charset="0"/>
                </a:rPr>
                <a:t>compute_volume</a:t>
              </a:r>
              <a:r>
                <a:rPr lang="en-US" altLang="nl-BE" sz="1800" dirty="0" smtClean="0">
                  <a:latin typeface="Times New Roman" pitchFamily="18" charset="0"/>
                </a:rPr>
                <a:t>(object):</a:t>
              </a:r>
              <a:endParaRPr lang="en-US" altLang="nl-BE" sz="1800" dirty="0">
                <a:latin typeface="Times New Roman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</a:t>
              </a:r>
              <a:r>
                <a:rPr lang="en-US" altLang="nl-BE" sz="1800" dirty="0" smtClean="0">
                  <a:latin typeface="Times New Roman" pitchFamily="18" charset="0"/>
                </a:rPr>
                <a:t>…</a:t>
              </a:r>
              <a:endParaRPr lang="en-US" altLang="nl-BE" sz="1800" dirty="0">
                <a:latin typeface="Times New Roman" pitchFamily="18" charset="0"/>
              </a:endParaRP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example stepping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counted steps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gdb: example handling breakpoints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conditional breakpoint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conditionally: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Only break when condition holds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dis/enabling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issuing commands at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 associated with breakpoint will be executed each time the breakpoint is hit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print breakpoint info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don't stop at breakpoint </a:t>
              </a:r>
              <a:endParaRPr lang="en-US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easier tracing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Dynamic </a:t>
            </a:r>
            <a:r>
              <a:rPr lang="en-US" dirty="0" err="1" smtClean="0"/>
              <a:t>printf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custom function for printing</a:t>
            </a:r>
          </a:p>
          <a:p>
            <a:pPr lvl="1"/>
            <a:r>
              <a:rPr lang="en-US" dirty="0" smtClean="0"/>
              <a:t>Print to "channel"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 smtClean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halt on change: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smtClean="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 smtClean="0"/>
                <a:t>modified</a:t>
              </a:r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more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 of watch points:</a:t>
            </a:r>
          </a:p>
          <a:p>
            <a:pPr lvl="1"/>
            <a:r>
              <a:rPr lang="en-US" dirty="0" smtClean="0"/>
              <a:t>Halt on write variable: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 smtClean="0"/>
              <a:t>Halt on read/write variable: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watchpoints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Also shows breakpoints</a:t>
            </a:r>
          </a:p>
          <a:p>
            <a:pPr lvl="1"/>
            <a:r>
              <a:rPr lang="en-US" dirty="0" smtClean="0"/>
              <a:t>Synonym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Removing, disabling/enabling </a:t>
            </a:r>
            <a:r>
              <a:rPr lang="en-US" dirty="0" err="1" smtClean="0"/>
              <a:t>watchpoints</a:t>
            </a:r>
            <a:endParaRPr lang="en-US" dirty="0" smtClean="0"/>
          </a:p>
          <a:p>
            <a:pPr lvl="1"/>
            <a:r>
              <a:rPr lang="en-US" dirty="0" smtClean="0"/>
              <a:t>Same as for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watch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Oops, not expected!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watch variables</a:t>
            </a:r>
          </a:p>
          <a:p>
            <a:r>
              <a:rPr lang="en-US" dirty="0" smtClean="0"/>
              <a:t>must be in scope!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readability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names aptly</a:t>
            </a:r>
          </a:p>
          <a:p>
            <a:r>
              <a:rPr lang="en-US" dirty="0" smtClean="0"/>
              <a:t>Be brief</a:t>
            </a:r>
          </a:p>
          <a:p>
            <a:r>
              <a:rPr lang="en-US" dirty="0" smtClean="0"/>
              <a:t>Respect formatting conventions</a:t>
            </a:r>
          </a:p>
          <a:p>
            <a:r>
              <a:rPr lang="en-US" dirty="0" smtClean="0"/>
              <a:t>Respect coding style standards</a:t>
            </a:r>
          </a:p>
          <a:p>
            <a:r>
              <a:rPr lang="en-US" dirty="0" smtClean="0"/>
              <a:t>Be explicit, express intent</a:t>
            </a:r>
          </a:p>
          <a:p>
            <a:r>
              <a:rPr lang="en-US" dirty="0" smtClean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Same principles for all programming languages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5508104" y="3926290"/>
            <a:ext cx="3250704" cy="1728192"/>
            <a:chOff x="4821276" y="3871774"/>
            <a:chExt cx="3250704" cy="1728192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250704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390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Always code as if the guy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ends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up maintaining your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code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a violent psychopath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who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knows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where you live.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27764" y="5148739"/>
              <a:ext cx="1783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</a:t>
              </a:r>
              <a:r>
                <a:rPr lang="en-US" dirty="0" smtClean="0">
                  <a:solidFill>
                    <a:srgbClr val="0070C0"/>
                  </a:solidFill>
                </a:rPr>
                <a:t>John F. Woods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db</a:t>
            </a:r>
            <a:r>
              <a:rPr lang="en-US" dirty="0" smtClean="0"/>
              <a:t>: saving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 breakpoints for next debugging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 smtClean="0"/>
              <a:t>Load breakpoints in next session: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 smtClean="0"/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Adding or removing lines of code </a:t>
            </a:r>
            <a:r>
              <a:rPr lang="en-US" i="1" dirty="0" smtClean="0"/>
              <a:t>doesn't</a:t>
            </a:r>
            <a:r>
              <a:rPr lang="en-US" dirty="0" smtClean="0"/>
              <a:t> move breakpoints: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Better to keep debugger open while editing: automatic reload of executable and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stack frames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inspecting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information</a:t>
            </a:r>
          </a:p>
          <a:p>
            <a:pPr lvl="1"/>
            <a:r>
              <a:rPr lang="en-US" dirty="0" smtClean="0"/>
              <a:t>Print local variables: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 smtClean="0"/>
              <a:t>Print all frame info: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/>
              <a:t>Moving to other frame</a:t>
            </a:r>
          </a:p>
          <a:p>
            <a:pPr lvl="1"/>
            <a:r>
              <a:rPr lang="en-US" dirty="0" smtClean="0"/>
              <a:t>Move to another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 smtClean="0"/>
              <a:t>Move up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 smtClean="0"/>
              <a:t>Move down a frame: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Calling a function/subroutine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 smtClean="0"/>
              <a:t>Modifying a variable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Nice for testing hypotheses, but…</a:t>
            </a:r>
            <a:br>
              <a:rPr lang="en-US" sz="2400" dirty="0" smtClean="0"/>
            </a:br>
            <a:r>
              <a:rPr lang="en-US" sz="2400" dirty="0" smtClean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reverse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gdb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7.3! (introduced in 7.0)</a:t>
            </a:r>
          </a:p>
          <a:p>
            <a:r>
              <a:rPr lang="en-US" dirty="0" smtClean="0"/>
              <a:t>Allows to "step back in time", i.e., reverse execution (records changes)</a:t>
            </a:r>
          </a:p>
          <a:p>
            <a:r>
              <a:rPr lang="en-US" dirty="0" smtClean="0"/>
              <a:t>Slow, so</a:t>
            </a:r>
          </a:p>
          <a:p>
            <a:pPr lvl="1"/>
            <a:r>
              <a:rPr lang="en-US" dirty="0" smtClean="0"/>
              <a:t>Set breakpoint close to (but before) point of interest</a:t>
            </a:r>
          </a:p>
          <a:p>
            <a:pPr lvl="1"/>
            <a:r>
              <a:rPr lang="en-US" dirty="0" smtClean="0"/>
              <a:t>Run up to breakpoint,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 smtClean="0"/>
              <a:t>Continue till error</a:t>
            </a:r>
          </a:p>
          <a:p>
            <a:pPr lvl="1"/>
            <a:r>
              <a:rPr lang="en-US" dirty="0" smtClean="0"/>
              <a:t>Step back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 smtClean="0"/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Breakpoints/watch expression should all 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</a:t>
            </a:r>
            <a:r>
              <a:rPr lang="en-US" sz="2400" dirty="0" smtClean="0"/>
              <a:t>se with caution!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multithreaded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OpenMP code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Hello-world.f90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switching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to switch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Break in specific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13 thread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breakpoint hit in </a:t>
              </a:r>
              <a:r>
                <a:rPr lang="en-US" i="1" dirty="0" smtClean="0"/>
                <a:t>every</a:t>
              </a:r>
              <a:r>
                <a:rPr lang="en-US" dirty="0" smtClean="0"/>
                <a:t> thread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 can be used to restart program from previous state</a:t>
            </a:r>
            <a:endParaRPr lang="nl-BE" dirty="0" smtClean="0"/>
          </a:p>
          <a:p>
            <a:r>
              <a:rPr lang="en-US" dirty="0" smtClean="0"/>
              <a:t>create checkpoint: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 smtClean="0"/>
              <a:t>Restart from that point: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&lt;checkpoint-id&gt;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state of crashed program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 smtClean="0"/>
              <a:t>Backtrace</a:t>
            </a:r>
            <a:r>
              <a:rPr lang="en-US" dirty="0" smtClean="0"/>
              <a:t> to see call stack</a:t>
            </a:r>
          </a:p>
          <a:p>
            <a:pPr lvl="1"/>
            <a:r>
              <a:rPr lang="en-US" dirty="0" smtClean="0"/>
              <a:t>Switch frames/threads</a:t>
            </a:r>
          </a:p>
          <a:p>
            <a:pPr lvl="1"/>
            <a:r>
              <a:rPr lang="en-US" dirty="0" smtClean="0"/>
              <a:t>Inspect values of variables</a:t>
            </a:r>
          </a:p>
          <a:p>
            <a:r>
              <a:rPr lang="en-US" dirty="0" smtClean="0"/>
              <a:t>Requires core file, if necessary, set </a:t>
            </a:r>
            <a:r>
              <a:rPr lang="en-US" dirty="0" err="1" smtClean="0"/>
              <a:t>ulimit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core files can be </a:t>
            </a:r>
            <a:r>
              <a:rPr lang="en-US" sz="2400" i="1" dirty="0" smtClean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represent things</a:t>
            </a:r>
          </a:p>
          <a:p>
            <a:pPr lvl="1"/>
            <a:r>
              <a:rPr lang="en-US" dirty="0" smtClean="0"/>
              <a:t>nouns in natural language</a:t>
            </a:r>
          </a:p>
          <a:p>
            <a:r>
              <a:rPr lang="en-US" dirty="0" smtClean="0"/>
              <a:t>Functions/methods represent</a:t>
            </a:r>
          </a:p>
          <a:p>
            <a:pPr lvl="1"/>
            <a:r>
              <a:rPr lang="en-US" dirty="0" smtClean="0"/>
              <a:t>actions</a:t>
            </a:r>
          </a:p>
          <a:p>
            <a:pPr lvl="2"/>
            <a:r>
              <a:rPr lang="en-US" dirty="0" smtClean="0"/>
              <a:t>verbs in natural language</a:t>
            </a:r>
          </a:p>
          <a:p>
            <a:pPr lvl="1"/>
            <a:r>
              <a:rPr lang="en-US" dirty="0" smtClean="0"/>
              <a:t>property tests</a:t>
            </a:r>
          </a:p>
          <a:p>
            <a:pPr lvl="2"/>
            <a:r>
              <a:rPr lang="en-US" dirty="0" smtClean="0"/>
              <a:t>questions in natural language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line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Principle of</a:t>
            </a:r>
          </a:p>
          <a:p>
            <a:pPr algn="ctr"/>
            <a:r>
              <a:rPr lang="en-US" sz="2800" dirty="0" smtClean="0"/>
              <a:t>least surprise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 smtClean="0"/>
              <a:t>Memory checker that finds</a:t>
            </a:r>
          </a:p>
          <a:p>
            <a:pPr lvl="1"/>
            <a:r>
              <a:rPr lang="en-US" dirty="0" smtClean="0"/>
              <a:t>Memory leaks (</a:t>
            </a:r>
            <a:r>
              <a:rPr lang="en-US" dirty="0" err="1" smtClean="0"/>
              <a:t>memcheck</a:t>
            </a:r>
            <a:r>
              <a:rPr lang="en-US" dirty="0" smtClean="0"/>
              <a:t> = default)</a:t>
            </a:r>
          </a:p>
          <a:p>
            <a:pPr lvl="1"/>
            <a:r>
              <a:rPr lang="en-US" dirty="0" smtClean="0"/>
              <a:t>Illegal accesses to memory locations (</a:t>
            </a:r>
            <a:r>
              <a:rPr lang="en-US" dirty="0" err="1" smtClean="0"/>
              <a:t>memcheck</a:t>
            </a:r>
            <a:r>
              <a:rPr lang="en-US" dirty="0" smtClean="0"/>
              <a:t>, </a:t>
            </a:r>
            <a:r>
              <a:rPr lang="en-US" dirty="0" err="1" smtClean="0"/>
              <a:t>ptrcheck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Problems with threads (?)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example memory leak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 memory </a:t>
              </a:r>
              <a:r>
                <a:rPr lang="en-US" dirty="0" err="1" smtClean="0"/>
                <a:t>deallocation</a:t>
              </a:r>
              <a:r>
                <a:rPr lang="en-US" dirty="0" smtClean="0"/>
                <a:t>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with debug information</a:t>
            </a:r>
          </a:p>
          <a:p>
            <a:endParaRPr lang="en-US" dirty="0" smtClean="0"/>
          </a:p>
          <a:p>
            <a:r>
              <a:rPr lang="en-US" dirty="0" smtClean="0"/>
              <a:t>Execute program under Valgrind control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42.0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report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memory leak fixed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memory allocation</a:t>
              </a:r>
              <a:endParaRPr lang="en-US" dirty="0"/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corresponding memory </a:t>
              </a:r>
              <a:r>
                <a:rPr lang="en-US" dirty="0" err="1" smtClean="0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good report!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no initialization example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used, but not initialized</a:t>
              </a:r>
              <a:endParaRPr lang="en-US" dirty="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Valgrind: uninitialized use found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first time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used for output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stack allocation for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Long functions</a:t>
            </a:r>
          </a:p>
          <a:p>
            <a:pPr lvl="1"/>
            <a:r>
              <a:rPr lang="en-US" dirty="0" smtClean="0"/>
              <a:t>hard to follow</a:t>
            </a:r>
          </a:p>
          <a:p>
            <a:pPr lvl="1"/>
            <a:r>
              <a:rPr lang="en-US" dirty="0" smtClean="0"/>
              <a:t>too many variables</a:t>
            </a:r>
          </a:p>
          <a:p>
            <a:pPr lvl="1"/>
            <a:r>
              <a:rPr lang="en-US" dirty="0" smtClean="0"/>
              <a:t>number of bugs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code length!</a:t>
            </a:r>
          </a:p>
          <a:p>
            <a:r>
              <a:rPr lang="en-US" dirty="0" smtClean="0"/>
              <a:t>Introduce </a:t>
            </a:r>
            <a:r>
              <a:rPr lang="en-US" dirty="0" err="1" smtClean="0"/>
              <a:t>subfunction</a:t>
            </a:r>
            <a:endParaRPr lang="en-US" dirty="0" smtClean="0"/>
          </a:p>
          <a:p>
            <a:pPr lvl="1"/>
            <a:r>
              <a:rPr lang="en-US" dirty="0" smtClean="0"/>
              <a:t>enrich vocabulary</a:t>
            </a:r>
          </a:p>
          <a:p>
            <a:pPr lvl="1"/>
            <a:r>
              <a:rPr lang="en-US" dirty="0" smtClean="0"/>
              <a:t>raise description level</a:t>
            </a:r>
          </a:p>
          <a:p>
            <a:r>
              <a:rPr lang="en-US" dirty="0" smtClean="0"/>
              <a:t>Top-down versus bottom-up development</a:t>
            </a:r>
          </a:p>
          <a:p>
            <a:pPr lvl="1"/>
            <a:r>
              <a:rPr lang="en-US" dirty="0" smtClean="0"/>
              <a:t>matter of taste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</a:t>
            </a:r>
            <a:r>
              <a:rPr lang="en-US" sz="3200" dirty="0" smtClean="0"/>
              <a:t>than</a:t>
            </a:r>
            <a:br>
              <a:rPr lang="en-US" sz="3200" dirty="0" smtClean="0"/>
            </a:br>
            <a:r>
              <a:rPr lang="en-US" sz="3200" dirty="0" smtClean="0"/>
              <a:t>fits </a:t>
            </a:r>
            <a:r>
              <a:rPr lang="en-US" sz="3200" dirty="0"/>
              <a:t>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more subtle</a:t>
            </a:r>
            <a:endParaRPr lang="en-US" dirty="0"/>
          </a:p>
        </p:txBody>
      </p:sp>
      <p:grpSp>
        <p:nvGrpSpPr>
          <p:cNvPr id="3" name="Group 4"/>
          <p:cNvGrpSpPr/>
          <p:nvPr/>
        </p:nvGrpSpPr>
        <p:grpSpPr>
          <a:xfrm>
            <a:off x="128995" y="1681063"/>
            <a:ext cx="4875053" cy="3539430"/>
            <a:chOff x="755576" y="1655004"/>
            <a:chExt cx="4875053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4875053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3 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4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5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6     double a[10], sum;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7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        sum +=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("sum = %lf\n", sum);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13 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14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42346" y="4886311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20072" y="3429000"/>
            <a:ext cx="3768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octave:1&gt;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([0:9]))</a:t>
            </a:r>
          </a:p>
          <a:p>
            <a:r>
              <a:rPr lang="fr-FR" dirty="0" smtClean="0">
                <a:latin typeface="Courier New" pitchFamily="49" charset="0"/>
                <a:cs typeface="Courier New" pitchFamily="49" charset="0"/>
              </a:rPr>
              <a:t>ans =  19.306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8292" y="1916832"/>
            <a:ext cx="239039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./array-bounds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04248" y="263691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ym typeface="Symbol"/>
              </a:rPr>
              <a:t>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2780928"/>
            <a:ext cx="74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3648" y="5805264"/>
            <a:ext cx="63820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valgrind </a:t>
            </a:r>
            <a:r>
              <a:rPr lang="en-US" sz="2800" dirty="0" err="1" smtClean="0"/>
              <a:t>memcheck</a:t>
            </a:r>
            <a:r>
              <a:rPr lang="en-US" sz="2800" dirty="0" smtClean="0"/>
              <a:t>: no problem detected!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21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Valgrind: array bounds overrun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ptrcheck</a:t>
            </a:r>
            <a:r>
              <a:rPr lang="en-US" dirty="0" smtClean="0"/>
              <a:t>, another valgrind tool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1937" y="3212976"/>
            <a:ext cx="6942391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Invalid write of size 8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  at 0x804847D: main (array-bounds.c:9)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Address 0xbec311f0 expected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actual: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Expected: stack array "a" in this frame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  Actual:   unknown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==2255==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4926" y="2276872"/>
            <a:ext cx="845157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valgrind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--tool=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ptrcheck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./array-bounds  2&gt;  report.txt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sum = 22.468278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4"/>
          <p:cNvGrpSpPr/>
          <p:nvPr/>
        </p:nvGrpSpPr>
        <p:grpSpPr>
          <a:xfrm>
            <a:off x="1475656" y="5373216"/>
            <a:ext cx="4137217" cy="1082109"/>
            <a:chOff x="755576" y="1655004"/>
            <a:chExt cx="4137217" cy="1082109"/>
          </a:xfrm>
        </p:grpSpPr>
        <p:sp>
          <p:nvSpPr>
            <p:cNvPr id="15" name="TextBox 14"/>
            <p:cNvSpPr txBox="1"/>
            <p:nvPr/>
          </p:nvSpPr>
          <p:spPr>
            <a:xfrm>
              <a:off x="755576" y="1655004"/>
              <a:ext cx="4134465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8     for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9         a[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04510" y="242933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7"/>
          <p:cNvGrpSpPr/>
          <p:nvPr/>
        </p:nvGrpSpPr>
        <p:grpSpPr>
          <a:xfrm>
            <a:off x="5292080" y="5867980"/>
            <a:ext cx="3098196" cy="646331"/>
            <a:chOff x="2628652" y="3851756"/>
            <a:chExt cx="3098196" cy="646331"/>
          </a:xfrm>
        </p:grpSpPr>
        <p:cxnSp>
          <p:nvCxnSpPr>
            <p:cNvPr id="18" name="Straight Arrow Connector 17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275856" y="3851756"/>
              <a:ext cx="245099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 smtClean="0"/>
                <a:t> is not allocated,</a:t>
              </a:r>
              <a:br>
                <a:rPr lang="en-US" dirty="0" smtClean="0"/>
              </a:br>
              <a:r>
                <a:rPr lang="en-US" dirty="0" smtClean="0"/>
                <a:t>but that's where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 smtClean="0"/>
                <a:t> is!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4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Typically, compile without optimizations</a:t>
            </a:r>
          </a:p>
          <a:p>
            <a:pPr lvl="1"/>
            <a:r>
              <a:rPr lang="en-US" dirty="0" smtClean="0"/>
              <a:t>Consistency between source and debugger state</a:t>
            </a:r>
          </a:p>
          <a:p>
            <a:pPr lvl="1"/>
            <a:r>
              <a:rPr lang="en-US" dirty="0" smtClean="0"/>
              <a:t>However, bug may "disappear"</a:t>
            </a:r>
          </a:p>
          <a:p>
            <a:pPr lvl="2"/>
            <a:r>
              <a:rPr lang="en-US" dirty="0" smtClean="0"/>
              <a:t>no variable on stack, data in register</a:t>
            </a:r>
          </a:p>
          <a:p>
            <a:pPr lvl="2"/>
            <a:r>
              <a:rPr lang="en-US" dirty="0" smtClean="0"/>
              <a:t>different data alignment in memory</a:t>
            </a:r>
          </a:p>
          <a:p>
            <a:pPr lvl="2"/>
            <a:r>
              <a:rPr lang="en-US" dirty="0" smtClean="0"/>
              <a:t>timing issues in parallel code (race conditions disappear)</a:t>
            </a:r>
          </a:p>
          <a:p>
            <a:r>
              <a:rPr lang="en-US" dirty="0" smtClean="0"/>
              <a:t>Use a profiler to detect</a:t>
            </a:r>
          </a:p>
          <a:p>
            <a:pPr lvl="1"/>
            <a:r>
              <a:rPr lang="en-US" dirty="0" smtClean="0"/>
              <a:t>Unexpected load imbalance between processes/threads</a:t>
            </a:r>
          </a:p>
          <a:p>
            <a:pPr lvl="1"/>
            <a:r>
              <a:rPr lang="en-US" dirty="0" smtClean="0"/>
              <a:t>Unexpected communication patterns</a:t>
            </a:r>
          </a:p>
          <a:p>
            <a:r>
              <a:rPr lang="en-US" dirty="0" smtClean="0"/>
              <a:t>Use visualization software</a:t>
            </a:r>
          </a:p>
          <a:p>
            <a:pPr lvl="1"/>
            <a:r>
              <a:rPr lang="en-US" dirty="0" smtClean="0"/>
              <a:t>Helps spot anomalies in data structures</a:t>
            </a:r>
          </a:p>
          <a:p>
            <a:r>
              <a:rPr lang="en-US" dirty="0" smtClean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gdb</a:t>
            </a:r>
            <a:r>
              <a:rPr lang="en-US" dirty="0" smtClean="0"/>
              <a:t> is powerful</a:t>
            </a:r>
          </a:p>
          <a:p>
            <a:pPr lvl="1"/>
            <a:r>
              <a:rPr lang="en-US" dirty="0" smtClean="0"/>
              <a:t>Stepping</a:t>
            </a:r>
          </a:p>
          <a:p>
            <a:pPr lvl="1"/>
            <a:r>
              <a:rPr lang="en-US" dirty="0" err="1" smtClean="0"/>
              <a:t>Watchin</a:t>
            </a:r>
            <a:r>
              <a:rPr lang="nl-BE" dirty="0" smtClean="0"/>
              <a:t>g</a:t>
            </a:r>
          </a:p>
          <a:p>
            <a:pPr lvl="1"/>
            <a:r>
              <a:rPr lang="en-US" dirty="0" smtClean="0"/>
              <a:t>Tracing</a:t>
            </a:r>
          </a:p>
          <a:p>
            <a:r>
              <a:rPr lang="en-US" dirty="0" err="1" smtClean="0"/>
              <a:t>Valgrind</a:t>
            </a:r>
            <a:endParaRPr lang="en-US" dirty="0"/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Uninitialized variables</a:t>
            </a:r>
          </a:p>
          <a:p>
            <a:pPr lvl="1"/>
            <a:r>
              <a:rPr lang="en-US" dirty="0" smtClean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Debuggers</a:t>
            </a:r>
          </a:p>
          <a:p>
            <a:pPr lvl="1"/>
            <a:r>
              <a:rPr lang="en-US" dirty="0" smtClean="0"/>
              <a:t>Python: </a:t>
            </a:r>
            <a:r>
              <a:rPr lang="en-US" dirty="0" err="1" smtClean="0"/>
              <a:t>pdb</a:t>
            </a:r>
            <a:endParaRPr lang="en-US" dirty="0" smtClean="0"/>
          </a:p>
          <a:p>
            <a:pPr lvl="1"/>
            <a:r>
              <a:rPr lang="en-US" dirty="0" smtClean="0"/>
              <a:t>To visualize data structures: </a:t>
            </a:r>
            <a:r>
              <a:rPr lang="en-US" dirty="0" err="1" smtClean="0"/>
              <a:t>ddd</a:t>
            </a:r>
            <a:endParaRPr lang="en-US" dirty="0" smtClean="0"/>
          </a:p>
          <a:p>
            <a:pPr lvl="1"/>
            <a:r>
              <a:rPr lang="en-US" dirty="0" smtClean="0"/>
              <a:t>IDEs, e.g., Eclipse</a:t>
            </a:r>
          </a:p>
          <a:p>
            <a:pPr lvl="1"/>
            <a:r>
              <a:rPr lang="en-US" dirty="0" smtClean="0"/>
              <a:t>Parallel debuggers: </a:t>
            </a:r>
            <a:r>
              <a:rPr lang="en-US" dirty="0" err="1" smtClean="0"/>
              <a:t>Allinea</a:t>
            </a:r>
            <a:r>
              <a:rPr lang="en-US" dirty="0" smtClean="0"/>
              <a:t> DDT, </a:t>
            </a:r>
            <a:r>
              <a:rPr lang="en-US" dirty="0" err="1" smtClean="0"/>
              <a:t>RogueWave</a:t>
            </a:r>
            <a:r>
              <a:rPr lang="en-US" dirty="0" smtClean="0"/>
              <a:t> </a:t>
            </a:r>
            <a:r>
              <a:rPr lang="en-US" dirty="0" err="1" smtClean="0"/>
              <a:t>TotalView</a:t>
            </a:r>
            <a:endParaRPr lang="en-US" dirty="0" smtClean="0"/>
          </a:p>
          <a:p>
            <a:r>
              <a:rPr lang="en-US" dirty="0" smtClean="0"/>
              <a:t>MPI tracing tools</a:t>
            </a:r>
          </a:p>
          <a:p>
            <a:pPr lvl="1"/>
            <a:r>
              <a:rPr lang="en-US" dirty="0" smtClean="0"/>
              <a:t>Intel ITAC</a:t>
            </a:r>
          </a:p>
          <a:p>
            <a:pPr lvl="2"/>
            <a:r>
              <a:rPr lang="en-US" dirty="0" smtClean="0"/>
              <a:t>Record MPI events</a:t>
            </a:r>
          </a:p>
          <a:p>
            <a:pPr lvl="2"/>
            <a:r>
              <a:rPr lang="en-US" dirty="0" smtClean="0"/>
              <a:t>Add markers in your own code</a:t>
            </a:r>
          </a:p>
          <a:p>
            <a:pPr lvl="1"/>
            <a:r>
              <a:rPr lang="en-US" dirty="0" smtClean="0"/>
              <a:t>MPE2</a:t>
            </a:r>
          </a:p>
          <a:p>
            <a:r>
              <a:rPr lang="en-US" dirty="0" smtClean="0"/>
              <a:t>Thread checkers</a:t>
            </a:r>
          </a:p>
          <a:p>
            <a:pPr lvl="1"/>
            <a:r>
              <a:rPr lang="en-US" dirty="0" smtClean="0"/>
              <a:t>Intel Inspector</a:t>
            </a:r>
          </a:p>
          <a:p>
            <a:pPr lvl="2"/>
            <a:r>
              <a:rPr lang="en-US" dirty="0" smtClean="0"/>
              <a:t>Detects race conditions</a:t>
            </a:r>
          </a:p>
          <a:p>
            <a:pPr lvl="2"/>
            <a:r>
              <a:rPr lang="en-US" dirty="0" smtClean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art of debugging with </a:t>
            </a:r>
            <a:r>
              <a:rPr lang="en-US" i="1" dirty="0" err="1" smtClean="0"/>
              <a:t>gdb</a:t>
            </a:r>
            <a:r>
              <a:rPr lang="en-US" i="1" dirty="0" smtClean="0"/>
              <a:t>, </a:t>
            </a:r>
            <a:r>
              <a:rPr lang="en-US" i="1" dirty="0" err="1" smtClean="0"/>
              <a:t>ddd</a:t>
            </a:r>
            <a:r>
              <a:rPr lang="en-US" i="1" dirty="0" smtClean="0"/>
              <a:t>, and Eclipse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Norman </a:t>
            </a:r>
            <a:r>
              <a:rPr lang="en-US" dirty="0" err="1" smtClean="0"/>
              <a:t>Matloff</a:t>
            </a:r>
            <a:r>
              <a:rPr lang="en-US" dirty="0" smtClean="0"/>
              <a:t> &amp; Peter Jay </a:t>
            </a:r>
            <a:r>
              <a:rPr lang="en-US" dirty="0" err="1" smtClean="0"/>
              <a:t>Salzman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 Starch Press, 2008</a:t>
            </a:r>
          </a:p>
          <a:p>
            <a:r>
              <a:rPr lang="en-US" i="1" dirty="0" smtClean="0"/>
              <a:t>Effective debugging: 66 specific ways to debug software and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Diomidis</a:t>
            </a:r>
            <a:r>
              <a:rPr lang="en-US" dirty="0" smtClean="0"/>
              <a:t> </a:t>
            </a:r>
            <a:r>
              <a:rPr lang="en-US" dirty="0" err="1" smtClean="0"/>
              <a:t>Spinellis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Allinea</a:t>
            </a:r>
            <a:r>
              <a:rPr lang="en-US" dirty="0" smtClean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Conventions are important</a:t>
            </a:r>
          </a:p>
          <a:p>
            <a:pPr lvl="1"/>
            <a:r>
              <a:rPr lang="en-US" dirty="0" smtClean="0"/>
              <a:t>common ground</a:t>
            </a:r>
          </a:p>
          <a:p>
            <a:pPr lvl="1"/>
            <a:r>
              <a:rPr lang="en-US" dirty="0" smtClean="0"/>
              <a:t>facilitate efficient communication</a:t>
            </a:r>
          </a:p>
          <a:p>
            <a:pPr lvl="1"/>
            <a:r>
              <a:rPr lang="en-US" dirty="0" smtClean="0"/>
              <a:t>shared vocabulary</a:t>
            </a:r>
          </a:p>
          <a:p>
            <a:r>
              <a:rPr lang="en-US" dirty="0" smtClean="0"/>
              <a:t>C</a:t>
            </a:r>
          </a:p>
          <a:p>
            <a:pPr lvl="1"/>
            <a:r>
              <a:rPr lang="en-US" dirty="0" smtClean="0"/>
              <a:t>Kernighan &amp; Ritchie, </a:t>
            </a:r>
            <a:r>
              <a:rPr lang="en-US" i="1" dirty="0" smtClean="0"/>
              <a:t>The C programming language</a:t>
            </a:r>
            <a:r>
              <a:rPr lang="en-US" dirty="0" smtClean="0"/>
              <a:t>, 1988, Prentice Hall, ISBN </a:t>
            </a:r>
            <a:r>
              <a:rPr lang="en-US" dirty="0"/>
              <a:t>978-0131103627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://ieng9.ucsd.edu/~</a:t>
            </a:r>
            <a:r>
              <a:rPr lang="en-US" dirty="0" smtClean="0">
                <a:hlinkClick r:id="rId2"/>
              </a:rPr>
              <a:t>cs30x/indhill-cstyle.html</a:t>
            </a:r>
            <a:r>
              <a:rPr lang="en-US" dirty="0" smtClean="0"/>
              <a:t> </a:t>
            </a:r>
          </a:p>
          <a:p>
            <a:r>
              <a:rPr lang="en-US" dirty="0"/>
              <a:t>C</a:t>
            </a:r>
            <a:r>
              <a:rPr lang="en-US" dirty="0" smtClean="0"/>
              <a:t>++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google.github.io/styleguide/cppguide.html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Fortran</a:t>
            </a:r>
          </a:p>
          <a:p>
            <a:pPr lvl="1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www.fortran90.org/src/best-practices.html</a:t>
            </a:r>
            <a:r>
              <a:rPr lang="en-US" dirty="0" smtClean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checking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pPr lvl="1"/>
            <a:r>
              <a:rPr lang="en-US" dirty="0" err="1" smtClean="0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github.com/xuy/google-astyle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new development, use modern language features, e.g.,</a:t>
            </a:r>
          </a:p>
          <a:p>
            <a:pPr lvl="1"/>
            <a:r>
              <a:rPr lang="en-US" dirty="0" smtClean="0"/>
              <a:t>C99</a:t>
            </a:r>
          </a:p>
          <a:p>
            <a:pPr lvl="1"/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Fortran 2003+</a:t>
            </a:r>
          </a:p>
          <a:p>
            <a:pPr lvl="1"/>
            <a:r>
              <a:rPr lang="en-US" dirty="0" smtClean="0"/>
              <a:t>Python 3.6+</a:t>
            </a:r>
          </a:p>
          <a:p>
            <a:r>
              <a:rPr lang="en-US" dirty="0" smtClean="0"/>
              <a:t>Beware of very latest version</a:t>
            </a:r>
          </a:p>
          <a:p>
            <a:pPr lvl="1"/>
            <a:r>
              <a:rPr lang="en-US" dirty="0" smtClean="0"/>
              <a:t>might not be implemented by all compilers (reliably)</a:t>
            </a:r>
          </a:p>
          <a:p>
            <a:r>
              <a:rPr lang="en-US" dirty="0" smtClean="0"/>
              <a:t>Don't use language extensions!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Global variables </a:t>
            </a:r>
            <a:r>
              <a:rPr lang="en-US" i="1" dirty="0" smtClean="0"/>
              <a:t>are evil!</a:t>
            </a:r>
          </a:p>
          <a:p>
            <a:pPr lvl="1"/>
            <a:r>
              <a:rPr lang="en-US" dirty="0" smtClean="0"/>
              <a:t>Fortran: avoid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 smtClean="0"/>
              <a:t> </a:t>
            </a:r>
            <a:r>
              <a:rPr lang="en-US" dirty="0" smtClean="0"/>
              <a:t>blocks</a:t>
            </a:r>
          </a:p>
          <a:p>
            <a:pPr lvl="1"/>
            <a:r>
              <a:rPr lang="en-US" dirty="0" smtClean="0"/>
              <a:t>in general: minimum scope for variables</a:t>
            </a:r>
            <a:endParaRPr lang="en-US" dirty="0" smtClean="0"/>
          </a:p>
          <a:p>
            <a:r>
              <a:rPr lang="en-US" dirty="0" smtClean="0"/>
              <a:t>If something shouldn't change,</a:t>
            </a:r>
            <a:br>
              <a:rPr lang="en-US" dirty="0" smtClean="0"/>
            </a:br>
            <a:r>
              <a:rPr lang="en-US" dirty="0" smtClean="0"/>
              <a:t>be explicit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 smtClean="0"/>
              <a:t>Be liberal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 smtClean="0"/>
              <a:t>Law of Demeter, principle of least knowledge</a:t>
            </a:r>
            <a:endParaRPr lang="en-US" dirty="0" smtClean="0"/>
          </a:p>
          <a:p>
            <a:r>
              <a:rPr lang="en-US" dirty="0" smtClean="0"/>
              <a:t>Be </a:t>
            </a:r>
            <a:r>
              <a:rPr lang="en-US" dirty="0" smtClean="0"/>
              <a:t>explicit about intent of function arguments</a:t>
            </a:r>
          </a:p>
          <a:p>
            <a:pPr lvl="1"/>
            <a:r>
              <a:rPr lang="en-US" dirty="0" smtClean="0"/>
              <a:t>C/C++: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Fortran: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 smtClean="0"/>
              <a:t>Functions/classes should have single purpose</a:t>
            </a:r>
          </a:p>
          <a:p>
            <a:r>
              <a:rPr lang="en-US" dirty="0" smtClean="0"/>
              <a:t>Initialize </a:t>
            </a:r>
            <a:r>
              <a:rPr lang="en-US" dirty="0" smtClean="0"/>
              <a:t>variables explicitly</a:t>
            </a:r>
          </a:p>
          <a:p>
            <a:r>
              <a:rPr lang="en-US" dirty="0" smtClean="0"/>
              <a:t>Don't use implicit typing</a:t>
            </a:r>
          </a:p>
          <a:p>
            <a:pPr lvl="1"/>
            <a:r>
              <a:rPr lang="en-US" dirty="0" smtClean="0"/>
              <a:t>Fortran: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 smtClean="0"/>
              <a:t> in program, modules, functions, </a:t>
            </a:r>
            <a:r>
              <a:rPr lang="en-US" dirty="0" smtClean="0"/>
              <a:t>subroutines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global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isn't too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unmanageable,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 style leads to code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except to its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original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 smtClean="0"/>
              <a:t> hard to </a:t>
            </a:r>
            <a:r>
              <a:rPr lang="en-US" dirty="0" smtClean="0"/>
              <a:t>read</a:t>
            </a:r>
            <a:br>
              <a:rPr lang="en-US" dirty="0" smtClean="0"/>
            </a:br>
            <a:r>
              <a:rPr lang="en-US" dirty="0" smtClean="0"/>
              <a:t>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smtClean="0"/>
              <a:t>bugs</a:t>
            </a:r>
          </a:p>
          <a:p>
            <a:pPr lvl="1"/>
            <a:r>
              <a:rPr lang="en-US" dirty="0" smtClean="0"/>
              <a:t>modify/remove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r>
              <a:rPr lang="en-US" dirty="0" smtClean="0"/>
              <a:t>Unused code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</a:t>
            </a:r>
            <a:r>
              <a:rPr lang="en-US" dirty="0" smtClean="0"/>
              <a:t>updated</a:t>
            </a:r>
            <a:br>
              <a:rPr lang="en-US" dirty="0" smtClean="0"/>
            </a:br>
            <a:r>
              <a:rPr lang="en-US" dirty="0" smtClean="0"/>
              <a:t>                                                 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smtClean="0"/>
              <a:t>bugs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use version control, so nothing "lost"</a:t>
            </a:r>
          </a:p>
          <a:p>
            <a:pPr lvl="1"/>
            <a:r>
              <a:rPr lang="en-US" dirty="0" smtClean="0"/>
              <a:t>functions, methods, classes, unused code paths</a:t>
            </a:r>
          </a:p>
          <a:p>
            <a:r>
              <a:rPr lang="en-US" dirty="0" smtClean="0"/>
              <a:t>Use code coverage </a:t>
            </a:r>
            <a:r>
              <a:rPr lang="en-US" dirty="0" smtClean="0"/>
              <a:t>tool to detect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Program languages have own style</a:t>
            </a:r>
          </a:p>
          <a:p>
            <a:r>
              <a:rPr lang="en-US" dirty="0" smtClean="0"/>
              <a:t>Respect that style!</a:t>
            </a:r>
          </a:p>
          <a:p>
            <a:pPr lvl="1"/>
            <a:r>
              <a:rPr lang="en-US" dirty="0" smtClean="0"/>
              <a:t>when, e.g., writing Python, don't write C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</a:t>
            </a:r>
          </a:p>
          <a:p>
            <a:endParaRPr lang="en-US" dirty="0" smtClean="0"/>
          </a:p>
          <a:p>
            <a:r>
              <a:rPr lang="en-US" dirty="0" smtClean="0"/>
              <a:t>Be careful when switching programming languages</a:t>
            </a:r>
          </a:p>
          <a:p>
            <a:pPr lvl="1"/>
            <a:r>
              <a:rPr lang="en-US" dirty="0" smtClean="0"/>
              <a:t>semantics may subtly differ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result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Not-invented-here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reinvent the wheel</a:t>
            </a:r>
          </a:p>
          <a:p>
            <a:r>
              <a:rPr lang="en-US" dirty="0" smtClean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 smtClean="0"/>
              <a:t>Linear algebra: BLAS,LAPACK</a:t>
            </a:r>
          </a:p>
          <a:p>
            <a:pPr lvl="1"/>
            <a:r>
              <a:rPr lang="en-US" dirty="0" smtClean="0"/>
              <a:t>Communication: MPI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 smtClean="0"/>
              <a:t>Clean code: a handbook of agile software </a:t>
            </a:r>
            <a:r>
              <a:rPr lang="en-US" i="1" dirty="0" err="1" smtClean="0"/>
              <a:t>craftmanship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Robert C. Martin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Prentice Hall, 2008</a:t>
            </a:r>
          </a:p>
          <a:p>
            <a:r>
              <a:rPr lang="en-US" i="1" dirty="0" smtClean="0"/>
              <a:t>Design patterns: elements of reusable object-oriented software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Erich Gamma, Richard Helm, Ralph Johnson, John </a:t>
            </a:r>
            <a:r>
              <a:rPr lang="en-US" dirty="0" err="1" smtClean="0"/>
              <a:t>Vlissides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1994</a:t>
            </a:r>
          </a:p>
          <a:p>
            <a:r>
              <a:rPr lang="en-US" i="1" dirty="0" smtClean="0"/>
              <a:t>Refactoring: improving the design of existing code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Martin Fowler</a:t>
            </a:r>
            <a:br>
              <a:rPr lang="en-US" dirty="0" smtClean="0"/>
            </a:br>
            <a:r>
              <a:rPr lang="en-US" dirty="0" smtClean="0"/>
              <a:t>Addison-Wesley, 1999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if you had to think about it, comment</a:t>
            </a:r>
          </a:p>
          <a:p>
            <a:pPr lvl="1"/>
            <a:r>
              <a:rPr lang="en-US" dirty="0" smtClean="0"/>
              <a:t>never a substitute for clear code!</a:t>
            </a:r>
          </a:p>
          <a:p>
            <a:r>
              <a:rPr lang="en-US" dirty="0" smtClean="0"/>
              <a:t>Comments as to-do lists</a:t>
            </a:r>
          </a:p>
          <a:p>
            <a:pPr lvl="1"/>
            <a:r>
              <a:rPr lang="en-US" dirty="0" smtClean="0"/>
              <a:t>follow convention, editors support that,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 smtClean="0"/>
              <a:t>better: issue in version control system</a:t>
            </a:r>
          </a:p>
          <a:p>
            <a:r>
              <a:rPr lang="en-US" dirty="0" smtClean="0"/>
              <a:t>Inaccurate comments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waste of time + bugs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 smtClean="0"/>
              <a:t>Comments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Things to document</a:t>
            </a:r>
          </a:p>
          <a:p>
            <a:pPr lvl="1"/>
            <a:r>
              <a:rPr lang="en-US" dirty="0" smtClean="0"/>
              <a:t>Application Programming Interface (API)</a:t>
            </a:r>
          </a:p>
          <a:p>
            <a:pPr lvl="2"/>
            <a:r>
              <a:rPr lang="en-US" dirty="0" smtClean="0"/>
              <a:t>modules: content, overall functionality</a:t>
            </a:r>
          </a:p>
          <a:p>
            <a:pPr lvl="2"/>
            <a:r>
              <a:rPr lang="en-US" dirty="0" smtClean="0"/>
              <a:t>classes/user defined types</a:t>
            </a:r>
          </a:p>
          <a:p>
            <a:pPr lvl="2"/>
            <a:r>
              <a:rPr lang="en-US" dirty="0" smtClean="0"/>
              <a:t>methods/functions</a:t>
            </a:r>
          </a:p>
          <a:p>
            <a:pPr lvl="2"/>
            <a:r>
              <a:rPr lang="en-US" dirty="0" smtClean="0"/>
              <a:t>constants: semantics, units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API for (almost) any language: </a:t>
            </a:r>
            <a:r>
              <a:rPr lang="en-US" dirty="0" err="1" smtClean="0"/>
              <a:t>doxygen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http://www.stack.nl/~dimitri/doxygen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For Python API in addition: </a:t>
            </a:r>
            <a:r>
              <a:rPr lang="en-US" dirty="0" err="1" smtClean="0"/>
              <a:t>docstring</a:t>
            </a:r>
            <a:endParaRPr lang="en-US" dirty="0" smtClean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 smtClean="0"/>
          </a:p>
          <a:p>
            <a:r>
              <a:rPr lang="en-US" dirty="0" smtClean="0"/>
              <a:t>Bad documentation worse than no documentation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keep documentation up to date!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Development process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System, e.g.,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concurrent development</a:t>
            </a:r>
          </a:p>
          <a:p>
            <a:pPr lvl="1"/>
            <a:r>
              <a:rPr lang="en-US" dirty="0" smtClean="0"/>
              <a:t>documentation of changes</a:t>
            </a:r>
          </a:p>
          <a:p>
            <a:r>
              <a:rPr lang="en-US" dirty="0" smtClean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 smtClean="0"/>
              <a:t>e.g.,</a:t>
            </a:r>
          </a:p>
          <a:p>
            <a:pPr lvl="2"/>
            <a:r>
              <a:rPr lang="en-US" dirty="0" smtClean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GitLab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https://gitlab.com/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documentation: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Class/module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1"/>
            <a:r>
              <a:rPr lang="en-US" dirty="0" smtClean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documentation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module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node_2k.h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What the most used</a:t>
            </a:r>
            <a:br>
              <a:rPr lang="en-US" sz="4400" dirty="0" smtClean="0"/>
            </a:br>
            <a:r>
              <a:rPr lang="en-US" sz="4400" dirty="0" smtClean="0"/>
              <a:t>language in programming?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  <a:endParaRPr lang="en-US" sz="4400" dirty="0">
              <a:solidFill>
                <a:srgbClr val="C00000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arguments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preconditions</a:t>
            </a:r>
          </a:p>
          <a:p>
            <a:pPr lvl="1"/>
            <a:r>
              <a:rPr lang="en-US" dirty="0" smtClean="0"/>
              <a:t>return value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guarantees, i.e., </a:t>
            </a:r>
            <a:r>
              <a:rPr lang="en-US" dirty="0" err="1" smtClean="0"/>
              <a:t>postconditions</a:t>
            </a:r>
            <a:endParaRPr lang="en-US" dirty="0" smtClean="0"/>
          </a:p>
          <a:p>
            <a:pPr lvl="1"/>
            <a:r>
              <a:rPr lang="en-US" dirty="0" smtClean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function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coordinates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new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dimension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on</a:t>
            </a:r>
          </a:p>
          <a:p>
            <a:pPr lvl="1"/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semantics, units</a:t>
            </a:r>
          </a:p>
          <a:p>
            <a:pPr lvl="2"/>
            <a:r>
              <a:rPr lang="en-US" dirty="0" smtClean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tree_2k.h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doxygen</a:t>
            </a:r>
            <a:r>
              <a:rPr lang="en-US" dirty="0" smtClean="0"/>
              <a:t>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Configuration, start from template, defaults mostly okay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Build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…"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doc</a:t>
              </a: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$(SRCS)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main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Fully hyperlinked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documentation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help convey semantics</a:t>
            </a:r>
          </a:p>
          <a:p>
            <a:pPr lvl="1"/>
            <a:r>
              <a:rPr lang="en-US" dirty="0" smtClean="0"/>
              <a:t>part of good documentation</a:t>
            </a:r>
          </a:p>
          <a:p>
            <a:r>
              <a:rPr lang="en-US" dirty="0" smtClean="0"/>
              <a:t>Can be used as tests</a:t>
            </a:r>
          </a:p>
          <a:p>
            <a:pPr lvl="1"/>
            <a:r>
              <a:rPr lang="en-US" dirty="0" smtClean="0"/>
              <a:t>easily check code integrity after changes</a:t>
            </a:r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do anything useful it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forever after, and if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major success you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 hard manual labor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-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have to work 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documentation: </a:t>
            </a:r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Cambridge University, </a:t>
            </a:r>
            <a:r>
              <a:rPr lang="en-US" i="1" dirty="0" smtClean="0">
                <a:hlinkClick r:id="rId2"/>
              </a:rPr>
              <a:t>Undo</a:t>
            </a:r>
            <a:r>
              <a:rPr lang="en-US" dirty="0" smtClean="0">
                <a:hlinkClick r:id="rId2"/>
              </a:rPr>
              <a:t>, </a:t>
            </a:r>
            <a:r>
              <a:rPr lang="en-US" i="1" dirty="0" err="1" smtClean="0">
                <a:hlinkClick r:id="rId2"/>
              </a:rPr>
              <a:t>RogueWave</a:t>
            </a:r>
            <a:endParaRPr lang="en-US" i="1" dirty="0" smtClean="0"/>
          </a:p>
          <a:p>
            <a:pPr lvl="1"/>
            <a:r>
              <a:rPr lang="en-US" dirty="0" smtClean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Estimate developers' time finding + fixing bugs</a:t>
            </a:r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System Science Institute (IBM)</a:t>
            </a:r>
            <a:endParaRPr lang="en-US" dirty="0" smtClean="0"/>
          </a:p>
          <a:p>
            <a:pPr lvl="1"/>
            <a:r>
              <a:rPr lang="en-US" dirty="0" smtClean="0"/>
              <a:t>relative cost of bugs found in Q&amp;A: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15 </a:t>
            </a:r>
          </a:p>
          <a:p>
            <a:pPr lvl="1"/>
            <a:r>
              <a:rPr lang="en-US" dirty="0" smtClean="0"/>
              <a:t>relative cost of bugs found in production: </a:t>
            </a:r>
            <a:r>
              <a:rPr lang="en-US" dirty="0" smtClean="0">
                <a:sym typeface="Symbol" panose="05050102010706020507" pitchFamily="18" charset="2"/>
              </a:rPr>
              <a:t> </a:t>
            </a:r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US$ 312 billion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50 %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written in </a:t>
            </a:r>
            <a:r>
              <a:rPr lang="en-US" dirty="0" err="1" smtClean="0"/>
              <a:t>MarkDown</a:t>
            </a:r>
            <a:endParaRPr lang="en-US" dirty="0" smtClean="0"/>
          </a:p>
          <a:p>
            <a:pPr lvl="1"/>
            <a:r>
              <a:rPr lang="en-US" dirty="0" smtClean="0"/>
              <a:t>nice, highlighted rendering of code fragments</a:t>
            </a:r>
          </a:p>
          <a:p>
            <a:r>
              <a:rPr lang="en-US" dirty="0" smtClean="0"/>
              <a:t>Configuration via YAML file</a:t>
            </a:r>
          </a:p>
          <a:p>
            <a:pPr lvl="1"/>
            <a:r>
              <a:rPr lang="en-US" dirty="0" smtClean="0"/>
              <a:t>defines structure of documentation</a:t>
            </a:r>
          </a:p>
          <a:p>
            <a:r>
              <a:rPr lang="en-US" dirty="0" smtClean="0"/>
              <a:t>Good preview via local webserver</a:t>
            </a:r>
          </a:p>
          <a:p>
            <a:r>
              <a:rPr lang="en-US" dirty="0" smtClean="0"/>
              <a:t>Easy to deploy on </a:t>
            </a:r>
            <a:r>
              <a:rPr lang="en-US" dirty="0"/>
              <a:t>Read the Docs (</a:t>
            </a:r>
            <a:r>
              <a:rPr lang="en-US" dirty="0">
                <a:hlinkClick r:id="rId2"/>
              </a:rPr>
              <a:t>https://readthedocs.org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successfully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arrange.md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1 header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level 2 header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hyperlink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code snippet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code snippet with syntax highlighting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formatting 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numbered/unnumbered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Text formatting</a:t>
            </a:r>
          </a:p>
          <a:p>
            <a:pPr lvl="1"/>
            <a:r>
              <a:rPr lang="en-US" i="1" dirty="0" smtClean="0"/>
              <a:t>italics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 smtClean="0"/>
              <a:t>bold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 smtClean="0"/>
              <a:t>External link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indentation per list level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Site definition file in top directory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MarkDown</a:t>
            </a:r>
            <a:r>
              <a:rPr lang="en-US" dirty="0" smtClean="0"/>
              <a:t> files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 smtClean="0"/>
              <a:t> subdirectory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utilities…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meta-information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site structure</a:t>
                </a:r>
              </a:p>
              <a:p>
                <a:r>
                  <a:rPr lang="en-US" dirty="0" smtClean="0"/>
                  <a:t>definition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rendering style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&amp; deploying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Individual build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 smtClean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build --clean</a:t>
            </a:r>
            <a:endParaRPr lang="en-US" dirty="0" smtClean="0"/>
          </a:p>
          <a:p>
            <a:r>
              <a:rPr lang="en-US" dirty="0" smtClean="0"/>
              <a:t>During development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connect Read the Docs to GitHub</a:t>
            </a:r>
          </a:p>
          <a:p>
            <a:pPr lvl="1"/>
            <a:r>
              <a:rPr lang="en-US" dirty="0" smtClean="0"/>
              <a:t>GitHub release </a:t>
            </a:r>
            <a:r>
              <a:rPr lang="en-US" dirty="0" smtClean="0">
                <a:sym typeface="Symbol" panose="05050102010706020507" pitchFamily="18" charset="2"/>
              </a:rPr>
              <a:t></a:t>
            </a:r>
            <a:r>
              <a:rPr lang="en-US" dirty="0" smtClean="0"/>
              <a:t> Read the Docs build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searchable</a:t>
                </a:r>
                <a:endParaRPr lang="en-US" dirty="0"/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Compilers &amp; settings, static checkers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Compilers: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Switch on warnings at compile time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Intel </a:t>
            </a:r>
            <a:r>
              <a:rPr lang="en-US" dirty="0" err="1" smtClean="0">
                <a:cs typeface="Courier New" pitchFamily="49" charset="0"/>
              </a:rPr>
              <a:t>icc</a:t>
            </a:r>
            <a:r>
              <a:rPr lang="en-US" dirty="0" smtClean="0">
                <a:cs typeface="Courier New" pitchFamily="49" charset="0"/>
              </a:rPr>
              <a:t>/</a:t>
            </a:r>
            <a:r>
              <a:rPr lang="en-US" dirty="0" err="1" smtClean="0">
                <a:cs typeface="Courier New" pitchFamily="49" charset="0"/>
              </a:rPr>
              <a:t>icpc</a:t>
            </a:r>
            <a:r>
              <a:rPr lang="en-US" dirty="0" smtClean="0">
                <a:cs typeface="Courier New" pitchFamily="49" charset="0"/>
              </a:rPr>
              <a:t> more strict than GNU </a:t>
            </a:r>
            <a:r>
              <a:rPr lang="en-US" dirty="0" err="1" smtClean="0">
                <a:cs typeface="Courier New" pitchFamily="49" charset="0"/>
              </a:rPr>
              <a:t>gcc</a:t>
            </a:r>
            <a:r>
              <a:rPr lang="en-US" dirty="0" smtClean="0">
                <a:cs typeface="Courier New" pitchFamily="49" charset="0"/>
              </a:rPr>
              <a:t>/g++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GNU </a:t>
            </a:r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 more strict than Intel </a:t>
            </a:r>
            <a:r>
              <a:rPr lang="en-US" dirty="0" err="1" smtClean="0">
                <a:cs typeface="Courier New" pitchFamily="49" charset="0"/>
              </a:rPr>
              <a:t>ifort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Compile with debugging information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-g2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paranoid, or </a:t>
            </a:r>
            <a:r>
              <a:rPr lang="en-US" i="1" dirty="0" smtClean="0"/>
              <a:t>die!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 smtClean="0"/>
              <a:t>no warnings, very incorrect results</a:t>
            </a:r>
          </a:p>
          <a:p>
            <a:r>
              <a:rPr lang="en-US" dirty="0" err="1" smtClean="0"/>
              <a:t>icc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 smtClean="0"/>
              <a:t>relevant, if cryptic warning, still very incorrect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order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 smtClean="0"/>
              <a:t>Intel </a:t>
            </a:r>
            <a:r>
              <a:rPr lang="en-US" dirty="0" err="1" smtClean="0"/>
              <a:t>icc</a:t>
            </a:r>
            <a:r>
              <a:rPr lang="en-US" dirty="0" smtClean="0"/>
              <a:t> executable output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GNU </a:t>
            </a:r>
            <a:r>
              <a:rPr lang="en-US" dirty="0" err="1" smtClean="0"/>
              <a:t>gcc</a:t>
            </a:r>
            <a:r>
              <a:rPr lang="en-US" dirty="0" smtClean="0"/>
              <a:t> executable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Bad code!!!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224904286352835.62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 not generalize: Intel compilers are very good!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1962: Mariner 1</a:t>
            </a:r>
          </a:p>
          <a:p>
            <a:pPr lvl="1"/>
            <a:r>
              <a:rPr lang="en-US" dirty="0" smtClean="0"/>
              <a:t>omitted hyphen </a:t>
            </a:r>
            <a:r>
              <a:rPr lang="en-US" dirty="0" smtClean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 smtClean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one server used old code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1 million+ stock orders in 1 hour  disturbance of the market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</a:t>
            </a:r>
            <a:r>
              <a:rPr lang="en-US" dirty="0" smtClean="0">
                <a:sym typeface="Symbol" panose="05050102010706020507" pitchFamily="18" charset="2"/>
                <a:hlinkClick r:id="rId2"/>
              </a:rPr>
              <a:t>/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C/C++ compiler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At least: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 smtClean="0"/>
              <a:t>More warnings</a:t>
            </a:r>
          </a:p>
          <a:p>
            <a:pPr lvl="1"/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icc</a:t>
            </a:r>
            <a:r>
              <a:rPr lang="en-US" dirty="0" smtClean="0"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cs typeface="Courier New" panose="02070309020205020404" pitchFamily="49" charset="0"/>
              </a:rPr>
              <a:t>icpc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–w3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 for floating point,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 smtClean="0"/>
              <a:t>Local variable shadows other local: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Undefined preprocessor variable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 smtClean="0"/>
              <a:t>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Pointer arithmetic depending 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 smtClean="0"/>
              <a:t> function pointer or 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Inappropriate function call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 smtClean="0"/>
              <a:t>Lost type qualifier in cast: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incompatible alignment due to cast, </a:t>
            </a:r>
            <a:r>
              <a:rPr lang="en-US" dirty="0" err="1" smtClean="0"/>
              <a:t>gcc</a:t>
            </a:r>
            <a:r>
              <a:rPr lang="en-US" dirty="0" smtClean="0"/>
              <a:t>/g++: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 smtClean="0"/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ifort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  -g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 smtClean="0">
                <a:cs typeface="Courier New" pitchFamily="49" charset="0"/>
              </a:rPr>
              <a:t>gfortran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itchFamily="49" charset="0"/>
              </a:rPr>
              <a:t>ifort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60011" y="4509120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788024" y="5591881"/>
            <a:ext cx="3219862" cy="514652"/>
            <a:chOff x="2843808" y="3706436"/>
            <a:chExt cx="3219862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43808" y="3706436"/>
              <a:ext cx="432048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pick value that makes sense</a:t>
              </a:r>
              <a:endParaRPr lang="en-US" dirty="0"/>
            </a:p>
          </p:txBody>
        </p:sp>
      </p:grp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355976" y="4739952"/>
            <a:ext cx="604035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point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Optimizations may alter numerical results: round off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GCC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faithful to source</a:t>
            </a:r>
          </a:p>
          <a:p>
            <a:pPr lvl="1"/>
            <a:r>
              <a:rPr lang="en-US" dirty="0" smtClean="0"/>
              <a:t>Intel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 smtClean="0"/>
              <a:t>: optimizations may rearrange expressions</a:t>
            </a:r>
          </a:p>
          <a:p>
            <a:pPr lvl="2"/>
            <a:r>
              <a:rPr lang="en-US" dirty="0" smtClean="0"/>
              <a:t>to avoid: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 smtClean="0"/>
              <a:t> (performance impact) or even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revise your algorithm!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Weakly typed language: errors occur at runtime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http://www.pylint.org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Coding style</a:t>
            </a:r>
          </a:p>
          <a:p>
            <a:pPr lvl="2"/>
            <a:r>
              <a:rPr lang="en-US" dirty="0"/>
              <a:t>checking line-code's length,</a:t>
            </a:r>
          </a:p>
          <a:p>
            <a:pPr lvl="2"/>
            <a:r>
              <a:rPr lang="en-US" dirty="0"/>
              <a:t>checking if variable names are </a:t>
            </a:r>
            <a:r>
              <a:rPr lang="en-US" dirty="0" smtClean="0"/>
              <a:t>well-formed</a:t>
            </a:r>
            <a:endParaRPr lang="en-US" dirty="0"/>
          </a:p>
          <a:p>
            <a:pPr lvl="2"/>
            <a:r>
              <a:rPr lang="en-US" dirty="0"/>
              <a:t>checking if imported modules are </a:t>
            </a:r>
            <a:r>
              <a:rPr lang="en-US" dirty="0" smtClean="0"/>
              <a:t>used</a:t>
            </a:r>
          </a:p>
          <a:p>
            <a:pPr lvl="1"/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pylint-messages.wikidot.com/all-messages</a:t>
            </a:r>
            <a:r>
              <a:rPr lang="en-US" dirty="0" smtClean="0"/>
              <a:t> </a:t>
            </a:r>
          </a:p>
          <a:p>
            <a:r>
              <a:rPr lang="en-US" dirty="0"/>
              <a:t>Use </a:t>
            </a:r>
            <a:r>
              <a:rPr lang="en-US" dirty="0" smtClean="0"/>
              <a:t>Flake8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pypi.python.org/pypi/flake8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Better error detection than </a:t>
            </a:r>
            <a:r>
              <a:rPr lang="en-US" dirty="0" err="1" smtClean="0"/>
              <a:t>pylint</a:t>
            </a:r>
            <a:endParaRPr lang="en-US" dirty="0" smtClean="0"/>
          </a:p>
          <a:p>
            <a:pPr lvl="1"/>
            <a:r>
              <a:rPr lang="en-US" dirty="0" smtClean="0"/>
              <a:t>Editor &amp; </a:t>
            </a:r>
            <a:r>
              <a:rPr lang="en-US" dirty="0" err="1" smtClean="0"/>
              <a:t>git</a:t>
            </a:r>
            <a:r>
              <a:rPr lang="en-US" dirty="0" smtClean="0"/>
              <a:t> hooks available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43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warnings &amp;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C,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err.h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append error message</a:t>
              </a:r>
              <a:br>
                <a:rPr lang="en-US" sz="2000" dirty="0" smtClean="0"/>
              </a:br>
              <a:r>
                <a:rPr lang="en-US" sz="2000" dirty="0" smtClean="0"/>
                <a:t>associated with ERRNO</a:t>
              </a:r>
              <a:endParaRPr lang="en-US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exit code for program</a:t>
                </a:r>
                <a:endParaRPr lang="en-US" dirty="0"/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for runtime errors!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</a:p>
          <a:p>
            <a:endParaRPr lang="en-US" dirty="0" smtClean="0"/>
          </a:p>
          <a:p>
            <a:r>
              <a:rPr lang="en-US" dirty="0" smtClean="0"/>
              <a:t>File operations</a:t>
            </a:r>
          </a:p>
          <a:p>
            <a:pPr lvl="1"/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MPI calls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MPI_SUM, 0, MPI_COMM_WORLD, status)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go overboard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for reading</a:t>
            </a:r>
          </a:p>
          <a:p>
            <a:pPr lvl="1"/>
            <a:r>
              <a:rPr lang="en-US" dirty="0" smtClean="0"/>
              <a:t>test whether file exists</a:t>
            </a:r>
          </a:p>
          <a:p>
            <a:pPr lvl="1"/>
            <a:r>
              <a:rPr lang="en-US" dirty="0" smtClean="0"/>
              <a:t>test whether file can be read</a:t>
            </a:r>
          </a:p>
          <a:p>
            <a:pPr lvl="1"/>
            <a:r>
              <a:rPr lang="en-US" dirty="0" smtClean="0"/>
              <a:t>open file, verify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</a:t>
              </a:r>
              <a:r>
                <a:rPr lang="en-US" dirty="0" smtClean="0">
                  <a:solidFill>
                    <a:srgbClr val="0070C0"/>
                  </a:solidFill>
                </a:rPr>
                <a:t>Grace Hopper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Reason for failure can be figured 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 smtClean="0"/>
              <a:t>Run time check of Boolean condition</a:t>
            </a:r>
          </a:p>
          <a:p>
            <a:pPr lvl="2"/>
            <a:r>
              <a:rPr lang="en-US" dirty="0" smtClean="0"/>
              <a:t>Sanity check</a:t>
            </a:r>
          </a:p>
          <a:p>
            <a:pPr lvl="2"/>
            <a:r>
              <a:rPr lang="en-US" dirty="0" smtClean="0"/>
              <a:t>Pre- and </a:t>
            </a:r>
            <a:r>
              <a:rPr lang="en-US" dirty="0" err="1" smtClean="0"/>
              <a:t>postconditions</a:t>
            </a:r>
            <a:r>
              <a:rPr lang="en-US" dirty="0" smtClean="0"/>
              <a:t> for functions</a:t>
            </a:r>
          </a:p>
          <a:p>
            <a:pPr lvl="2"/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Can be switched off when compiling for release/production code</a:t>
            </a:r>
          </a:p>
          <a:p>
            <a:pPr lvl="2"/>
            <a:r>
              <a:rPr lang="en-US" i="1" dirty="0" smtClean="0"/>
              <a:t>Never</a:t>
            </a:r>
            <a:r>
              <a:rPr lang="en-US" dirty="0" smtClean="0"/>
              <a:t> in production code</a:t>
            </a:r>
          </a:p>
          <a:p>
            <a:pPr lvl="2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replace error handling, input validation</a:t>
            </a:r>
          </a:p>
          <a:p>
            <a:pPr lvl="2"/>
            <a:r>
              <a:rPr lang="en-US" dirty="0" smtClean="0"/>
              <a:t>Aid in development, catching bugs</a:t>
            </a:r>
          </a:p>
          <a:p>
            <a:pPr lvl="2"/>
            <a:r>
              <a:rPr lang="en-US" dirty="0" smtClean="0"/>
              <a:t>Incurs performance penalty</a:t>
            </a:r>
          </a:p>
          <a:p>
            <a:pPr lvl="2"/>
            <a:r>
              <a:rPr lang="en-US" dirty="0" smtClean="0"/>
              <a:t>Not really for testing code: use unit testing</a:t>
            </a:r>
          </a:p>
          <a:p>
            <a:r>
              <a:rPr lang="en-US" dirty="0" smtClean="0"/>
              <a:t>Implemented in</a:t>
            </a:r>
          </a:p>
          <a:p>
            <a:pPr lvl="1"/>
            <a:r>
              <a:rPr lang="en-US" dirty="0" smtClean="0"/>
              <a:t>C </a:t>
            </a:r>
            <a:r>
              <a:rPr lang="en-US" dirty="0"/>
              <a:t>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lvl="1"/>
            <a:r>
              <a:rPr lang="en-US" dirty="0" smtClean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example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precondition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invariant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(non-trivial) code has bugs!</a:t>
            </a:r>
          </a:p>
          <a:p>
            <a:pPr lvl="1"/>
            <a:r>
              <a:rPr lang="en-US" dirty="0" smtClean="0"/>
              <a:t>on average 8/1000 lines of code or </a:t>
            </a:r>
            <a:r>
              <a:rPr lang="en-US" dirty="0" smtClean="0">
                <a:hlinkClick r:id="rId2"/>
              </a:rPr>
              <a:t>worse</a:t>
            </a:r>
            <a:endParaRPr lang="en-US" dirty="0" smtClean="0"/>
          </a:p>
          <a:p>
            <a:r>
              <a:rPr lang="en-US" dirty="0" smtClean="0"/>
              <a:t>First priority: try to avoid them</a:t>
            </a:r>
          </a:p>
          <a:p>
            <a:pPr lvl="1"/>
            <a:r>
              <a:rPr lang="en-US" dirty="0" smtClean="0"/>
              <a:t>Some advice &amp; best practices</a:t>
            </a:r>
          </a:p>
          <a:p>
            <a:pPr lvl="1"/>
            <a:r>
              <a:rPr lang="en-US" dirty="0" smtClean="0"/>
              <a:t>Some techniques</a:t>
            </a:r>
          </a:p>
          <a:p>
            <a:r>
              <a:rPr lang="en-US" dirty="0" smtClean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running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Assertions: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code to skip assertions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Arjen Markus (2013) </a:t>
            </a:r>
            <a:r>
              <a:rPr lang="en-US" i="1" dirty="0" smtClean="0"/>
              <a:t>Exception handling in Fortran</a:t>
            </a:r>
            <a:r>
              <a:rPr lang="en-US" dirty="0" smtClean="0"/>
              <a:t>, Newsletter ACM SIGPLAN Fortran Forum, volume 32, issue 2, p. </a:t>
            </a:r>
            <a:r>
              <a:rPr lang="en-US" dirty="0"/>
              <a:t>7‒13</a:t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doi.org/10.1145/2502932.2502933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Library to write and handle tests</a:t>
            </a:r>
          </a:p>
          <a:p>
            <a:r>
              <a:rPr lang="en-US" dirty="0" smtClean="0"/>
              <a:t>First write test code, then code to be tested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CUnit for C</a:t>
            </a:r>
          </a:p>
          <a:p>
            <a:pPr lvl="1"/>
            <a:r>
              <a:rPr lang="en-US" dirty="0" err="1" smtClean="0"/>
              <a:t>CppUnit</a:t>
            </a:r>
            <a:r>
              <a:rPr lang="en-US" dirty="0" smtClean="0"/>
              <a:t> for C++</a:t>
            </a:r>
          </a:p>
          <a:p>
            <a:pPr lvl="1"/>
            <a:r>
              <a:rPr lang="en-US" dirty="0" err="1" smtClean="0"/>
              <a:t>pFUnit</a:t>
            </a:r>
            <a:r>
              <a:rPr lang="en-US" dirty="0" smtClean="0"/>
              <a:t> </a:t>
            </a:r>
            <a:r>
              <a:rPr lang="en-US" dirty="0"/>
              <a:t>for Fortran (</a:t>
            </a:r>
            <a:r>
              <a:rPr lang="en-US" dirty="0">
                <a:hlinkClick r:id="rId2"/>
              </a:rPr>
              <a:t>http://nasarb.rubyforge.org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 in Python standard library</a:t>
            </a:r>
          </a:p>
          <a:p>
            <a:r>
              <a:rPr lang="en-US" dirty="0" smtClean="0"/>
              <a:t>Tests are functions</a:t>
            </a:r>
          </a:p>
          <a:p>
            <a:r>
              <a:rPr lang="en-US" dirty="0" smtClean="0"/>
              <a:t>Tests are organized in test suites</a:t>
            </a:r>
          </a:p>
          <a:p>
            <a:r>
              <a:rPr lang="en-US" dirty="0" smtClean="0"/>
              <a:t>Test suites reside in repository</a:t>
            </a:r>
          </a:p>
          <a:p>
            <a:r>
              <a:rPr lang="en-US" dirty="0" smtClean="0"/>
              <a:t>Easy to run, so run often</a:t>
            </a:r>
          </a:p>
          <a:p>
            <a:r>
              <a:rPr lang="en-US" dirty="0" smtClean="0"/>
              <a:t>Invaluable when modifying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005064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that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answered in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general.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to test?" however, does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general answer: as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early and as</a:t>
              </a:r>
            </a:p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 are</a:t>
            </a:r>
          </a:p>
          <a:p>
            <a:pPr lvl="1"/>
            <a:r>
              <a:rPr lang="en-US" dirty="0" smtClean="0"/>
              <a:t>atomic: test a single property</a:t>
            </a:r>
          </a:p>
          <a:p>
            <a:pPr lvl="1"/>
            <a:r>
              <a:rPr lang="en-US" dirty="0" smtClean="0"/>
              <a:t>independent: do not assume order</a:t>
            </a:r>
          </a:p>
          <a:p>
            <a:r>
              <a:rPr lang="en-US" dirty="0" smtClean="0"/>
              <a:t>Test for edge cases, corner cases</a:t>
            </a:r>
          </a:p>
          <a:p>
            <a:r>
              <a:rPr lang="en-US" dirty="0" smtClean="0"/>
              <a:t>Test for failure</a:t>
            </a:r>
          </a:p>
          <a:p>
            <a:pPr lvl="1"/>
            <a:r>
              <a:rPr lang="en-US" dirty="0" smtClean="0"/>
              <a:t>is exception thrown when it should?</a:t>
            </a:r>
          </a:p>
          <a:p>
            <a:r>
              <a:rPr lang="en-US" dirty="0" smtClean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Test-drive development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implementation next!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implementing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 a registry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Adding a test suite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 smtClean="0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 smtClean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 smtClean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tests to a suite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Executing the test suite(s)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name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test's implementation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sane code!</a:t>
            </a:r>
          </a:p>
          <a:p>
            <a:r>
              <a:rPr lang="en-US" dirty="0" smtClean="0"/>
              <a:t>Document your code, development process</a:t>
            </a:r>
          </a:p>
          <a:p>
            <a:r>
              <a:rPr lang="en-US" dirty="0" smtClean="0"/>
              <a:t>Use tools to detect bugs</a:t>
            </a:r>
          </a:p>
          <a:p>
            <a:r>
              <a:rPr lang="en-US" dirty="0" smtClean="0"/>
              <a:t>Program defensively</a:t>
            </a:r>
          </a:p>
          <a:p>
            <a:r>
              <a:rPr lang="en-US" dirty="0" smtClean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92080" y="4797152"/>
            <a:ext cx="3317621" cy="1296144"/>
            <a:chOff x="4403585" y="2996953"/>
            <a:chExt cx="3317621" cy="1296144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096344" cy="1296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I’m not a great programmer; I’m just a good programmer with great habits.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147" y="3891435"/>
              <a:ext cx="136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</a:t>
              </a:r>
              <a:r>
                <a:rPr lang="en-US" dirty="0" smtClean="0">
                  <a:solidFill>
                    <a:srgbClr val="0070C0"/>
                  </a:solidFill>
                </a:rPr>
                <a:t>Kent Beck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compiling &amp; 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Compiling tests</a:t>
            </a:r>
          </a:p>
          <a:p>
            <a:endParaRPr lang="en-US" dirty="0" smtClean="0"/>
          </a:p>
          <a:p>
            <a:r>
              <a:rPr lang="en-US" dirty="0" smtClean="0"/>
              <a:t>Running the test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test</a:t>
            </a:r>
          </a:p>
          <a:p>
            <a:r>
              <a:rPr lang="en-US" dirty="0" smtClean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smtClean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 smtClean="0"/>
              <a:t>CU_ASSERT</a:t>
            </a:r>
            <a:r>
              <a:rPr lang="nl-BE" dirty="0" smtClean="0"/>
              <a:t>(int </a:t>
            </a:r>
            <a:r>
              <a:rPr lang="nl-BE" dirty="0" err="1" smtClean="0"/>
              <a:t>expression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CU_ASSERT_TRUE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CU_ASSERT_FALSE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CU_ASSERT_PTR_(NOT_)NULL</a:t>
            </a:r>
            <a:r>
              <a:rPr lang="nl-BE" dirty="0" smtClean="0"/>
              <a:t>(</a:t>
            </a:r>
            <a:r>
              <a:rPr lang="nl-BE" dirty="0" err="1" smtClean="0"/>
              <a:t>value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CU_ASSERT_NSTRING_(NOT_)EQUAL</a:t>
            </a:r>
            <a:r>
              <a:rPr lang="nl-BE" dirty="0" smtClean="0"/>
              <a:t>(</a:t>
            </a:r>
            <a:r>
              <a:rPr lang="nl-BE" dirty="0" err="1" smtClean="0"/>
              <a:t>actual</a:t>
            </a:r>
            <a:r>
              <a:rPr lang="nl-BE" dirty="0" smtClean="0"/>
              <a:t>, </a:t>
            </a:r>
            <a:r>
              <a:rPr lang="nl-BE" dirty="0" err="1" smtClean="0"/>
              <a:t>expected</a:t>
            </a:r>
            <a:r>
              <a:rPr lang="nl-BE" dirty="0" smtClean="0"/>
              <a:t>, </a:t>
            </a:r>
            <a:r>
              <a:rPr lang="nl-BE" dirty="0" err="1" smtClean="0"/>
              <a:t>count</a:t>
            </a:r>
            <a:r>
              <a:rPr lang="nl-BE" dirty="0" smtClean="0"/>
              <a:t>)</a:t>
            </a:r>
          </a:p>
          <a:p>
            <a:r>
              <a:rPr lang="nl-BE" b="1" dirty="0" smtClean="0"/>
              <a:t>CU_ASSERT_DOUBLE_(NOT_)EQUAL</a:t>
            </a:r>
            <a:r>
              <a:rPr lang="nl-BE" dirty="0" smtClean="0"/>
              <a:t>(actual, expected, tolerance)</a:t>
            </a:r>
          </a:p>
          <a:p>
            <a:r>
              <a:rPr lang="nl-BE" b="1" dirty="0" smtClean="0"/>
              <a:t>CU_PASS</a:t>
            </a:r>
            <a:r>
              <a:rPr lang="nl-BE" dirty="0" smtClean="0"/>
              <a:t>(message)</a:t>
            </a:r>
          </a:p>
          <a:p>
            <a:r>
              <a:rPr lang="nl-BE" b="1" dirty="0" smtClean="0"/>
              <a:t>CU_FAIL</a:t>
            </a:r>
            <a:r>
              <a:rPr lang="nl-BE" dirty="0" smtClean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 smtClean="0"/>
              <a:t>xxx</a:t>
            </a:r>
            <a:r>
              <a:rPr lang="en-US" sz="2400" dirty="0" smtClean="0"/>
              <a:t> continue after failure in test function</a:t>
            </a:r>
          </a:p>
          <a:p>
            <a:r>
              <a:rPr lang="nl-BE" sz="2400" b="1" dirty="0" err="1" smtClean="0"/>
              <a:t>xxx</a:t>
            </a:r>
            <a:r>
              <a:rPr lang="nl-BE" sz="2400" b="1" dirty="0" smtClean="0"/>
              <a:t>_FATAL</a:t>
            </a:r>
            <a:r>
              <a:rPr lang="en-US" sz="2400" dirty="0" smtClean="0"/>
              <a:t> returns immediately upon failure from test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CUnit: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Create suite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test code first!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to test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test_fac_5()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(5))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implicit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none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integer,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integer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fac_mod.f90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suite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framework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suite's name: based on module name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testSuites.inc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</a:t>
              </a:r>
              <a:r>
                <a:rPr lang="en-US" sz="16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$&lt;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$@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make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FFLAGS +=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.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$(OBJS)</a:t>
              </a: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	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$(FFLAGS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FPPFLAGS)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$@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en-US" sz="1200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 $(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OBJS</a:t>
              </a:r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)  $(APPL_OBJS)  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%.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$(FPPFLAGS)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 program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building and 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failing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expected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Obviously, test</a:t>
            </a:r>
          </a:p>
          <a:p>
            <a:r>
              <a:rPr lang="en-US" dirty="0" smtClean="0"/>
              <a:t>is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 smtClean="0"/>
              <a:t>@assertEqual</a:t>
            </a:r>
            <a:r>
              <a:rPr lang="nl-BE" dirty="0" smtClean="0"/>
              <a:t>(expected, actual </a:t>
            </a:r>
            <a:r>
              <a:rPr lang="nl-BE" dirty="0" smtClean="0">
                <a:solidFill>
                  <a:srgbClr val="C00000"/>
                </a:solidFill>
              </a:rPr>
              <a:t>[, tolerance]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assertNotEqual</a:t>
            </a:r>
            <a:r>
              <a:rPr lang="nl-BE" dirty="0" smtClean="0"/>
              <a:t>(expected</a:t>
            </a:r>
            <a:r>
              <a:rPr lang="nl-BE" dirty="0"/>
              <a:t>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 smtClean="0"/>
              <a:t>@assertTrue</a:t>
            </a:r>
            <a:r>
              <a:rPr lang="nl-BE" dirty="0" smtClean="0"/>
              <a:t>(logical_value), </a:t>
            </a:r>
            <a:r>
              <a:rPr lang="nl-BE" b="1" dirty="0" smtClean="0"/>
              <a:t>@assertFalse</a:t>
            </a:r>
            <a:r>
              <a:rPr lang="nl-BE" dirty="0" smtClean="0"/>
              <a:t>(logical_value)</a:t>
            </a:r>
          </a:p>
          <a:p>
            <a:r>
              <a:rPr lang="nl-BE" b="1" dirty="0" smtClean="0"/>
              <a:t>@assertLessThan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@assertLessThanOrEqual</a:t>
            </a:r>
            <a:r>
              <a:rPr lang="nl-BE" dirty="0" smtClean="0"/>
              <a:t>(num_value1, num_value2)</a:t>
            </a:r>
          </a:p>
          <a:p>
            <a:r>
              <a:rPr lang="nl-BE" b="1" dirty="0" smtClean="0"/>
              <a:t>@assertGreaterThan</a:t>
            </a:r>
            <a:r>
              <a:rPr lang="nl-BE" dirty="0" smtClean="0"/>
              <a:t>(num_value1</a:t>
            </a:r>
            <a:r>
              <a:rPr lang="nl-BE" dirty="0"/>
              <a:t>, </a:t>
            </a:r>
            <a:r>
              <a:rPr lang="nl-BE" dirty="0" smtClean="0"/>
              <a:t>num_value2</a:t>
            </a:r>
            <a:r>
              <a:rPr lang="nl-BE" dirty="0"/>
              <a:t>)</a:t>
            </a:r>
            <a:endParaRPr lang="nl-BE" dirty="0" smtClean="0"/>
          </a:p>
          <a:p>
            <a:r>
              <a:rPr lang="nl-BE" b="1" dirty="0"/>
              <a:t>@</a:t>
            </a:r>
            <a:r>
              <a:rPr lang="nl-BE" b="1" dirty="0" smtClean="0"/>
              <a:t>assertGreaterThanOrEqual</a:t>
            </a:r>
            <a:r>
              <a:rPr lang="nl-BE" dirty="0" smtClean="0"/>
              <a:t>(value1</a:t>
            </a:r>
            <a:r>
              <a:rPr lang="nl-BE" dirty="0"/>
              <a:t>, value2)</a:t>
            </a:r>
            <a:endParaRPr lang="nl-BE" dirty="0" smtClean="0"/>
          </a:p>
          <a:p>
            <a:r>
              <a:rPr lang="nl-BE" b="1" dirty="0" smtClean="0"/>
              <a:t>@assertAny(</a:t>
            </a:r>
            <a:r>
              <a:rPr lang="nl-BE" dirty="0" smtClean="0"/>
              <a:t>logical_array), </a:t>
            </a:r>
            <a:r>
              <a:rPr lang="nl-BE" b="1" dirty="0" smtClean="0"/>
              <a:t>@assertNone(</a:t>
            </a:r>
            <a:r>
              <a:rPr lang="nl-BE" dirty="0" smtClean="0"/>
              <a:t>logical_array)</a:t>
            </a:r>
          </a:p>
          <a:p>
            <a:r>
              <a:rPr lang="nl-BE" b="1" dirty="0" smtClean="0"/>
              <a:t>@assertAll(</a:t>
            </a:r>
            <a:r>
              <a:rPr lang="nl-BE" dirty="0" smtClean="0"/>
              <a:t>logical_array), </a:t>
            </a:r>
            <a:r>
              <a:rPr lang="nl-BE" b="1" dirty="0" smtClean="0"/>
              <a:t>@assertNotAll(</a:t>
            </a:r>
            <a:r>
              <a:rPr lang="nl-BE" dirty="0" smtClean="0"/>
              <a:t>logical_array)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assertSameShape</a:t>
            </a:r>
            <a:r>
              <a:rPr lang="nl-BE" dirty="0" smtClean="0"/>
              <a:t>(shape_array1</a:t>
            </a:r>
            <a:r>
              <a:rPr lang="nl-BE" dirty="0"/>
              <a:t>, </a:t>
            </a:r>
            <a:r>
              <a:rPr lang="nl-BE" dirty="0" smtClean="0"/>
              <a:t>shape_array2)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assertIsNaN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assertIsFinite</a:t>
            </a:r>
            <a:r>
              <a:rPr lang="nl-BE" dirty="0" smtClean="0"/>
              <a:t>(real_value)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assertAssociated</a:t>
            </a:r>
            <a:r>
              <a:rPr lang="nl-BE" dirty="0" smtClean="0"/>
              <a:t>(pointer </a:t>
            </a:r>
            <a:r>
              <a:rPr lang="nl-BE" dirty="0"/>
              <a:t>[, </a:t>
            </a:r>
            <a:r>
              <a:rPr lang="nl-BE" dirty="0" smtClean="0"/>
              <a:t>target] ), </a:t>
            </a:r>
            <a:r>
              <a:rPr lang="nl-BE" b="1" dirty="0"/>
              <a:t>@</a:t>
            </a:r>
            <a:r>
              <a:rPr lang="nl-BE" b="1" dirty="0" smtClean="0"/>
              <a:t>assertNotAssociated</a:t>
            </a:r>
            <a:r>
              <a:rPr lang="nl-BE" dirty="0" smtClean="0"/>
              <a:t>(pointer </a:t>
            </a:r>
            <a:r>
              <a:rPr lang="nl-BE" dirty="0"/>
              <a:t>[, target] </a:t>
            </a:r>
            <a:r>
              <a:rPr lang="nl-BE" dirty="0" smtClean="0"/>
              <a:t>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assertEquivalent</a:t>
            </a:r>
            <a:r>
              <a:rPr lang="nl-BE" dirty="0" smtClean="0"/>
              <a:t>(logical_value1</a:t>
            </a:r>
            <a:r>
              <a:rPr lang="nl-BE" dirty="0"/>
              <a:t>, </a:t>
            </a:r>
            <a:r>
              <a:rPr lang="nl-BE" dirty="0" smtClean="0"/>
              <a:t>logical_value2)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assertExceptionRaised</a:t>
            </a:r>
            <a:r>
              <a:rPr lang="nl-BE" dirty="0" smtClean="0"/>
              <a:t>()</a:t>
            </a:r>
          </a:p>
          <a:p>
            <a:r>
              <a:rPr lang="nl-BE" b="1" dirty="0"/>
              <a:t>@</a:t>
            </a:r>
            <a:r>
              <a:rPr lang="nl-BE" b="1" dirty="0" smtClean="0"/>
              <a:t>assertFail</a:t>
            </a:r>
            <a:r>
              <a:rPr lang="nl-BE" dirty="0" smtClean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overloaded for</a:t>
                </a:r>
              </a:p>
              <a:p>
                <a:r>
                  <a:rPr lang="en-US" dirty="0" smtClean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asserts take 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argument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pFUnit</a:t>
            </a:r>
            <a:r>
              <a:rPr lang="en-US" dirty="0" smtClean="0"/>
              <a:t>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 defined type, extend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override procedure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Before executing tests from suite, initialize</a:t>
            </a:r>
          </a:p>
          <a:p>
            <a:pPr lvl="1"/>
            <a:r>
              <a:rPr lang="en-US" dirty="0" smtClean="0"/>
              <a:t>Open connections</a:t>
            </a:r>
          </a:p>
          <a:p>
            <a:pPr lvl="1"/>
            <a:r>
              <a:rPr lang="en-US" dirty="0" smtClean="0"/>
              <a:t>Create temporary file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After executing tests from suite, clean up</a:t>
            </a:r>
          </a:p>
          <a:p>
            <a:pPr lvl="1"/>
            <a:r>
              <a:rPr lang="en-US" dirty="0" smtClean="0"/>
              <a:t>Close connections</a:t>
            </a:r>
          </a:p>
          <a:p>
            <a:pPr lvl="1"/>
            <a:r>
              <a:rPr lang="en-US" dirty="0" smtClean="0"/>
              <a:t>Remove temporary file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never executed = dead weight</a:t>
            </a:r>
          </a:p>
          <a:p>
            <a:pPr lvl="1"/>
            <a:r>
              <a:rPr lang="en-US" dirty="0" smtClean="0"/>
              <a:t>has to be maintained</a:t>
            </a:r>
          </a:p>
          <a:p>
            <a:pPr lvl="1"/>
            <a:r>
              <a:rPr lang="en-US" dirty="0" smtClean="0"/>
              <a:t>discrepancies will creep in</a:t>
            </a:r>
          </a:p>
          <a:p>
            <a:r>
              <a:rPr lang="en-US" dirty="0" smtClean="0"/>
              <a:t>Code not tested doesn’t work</a:t>
            </a:r>
          </a:p>
          <a:p>
            <a:pPr lvl="1"/>
            <a:r>
              <a:rPr lang="en-US" dirty="0" smtClean="0"/>
              <a:t>all functions/methods tested?</a:t>
            </a:r>
          </a:p>
          <a:p>
            <a:pPr lvl="1"/>
            <a:r>
              <a:rPr lang="en-US" dirty="0" smtClean="0"/>
              <a:t>all code paths tested?</a:t>
            </a:r>
          </a:p>
          <a:p>
            <a:r>
              <a:rPr lang="en-US" dirty="0" smtClean="0"/>
              <a:t>Remove dead code</a:t>
            </a:r>
          </a:p>
          <a:p>
            <a:pPr lvl="1"/>
            <a:r>
              <a:rPr lang="en-US" dirty="0" smtClean="0"/>
              <a:t>not lost, version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Keeps track while code executes</a:t>
            </a:r>
          </a:p>
          <a:p>
            <a:r>
              <a:rPr lang="en-US" dirty="0" smtClean="0"/>
              <a:t>Reports by line of code</a:t>
            </a:r>
          </a:p>
          <a:p>
            <a:r>
              <a:rPr lang="en-US" dirty="0" smtClean="0"/>
              <a:t>For C/C++/Fortran: compiler support + tool</a:t>
            </a:r>
          </a:p>
          <a:p>
            <a:pPr lvl="1"/>
            <a:r>
              <a:rPr lang="en-US" dirty="0" smtClean="0"/>
              <a:t>instrument code during build</a:t>
            </a:r>
          </a:p>
          <a:p>
            <a:pPr lvl="1"/>
            <a:r>
              <a:rPr lang="en-US" dirty="0" smtClean="0"/>
              <a:t>run</a:t>
            </a:r>
          </a:p>
          <a:p>
            <a:pPr lvl="1"/>
            <a:r>
              <a:rPr lang="en-US" dirty="0" smtClean="0"/>
              <a:t>report using tool</a:t>
            </a:r>
          </a:p>
          <a:p>
            <a:r>
              <a:rPr lang="en-US" dirty="0" smtClean="0"/>
              <a:t>For Python: coverage</a:t>
            </a:r>
          </a:p>
          <a:p>
            <a:pPr lvl="1"/>
            <a:r>
              <a:rPr lang="en-US" dirty="0" smtClean="0"/>
              <a:t>run &amp;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Generates considerable</a:t>
            </a:r>
          </a:p>
          <a:p>
            <a:r>
              <a:rPr lang="en-US" dirty="0" smtClean="0"/>
              <a:t>run time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</a:t>
            </a:r>
            <a:r>
              <a:rPr lang="en-US" dirty="0" smtClean="0"/>
              <a:t>/g++/</a:t>
            </a:r>
            <a:r>
              <a:rPr lang="en-US" dirty="0" err="1" smtClean="0"/>
              <a:t>gfortran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-arcs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gcov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0:Source:funcs.c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0:Graph:funcs.gcno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0:Data:funcs.gcda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0:Runs:1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0:Programs:1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3: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16:    5:    if (n &lt; 0)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#####: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…");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6:    8:        return 1;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 9:    } else {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11:    }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-:   12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:}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 smtClean="0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times</a:t>
              </a:r>
            </a:p>
            <a:p>
              <a:r>
                <a:rPr lang="en-US" dirty="0" smtClean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icc</a:t>
            </a:r>
            <a:r>
              <a:rPr lang="en-US" dirty="0" smtClean="0"/>
              <a:t>/</a:t>
            </a:r>
            <a:r>
              <a:rPr lang="en-US" dirty="0" err="1" smtClean="0"/>
              <a:t>icpc</a:t>
            </a:r>
            <a:r>
              <a:rPr lang="en-US" dirty="0" smtClean="0"/>
              <a:t>/</a:t>
            </a:r>
            <a:r>
              <a:rPr lang="en-US" dirty="0" err="1" smtClean="0"/>
              <a:t>ifort</a:t>
            </a:r>
            <a:r>
              <a:rPr lang="en-US" dirty="0" smtClean="0"/>
              <a:t> compile </a:t>
            </a:r>
            <a:r>
              <a:rPr lang="en-US" dirty="0"/>
              <a:t>and link options</a:t>
            </a:r>
            <a:br>
              <a:rPr lang="en-US" dirty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profiles</a:t>
            </a:r>
          </a:p>
          <a:p>
            <a:r>
              <a:rPr lang="en-US" dirty="0" smtClean="0"/>
              <a:t>Run application normally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Merge build &amp; run time info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 smtClean="0"/>
          </a:p>
          <a:p>
            <a:r>
              <a:rPr lang="en-US" dirty="0" smtClean="0"/>
              <a:t>Generate code </a:t>
            </a:r>
            <a:r>
              <a:rPr lang="en-US" dirty="0"/>
              <a:t>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HTML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 smtClean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codecov</a:t>
            </a:r>
            <a:r>
              <a:rPr lang="en-US" dirty="0" smtClean="0"/>
              <a:t> source report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should be easy to understand</a:t>
            </a:r>
          </a:p>
          <a:p>
            <a:pPr lvl="1"/>
            <a:r>
              <a:rPr lang="en-US" dirty="0" smtClean="0"/>
              <a:t>by you</a:t>
            </a:r>
          </a:p>
          <a:p>
            <a:pPr lvl="1"/>
            <a:r>
              <a:rPr lang="en-US" dirty="0" smtClean="0"/>
              <a:t>by your colleagues/community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easier to identify issues</a:t>
            </a:r>
          </a:p>
          <a:p>
            <a:pPr lvl="1"/>
            <a:r>
              <a:rPr lang="en-US" dirty="0" smtClean="0"/>
              <a:t>easier to maintain</a:t>
            </a:r>
          </a:p>
          <a:p>
            <a:pPr lvl="1"/>
            <a:r>
              <a:rPr lang="en-US" dirty="0" smtClean="0"/>
              <a:t>reduces number of bugs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testing: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Done after unit testing</a:t>
            </a:r>
          </a:p>
          <a:p>
            <a:r>
              <a:rPr lang="en-US" dirty="0" smtClean="0"/>
              <a:t>Exceeds scope of unit testing</a:t>
            </a:r>
          </a:p>
          <a:p>
            <a:r>
              <a:rPr lang="en-US" dirty="0" smtClean="0"/>
              <a:t>Tests aggregation of several software modules</a:t>
            </a:r>
          </a:p>
          <a:p>
            <a:pPr lvl="1"/>
            <a:r>
              <a:rPr lang="en-US" dirty="0" smtClean="0"/>
              <a:t>e.g., command line application</a:t>
            </a:r>
          </a:p>
          <a:p>
            <a:r>
              <a:rPr lang="en-US" dirty="0" smtClean="0"/>
              <a:t>Implementations of framework</a:t>
            </a:r>
          </a:p>
          <a:p>
            <a:pPr lvl="1"/>
            <a:r>
              <a:rPr lang="en-US" dirty="0" smtClean="0"/>
              <a:t>shunit2</a:t>
            </a:r>
          </a:p>
          <a:p>
            <a:pPr lvl="1"/>
            <a:r>
              <a:rPr lang="en-US" dirty="0" smtClean="0"/>
              <a:t>much better: continuous integration</a:t>
            </a:r>
          </a:p>
          <a:p>
            <a:r>
              <a:rPr lang="en-US" dirty="0" smtClean="0"/>
              <a:t>Tests reside in repository</a:t>
            </a:r>
          </a:p>
          <a:p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may take long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Donald Knuth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Computes number of permutations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bash script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tFac0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tests.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48522" y="3634592"/>
            <a:ext cx="1877194" cy="542533"/>
            <a:chOff x="5188523" y="5992103"/>
            <a:chExt cx="1877194" cy="542533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12556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3" y="5992103"/>
              <a:ext cx="751629" cy="357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testing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test for invalid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"${result}"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capture </a:t>
              </a:r>
              <a:r>
                <a:rPr lang="en-US" dirty="0" err="1" smtClean="0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 smtClean="0"/>
              <a:t> succeeds if argument is empty string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quoting strings correctly is important!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script leaves file(s)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dedicated temporary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result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fac.exe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-333 2&gt;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"### error: argument should be positive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"$(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cat 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)"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Courier New" pitchFamily="49" charset="0"/>
                  <a:cs typeface="Courier New" pitchFamily="49" charset="0"/>
                </a:rPr>
                <a:t>test_fac.sh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types of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 smtClean="0"/>
              <a:t>assertEquals</a:t>
            </a:r>
            <a:r>
              <a:rPr lang="nl-BE" dirty="0" smtClean="0"/>
              <a:t>  [message]  expected  actual</a:t>
            </a:r>
          </a:p>
          <a:p>
            <a:r>
              <a:rPr lang="nl-BE" b="1" dirty="0" smtClean="0"/>
              <a:t>assertNotEquals</a:t>
            </a:r>
            <a:r>
              <a:rPr lang="nl-BE" dirty="0" smtClean="0"/>
              <a:t>  </a:t>
            </a:r>
            <a:r>
              <a:rPr lang="nl-BE" dirty="0"/>
              <a:t>[message]  expected  </a:t>
            </a:r>
            <a:r>
              <a:rPr lang="nl-BE" dirty="0" smtClean="0"/>
              <a:t>actual</a:t>
            </a:r>
          </a:p>
          <a:p>
            <a:r>
              <a:rPr lang="nl-BE" b="1" dirty="0" smtClean="0"/>
              <a:t>assertNull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empty string</a:t>
            </a:r>
          </a:p>
          <a:p>
            <a:r>
              <a:rPr lang="nl-BE" b="1" dirty="0" smtClean="0"/>
              <a:t>assertNotNull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assertTrue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pPr lvl="1"/>
            <a:r>
              <a:rPr lang="nl-BE" dirty="0" smtClean="0"/>
              <a:t>succeeds if value is 0</a:t>
            </a:r>
          </a:p>
          <a:p>
            <a:r>
              <a:rPr lang="nl-BE" b="1" dirty="0" smtClean="0"/>
              <a:t>assertFalse</a:t>
            </a:r>
            <a:r>
              <a:rPr lang="nl-BE" dirty="0" smtClean="0"/>
              <a:t>  </a:t>
            </a:r>
            <a:r>
              <a:rPr lang="nl-BE" dirty="0"/>
              <a:t>[message]  </a:t>
            </a:r>
            <a:r>
              <a:rPr lang="nl-BE" dirty="0" smtClean="0"/>
              <a:t>value</a:t>
            </a:r>
          </a:p>
          <a:p>
            <a:r>
              <a:rPr lang="nl-BE" b="1" dirty="0" smtClean="0"/>
              <a:t>fail  </a:t>
            </a:r>
            <a:r>
              <a:rPr lang="nl-BE" dirty="0" smtClean="0"/>
              <a:t>[message]</a:t>
            </a:r>
            <a:endParaRPr lang="nl-BE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optional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 smtClean="0"/>
              <a:t> must be quoted!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shunit2: setting the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neTimeSetUp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before tests start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before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after each test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shell function run once after all tests done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Test-driven development: by example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Kent Beck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Addison-Wesley, 2002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8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code </a:t>
            </a:r>
            <a:r>
              <a:rPr lang="en-US" sz="4800" i="1" dirty="0" smtClean="0">
                <a:solidFill>
                  <a:srgbClr val="C00000"/>
                </a:solidFill>
              </a:rPr>
              <a:t>will</a:t>
            </a:r>
            <a:r>
              <a:rPr lang="en-US" sz="4800" dirty="0" smtClean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Ada Lovelace, analytical engine (1843)</a:t>
            </a:r>
            <a:br>
              <a:rPr lang="en-US" dirty="0" smtClean="0"/>
            </a:b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</a:t>
            </a:r>
            <a:r>
              <a:rPr lang="en-US" sz="2000" dirty="0" smtClean="0">
                <a:solidFill>
                  <a:srgbClr val="0070C0"/>
                </a:solidFill>
                <a:latin typeface="Informal Roman" panose="030604020304060B0204" pitchFamily="66" charset="0"/>
              </a:rPr>
              <a:t>orders.</a:t>
            </a:r>
            <a:endParaRPr lang="en-US" dirty="0" smtClean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 smtClean="0"/>
              <a:t>Term "bug" coined by Thomas Edison (1873)</a:t>
            </a:r>
          </a:p>
          <a:p>
            <a:r>
              <a:rPr lang="en-US" dirty="0" smtClean="0"/>
              <a:t>Bug report, Computational</a:t>
            </a:r>
            <a:br>
              <a:rPr lang="en-US" dirty="0" smtClean="0"/>
            </a:br>
            <a:r>
              <a:rPr lang="en-US" dirty="0" smtClean="0"/>
              <a:t>Laboratory, Harvard</a:t>
            </a:r>
            <a:br>
              <a:rPr lang="en-US" dirty="0" smtClean="0"/>
            </a:br>
            <a:r>
              <a:rPr lang="en-US" dirty="0" smtClean="0"/>
              <a:t>(September 9, 1947)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6197</TotalTime>
  <Words>9245</Words>
  <Application>Microsoft Office PowerPoint</Application>
  <PresentationFormat>On-screen Show (4:3)</PresentationFormat>
  <Paragraphs>2101</Paragraphs>
  <Slides>148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148</vt:i4>
      </vt:variant>
    </vt:vector>
  </HeadingPairs>
  <TitlesOfParts>
    <vt:vector size="157" baseType="lpstr">
      <vt:lpstr>Arial</vt:lpstr>
      <vt:lpstr>Brush Script MT</vt:lpstr>
      <vt:lpstr>Calibri</vt:lpstr>
      <vt:lpstr>Courier New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References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Fortran compiler options</vt:lpstr>
      <vt:lpstr>Floating point model</vt:lpstr>
      <vt:lpstr>Python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Integration testing</vt:lpstr>
      <vt:lpstr>Integration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References</vt:lpstr>
      <vt:lpstr>PowerPoint Presentation</vt:lpstr>
      <vt:lpstr>History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Valgrind: more subtle</vt:lpstr>
      <vt:lpstr>Valgrind: array bounds overrun</vt:lpstr>
      <vt:lpstr>Debugging tips</vt:lpstr>
      <vt:lpstr>A few tips</vt:lpstr>
      <vt:lpstr>Conclusions</vt:lpstr>
      <vt:lpstr>Conclusions</vt:lpstr>
      <vt:lpstr>Other tools</vt:lpstr>
      <vt:lpstr>References</vt:lpstr>
      <vt:lpstr>Allinea DDT: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208</cp:revision>
  <dcterms:created xsi:type="dcterms:W3CDTF">2013-01-10T10:35:33Z</dcterms:created>
  <dcterms:modified xsi:type="dcterms:W3CDTF">2017-09-08T08:20:06Z</dcterms:modified>
</cp:coreProperties>
</file>