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4" r:id="rId17"/>
    <p:sldId id="273" r:id="rId18"/>
    <p:sldId id="271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5544"/>
        <c:axId val="279405936"/>
      </c:scatterChart>
      <c:valAx>
        <c:axId val="279405544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279405936"/>
        <c:crosses val="autoZero"/>
        <c:crossBetween val="midCat"/>
        <c:majorUnit val="4"/>
        <c:minorUnit val="4"/>
      </c:valAx>
      <c:valAx>
        <c:axId val="279405936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5544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7504"/>
        <c:axId val="279407896"/>
      </c:scatterChart>
      <c:valAx>
        <c:axId val="27940750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79407896"/>
        <c:crosses val="autoZero"/>
        <c:crossBetween val="midCat"/>
        <c:majorUnit val="4"/>
        <c:minorUnit val="4"/>
      </c:valAx>
      <c:valAx>
        <c:axId val="27940789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7504"/>
        <c:crosses val="autoZero"/>
        <c:crossBetween val="midCat"/>
        <c:majorUnit val="4"/>
        <c:minorUnit val="4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408680"/>
        <c:axId val="352043168"/>
      </c:scatterChart>
      <c:valAx>
        <c:axId val="2794086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3168"/>
        <c:crosses val="autoZero"/>
        <c:crossBetween val="midCat"/>
        <c:minorUnit val="4"/>
      </c:valAx>
      <c:valAx>
        <c:axId val="352043168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9408680"/>
        <c:crosses val="autoZero"/>
        <c:crossBetween val="midCat"/>
        <c:majorUnit val="2"/>
        <c:minorUnit val="2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6696"/>
        <c:axId val="352044344"/>
      </c:scatterChart>
      <c:valAx>
        <c:axId val="352046696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4344"/>
        <c:crosses val="autoZero"/>
        <c:crossBetween val="midCat"/>
        <c:majorUnit val="4"/>
      </c:valAx>
      <c:valAx>
        <c:axId val="352044344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6696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047480"/>
        <c:axId val="352047872"/>
      </c:scatterChart>
      <c:valAx>
        <c:axId val="3520474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2047872"/>
        <c:crosses val="autoZero"/>
        <c:crossBetween val="midCat"/>
        <c:majorUnit val="4"/>
        <c:minorUnit val="4"/>
      </c:valAx>
      <c:valAx>
        <c:axId val="35204787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0474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14/06/2016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44102-EF15-4EDE-B42B-231F69FC97A8}" type="datetimeFigureOut">
              <a:rPr lang="nl-BE" smtClean="0"/>
              <a:t>14/06/2016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efficiency considerations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Nice for</a:t>
            </a:r>
            <a:br>
              <a:rPr lang="en-US" sz="3200" dirty="0" smtClean="0"/>
            </a:br>
            <a:r>
              <a:rPr lang="en-US" sz="3200" dirty="0" smtClean="0"/>
              <a:t>scientists!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Scientist are interested in</a:t>
            </a:r>
          </a:p>
          <a:p>
            <a:pPr lvl="1"/>
            <a:r>
              <a:rPr lang="en-US" dirty="0" smtClean="0"/>
              <a:t>studying larger systems/bigger data sets</a:t>
            </a:r>
          </a:p>
          <a:p>
            <a:pPr lvl="1"/>
            <a:r>
              <a:rPr lang="en-US" dirty="0" smtClean="0"/>
              <a:t>increasing precision/resolution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N</a:t>
            </a:r>
            <a:r>
              <a:rPr lang="en-US" dirty="0" smtClean="0"/>
              <a:t> independent tasks</a:t>
            </a:r>
          </a:p>
          <a:p>
            <a:r>
              <a:rPr lang="en-US" dirty="0" smtClean="0"/>
              <a:t>Total number of cores </a:t>
            </a:r>
            <a:r>
              <a:rPr lang="en-US" i="1" dirty="0" smtClean="0"/>
              <a:t>n</a:t>
            </a:r>
            <a:r>
              <a:rPr lang="en-US" dirty="0" smtClean="0"/>
              <a:t> &lt;&lt; </a:t>
            </a:r>
            <a:r>
              <a:rPr lang="en-US" i="1" dirty="0" smtClean="0"/>
              <a:t>N</a:t>
            </a:r>
          </a:p>
          <a:p>
            <a:r>
              <a:rPr lang="en-US" dirty="0" smtClean="0"/>
              <a:t>Execution time single task, 1 thread: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Execution time single task, </a:t>
            </a:r>
            <a:r>
              <a:rPr lang="en-US" i="1" dirty="0" smtClean="0"/>
              <a:t>n</a:t>
            </a:r>
            <a:r>
              <a:rPr lang="en-US" dirty="0" smtClean="0"/>
              <a:t> threads: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However: memory?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Compute </a:t>
            </a:r>
            <a:r>
              <a:rPr lang="en-US" dirty="0" smtClean="0">
                <a:solidFill>
                  <a:schemeClr val="tx1"/>
                </a:solidFill>
              </a:rPr>
              <a:t>node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DDR3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QPI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core0</a:t>
              </a:r>
              <a:endParaRPr lang="en-US" sz="1200" b="1" dirty="0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L2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0</a:t>
            </a:r>
          </a:p>
          <a:p>
            <a:pPr algn="ctr"/>
            <a:r>
              <a:rPr lang="en-US" dirty="0" smtClean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Socket 1</a:t>
            </a:r>
          </a:p>
          <a:p>
            <a:pPr algn="ctr"/>
            <a:r>
              <a:rPr lang="en-US" dirty="0" smtClean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core0</a:t>
                </a:r>
                <a:endParaRPr lang="en-US" sz="1200" b="1" dirty="0"/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</a:t>
                </a:r>
                <a:endParaRPr lang="en-US" sz="1200" b="1" dirty="0"/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core2</a:t>
                </a:r>
                <a:endParaRPr lang="en-US" sz="1200" b="1" dirty="0"/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core3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core4</a:t>
                </a:r>
                <a:endParaRPr lang="en-US" sz="1200" b="1" dirty="0"/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core5</a:t>
                </a:r>
                <a:endParaRPr lang="en-US" sz="1200" b="1" dirty="0"/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core6</a:t>
                </a:r>
                <a:endParaRPr lang="en-US" sz="1200" b="1" dirty="0"/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core8</a:t>
                </a:r>
                <a:endParaRPr lang="en-US" sz="1200" b="1" dirty="0"/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core9</a:t>
                </a:r>
                <a:endParaRPr lang="en-US" sz="1200" b="1" dirty="0"/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core7</a:t>
                </a:r>
                <a:endParaRPr lang="en-US" sz="1200" b="1" dirty="0"/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core10</a:t>
                  </a:r>
                  <a:endParaRPr lang="en-US" sz="1200" b="1" dirty="0"/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core11</a:t>
                  </a:r>
                  <a:endParaRPr lang="en-US" sz="1200" b="1" dirty="0"/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core12</a:t>
                  </a:r>
                  <a:endParaRPr lang="en-US" sz="1200" b="1" dirty="0"/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core13</a:t>
                  </a:r>
                  <a:endParaRPr lang="en-US" sz="1200" b="1" dirty="0"/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core14</a:t>
                  </a:r>
                  <a:endParaRPr lang="en-US" sz="1200" b="1" dirty="0"/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core15</a:t>
                  </a:r>
                  <a:endParaRPr lang="en-US" sz="1200" b="1" dirty="0"/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core16</a:t>
                  </a:r>
                  <a:endParaRPr lang="en-US" sz="1200" b="1" dirty="0"/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core18</a:t>
                  </a:r>
                  <a:endParaRPr lang="en-US" sz="1200" b="1" dirty="0"/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smtClean="0"/>
                    <a:t>core19</a:t>
                  </a:r>
                  <a:endParaRPr lang="en-US" sz="1200" b="1" dirty="0"/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L1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>
                      <a:solidFill>
                        <a:schemeClr val="tx1"/>
                      </a:solidFill>
                    </a:rPr>
                    <a:t>L2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core17</a:t>
                </a:r>
                <a:endParaRPr lang="en-US" sz="1200" b="1" dirty="0"/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L2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IB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I/O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transport takes time!</a:t>
            </a:r>
          </a:p>
          <a:p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size: 64 GB+</a:t>
            </a:r>
          </a:p>
          <a:p>
            <a:pPr lvl="1"/>
            <a:r>
              <a:rPr lang="en-US" dirty="0" smtClean="0"/>
              <a:t>latency: 150 cycles</a:t>
            </a:r>
          </a:p>
          <a:p>
            <a:r>
              <a:rPr lang="en-US" dirty="0" smtClean="0"/>
              <a:t>L3 cache</a:t>
            </a:r>
          </a:p>
          <a:p>
            <a:pPr lvl="1"/>
            <a:r>
              <a:rPr lang="en-US" dirty="0" smtClean="0"/>
              <a:t>size: 25 MB+</a:t>
            </a:r>
          </a:p>
          <a:p>
            <a:pPr lvl="1"/>
            <a:r>
              <a:rPr lang="en-US" dirty="0" smtClean="0"/>
              <a:t>latency: 50 cycles</a:t>
            </a:r>
          </a:p>
          <a:p>
            <a:r>
              <a:rPr lang="en-US" dirty="0" smtClean="0"/>
              <a:t>L2 cache</a:t>
            </a:r>
          </a:p>
          <a:p>
            <a:pPr lvl="1"/>
            <a:r>
              <a:rPr lang="en-US" dirty="0" smtClean="0"/>
              <a:t>size: 256 kb</a:t>
            </a:r>
          </a:p>
          <a:p>
            <a:pPr lvl="1"/>
            <a:r>
              <a:rPr lang="en-US" dirty="0" smtClean="0"/>
              <a:t>latency: 20 cycles</a:t>
            </a:r>
          </a:p>
          <a:p>
            <a:r>
              <a:rPr lang="en-US" dirty="0" smtClean="0"/>
              <a:t>L1 cache</a:t>
            </a:r>
          </a:p>
          <a:p>
            <a:pPr lvl="1"/>
            <a:r>
              <a:rPr lang="en-US" dirty="0" smtClean="0"/>
              <a:t>size: 32 kb data + 32 kb instruction</a:t>
            </a:r>
          </a:p>
          <a:p>
            <a:pPr lvl="1"/>
            <a:r>
              <a:rPr lang="en-US" dirty="0" smtClean="0"/>
              <a:t>latency: 5 cycles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284984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Bandwidth: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eviction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6165304"/>
            <a:ext cx="622478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148064" y="5656602"/>
            <a:ext cx="3168352" cy="369332"/>
            <a:chOff x="4427984" y="5656602"/>
            <a:chExt cx="3168352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064" y="5157192"/>
            <a:ext cx="3285371" cy="369332"/>
            <a:chOff x="4427984" y="5656602"/>
            <a:chExt cx="3285371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175061" y="4509120"/>
            <a:ext cx="3285371" cy="369332"/>
            <a:chOff x="4427984" y="5656602"/>
            <a:chExt cx="3285371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427984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2241" y="3645024"/>
            <a:ext cx="3178213" cy="369332"/>
            <a:chOff x="4652161" y="5656602"/>
            <a:chExt cx="3178213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652161" y="5656602"/>
              <a:ext cx="639919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76056" y="269962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148064" y="1340768"/>
            <a:ext cx="3870467" cy="369332"/>
            <a:chOff x="4427984" y="5656602"/>
            <a:chExt cx="3870467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427984" y="5656602"/>
              <a:ext cx="906017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streaming DP</a:t>
              </a:r>
              <a:br>
                <a:rPr lang="en-US" dirty="0" smtClean="0"/>
              </a:br>
              <a:r>
                <a:rPr lang="en-US" dirty="0" smtClean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r>
                <a:rPr lang="en-US" dirty="0" smtClean="0"/>
                <a:t>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/ or </a:t>
              </a:r>
              <a:r>
                <a:rPr lang="en-US" dirty="0" err="1" smtClean="0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76056" y="3245024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OpenMP</a:t>
              </a:r>
              <a:r>
                <a:rPr lang="en-US" dirty="0" smtClean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time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scaling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 considered in two dimensions</a:t>
            </a:r>
          </a:p>
          <a:p>
            <a:pPr lvl="1"/>
            <a:r>
              <a:rPr lang="en-US" dirty="0" smtClean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Strong scaling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strong scaling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execution time </a:t>
              </a:r>
              <a:r>
                <a:rPr lang="en-US" dirty="0" smtClean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this going</a:t>
            </a:r>
          </a:p>
          <a:p>
            <a:r>
              <a:rPr lang="en-US" sz="2800" dirty="0" smtClean="0"/>
              <a:t>to happen?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Some parts of a program </a:t>
                </a:r>
                <a:r>
                  <a:rPr lang="en-US" dirty="0" err="1" smtClean="0"/>
                  <a:t>can not</a:t>
                </a:r>
                <a:r>
                  <a:rPr lang="en-US" dirty="0" smtClean="0"/>
                  <a:t> be parallelized (effectively)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 one has</a:t>
                </a:r>
                <a:br>
                  <a:rPr lang="en-US" dirty="0" smtClean="0"/>
                </a:b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Hard limit on speedup</a:t>
            </a:r>
            <a:br>
              <a:rPr lang="en-US" sz="2800" dirty="0" smtClean="0"/>
            </a:br>
            <a:r>
              <a:rPr lang="en-US" sz="2800" dirty="0" smtClean="0"/>
              <a:t>due to serial part:</a:t>
            </a:r>
            <a:br>
              <a:rPr lang="en-US" sz="2800" dirty="0" smtClean="0"/>
            </a:br>
            <a:r>
              <a:rPr lang="en-US" sz="2800" dirty="0" smtClean="0"/>
              <a:t>Amdahl's law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 smtClean="0"/>
              <a:t>Overhead!</a:t>
            </a:r>
          </a:p>
          <a:p>
            <a:pPr lvl="1"/>
            <a:r>
              <a:rPr lang="en-US" dirty="0" smtClean="0"/>
              <a:t>communication takes time</a:t>
            </a:r>
          </a:p>
          <a:p>
            <a:pPr lvl="2"/>
            <a:r>
              <a:rPr lang="en-US" dirty="0" smtClean="0"/>
              <a:t>finite bandwidth</a:t>
            </a:r>
          </a:p>
          <a:p>
            <a:pPr lvl="2"/>
            <a:r>
              <a:rPr lang="en-US" dirty="0" smtClean="0"/>
              <a:t>non-zero latency</a:t>
            </a:r>
          </a:p>
          <a:p>
            <a:pPr lvl="1"/>
            <a:r>
              <a:rPr lang="en-US" dirty="0" smtClean="0"/>
              <a:t>resource contention</a:t>
            </a:r>
          </a:p>
          <a:p>
            <a:pPr lvl="2"/>
            <a:r>
              <a:rPr lang="en-US" dirty="0" smtClean="0"/>
              <a:t>memory subsystem: L3 cache, RAM, QPI</a:t>
            </a:r>
          </a:p>
          <a:p>
            <a:pPr lvl="2"/>
            <a:r>
              <a:rPr lang="en-US" dirty="0" smtClean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2" y="2420888"/>
            <a:ext cx="4788024" cy="2972073"/>
            <a:chOff x="4139952" y="2780928"/>
            <a:chExt cx="4788024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731892" y="3649267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472</Words>
  <Application>Microsoft Office PowerPoint</Application>
  <PresentationFormat>On-screen Show (4:3)</PresentationFormat>
  <Paragraphs>218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Office Theme</vt:lpstr>
      <vt:lpstr>Microsoft Equation 3.0</vt:lpstr>
      <vt:lpstr>HPC efficiency considerations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Cache hierarchy</vt:lpstr>
      <vt:lpstr>Cache eviction</vt:lpstr>
      <vt:lpstr>Cache lines</vt:lpstr>
      <vt:lpstr>Latency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27</cp:revision>
  <dcterms:created xsi:type="dcterms:W3CDTF">2014-09-30T05:33:26Z</dcterms:created>
  <dcterms:modified xsi:type="dcterms:W3CDTF">2016-06-14T07:42:00Z</dcterms:modified>
</cp:coreProperties>
</file>