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0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484" r:id="rId54"/>
    <p:sldId id="485" r:id="rId55"/>
    <p:sldId id="486" r:id="rId56"/>
    <p:sldId id="487" r:id="rId57"/>
    <p:sldId id="325" r:id="rId58"/>
    <p:sldId id="306" r:id="rId59"/>
    <p:sldId id="307" r:id="rId60"/>
    <p:sldId id="410" r:id="rId61"/>
    <p:sldId id="308" r:id="rId62"/>
    <p:sldId id="309" r:id="rId63"/>
    <p:sldId id="310" r:id="rId64"/>
    <p:sldId id="311" r:id="rId65"/>
    <p:sldId id="376" r:id="rId66"/>
    <p:sldId id="312" r:id="rId67"/>
    <p:sldId id="313" r:id="rId68"/>
    <p:sldId id="378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67" r:id="rId78"/>
    <p:sldId id="368" r:id="rId79"/>
    <p:sldId id="369" r:id="rId80"/>
    <p:sldId id="371" r:id="rId81"/>
    <p:sldId id="370" r:id="rId82"/>
    <p:sldId id="372" r:id="rId83"/>
    <p:sldId id="373" r:id="rId84"/>
    <p:sldId id="385" r:id="rId85"/>
    <p:sldId id="386" r:id="rId86"/>
    <p:sldId id="387" r:id="rId87"/>
    <p:sldId id="388" r:id="rId88"/>
    <p:sldId id="389" r:id="rId89"/>
    <p:sldId id="390" r:id="rId90"/>
    <p:sldId id="392" r:id="rId91"/>
    <p:sldId id="391" r:id="rId92"/>
    <p:sldId id="374" r:id="rId93"/>
    <p:sldId id="375" r:id="rId94"/>
    <p:sldId id="380" r:id="rId95"/>
    <p:sldId id="379" r:id="rId96"/>
    <p:sldId id="381" r:id="rId97"/>
    <p:sldId id="382" r:id="rId98"/>
    <p:sldId id="383" r:id="rId99"/>
    <p:sldId id="384" r:id="rId100"/>
    <p:sldId id="411" r:id="rId101"/>
    <p:sldId id="333" r:id="rId102"/>
    <p:sldId id="409" r:id="rId103"/>
    <p:sldId id="444" r:id="rId104"/>
    <p:sldId id="445" r:id="rId105"/>
    <p:sldId id="446" r:id="rId106"/>
    <p:sldId id="448" r:id="rId107"/>
    <p:sldId id="447" r:id="rId108"/>
    <p:sldId id="449" r:id="rId109"/>
    <p:sldId id="439" r:id="rId110"/>
    <p:sldId id="260" r:id="rId111"/>
    <p:sldId id="261" r:id="rId112"/>
    <p:sldId id="262" r:id="rId113"/>
    <p:sldId id="263" r:id="rId114"/>
    <p:sldId id="264" r:id="rId115"/>
    <p:sldId id="265" r:id="rId116"/>
    <p:sldId id="266" r:id="rId117"/>
    <p:sldId id="267" r:id="rId118"/>
    <p:sldId id="268" r:id="rId119"/>
    <p:sldId id="269" r:id="rId120"/>
    <p:sldId id="270" r:id="rId121"/>
    <p:sldId id="271" r:id="rId122"/>
    <p:sldId id="272" r:id="rId123"/>
    <p:sldId id="273" r:id="rId124"/>
    <p:sldId id="274" r:id="rId125"/>
    <p:sldId id="275" r:id="rId126"/>
    <p:sldId id="302" r:id="rId127"/>
    <p:sldId id="276" r:id="rId128"/>
    <p:sldId id="277" r:id="rId129"/>
    <p:sldId id="278" r:id="rId130"/>
    <p:sldId id="301" r:id="rId131"/>
    <p:sldId id="279" r:id="rId132"/>
    <p:sldId id="280" r:id="rId133"/>
    <p:sldId id="281" r:id="rId134"/>
    <p:sldId id="335" r:id="rId135"/>
    <p:sldId id="282" r:id="rId136"/>
    <p:sldId id="283" r:id="rId137"/>
    <p:sldId id="284" r:id="rId138"/>
    <p:sldId id="303" r:id="rId139"/>
    <p:sldId id="336" r:id="rId140"/>
    <p:sldId id="459" r:id="rId141"/>
    <p:sldId id="460" r:id="rId142"/>
    <p:sldId id="461" r:id="rId143"/>
    <p:sldId id="462" r:id="rId144"/>
    <p:sldId id="469" r:id="rId145"/>
    <p:sldId id="470" r:id="rId146"/>
    <p:sldId id="471" r:id="rId147"/>
    <p:sldId id="480" r:id="rId148"/>
    <p:sldId id="481" r:id="rId149"/>
    <p:sldId id="482" r:id="rId150"/>
    <p:sldId id="483" r:id="rId151"/>
    <p:sldId id="458" r:id="rId152"/>
    <p:sldId id="452" r:id="rId153"/>
    <p:sldId id="455" r:id="rId154"/>
    <p:sldId id="454" r:id="rId155"/>
    <p:sldId id="450" r:id="rId156"/>
    <p:sldId id="451" r:id="rId157"/>
    <p:sldId id="456" r:id="rId158"/>
    <p:sldId id="463" r:id="rId159"/>
    <p:sldId id="468" r:id="rId160"/>
    <p:sldId id="464" r:id="rId161"/>
    <p:sldId id="465" r:id="rId162"/>
    <p:sldId id="466" r:id="rId163"/>
    <p:sldId id="467" r:id="rId164"/>
    <p:sldId id="453" r:id="rId165"/>
    <p:sldId id="457" r:id="rId166"/>
    <p:sldId id="472" r:id="rId167"/>
    <p:sldId id="473" r:id="rId168"/>
    <p:sldId id="474" r:id="rId169"/>
    <p:sldId id="475" r:id="rId170"/>
    <p:sldId id="476" r:id="rId171"/>
    <p:sldId id="478" r:id="rId172"/>
    <p:sldId id="479" r:id="rId173"/>
    <p:sldId id="413" r:id="rId174"/>
    <p:sldId id="414" r:id="rId175"/>
    <p:sldId id="415" r:id="rId176"/>
    <p:sldId id="416" r:id="rId177"/>
    <p:sldId id="417" r:id="rId178"/>
    <p:sldId id="418" r:id="rId179"/>
    <p:sldId id="419" r:id="rId180"/>
    <p:sldId id="420" r:id="rId181"/>
    <p:sldId id="421" r:id="rId182"/>
    <p:sldId id="422" r:id="rId183"/>
    <p:sldId id="426" r:id="rId184"/>
    <p:sldId id="423" r:id="rId185"/>
    <p:sldId id="424" r:id="rId186"/>
    <p:sldId id="425" r:id="rId187"/>
    <p:sldId id="427" r:id="rId188"/>
    <p:sldId id="286" r:id="rId189"/>
    <p:sldId id="287" r:id="rId190"/>
    <p:sldId id="288" r:id="rId191"/>
    <p:sldId id="289" r:id="rId192"/>
    <p:sldId id="290" r:id="rId193"/>
    <p:sldId id="291" r:id="rId194"/>
    <p:sldId id="292" r:id="rId195"/>
    <p:sldId id="293" r:id="rId196"/>
    <p:sldId id="294" r:id="rId197"/>
    <p:sldId id="295" r:id="rId198"/>
    <p:sldId id="430" r:id="rId199"/>
    <p:sldId id="431" r:id="rId200"/>
    <p:sldId id="429" r:id="rId201"/>
    <p:sldId id="432" r:id="rId202"/>
    <p:sldId id="433" r:id="rId203"/>
    <p:sldId id="434" r:id="rId204"/>
    <p:sldId id="435" r:id="rId205"/>
    <p:sldId id="436" r:id="rId206"/>
    <p:sldId id="437" r:id="rId207"/>
    <p:sldId id="441" r:id="rId208"/>
    <p:sldId id="438" r:id="rId209"/>
    <p:sldId id="442" r:id="rId210"/>
    <p:sldId id="440" r:id="rId211"/>
    <p:sldId id="443" r:id="rId212"/>
    <p:sldId id="327" r:id="rId213"/>
    <p:sldId id="328" r:id="rId214"/>
    <p:sldId id="299" r:id="rId215"/>
    <p:sldId id="300" r:id="rId216"/>
    <p:sldId id="332" r:id="rId217"/>
    <p:sldId id="337" r:id="rId218"/>
    <p:sldId id="298" r:id="rId2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250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224" Type="http://schemas.openxmlformats.org/officeDocument/2006/relationships/theme" Target="theme/theme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notesMaster" Target="notesMasters/notesMaster1.xml"/><Relationship Id="rId225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commentAuthors" Target="commentAuthor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6T07:38:14.653" idx="8">
    <p:pos x="10" y="10"/>
    <p:text>To check:
--Wpointer-arith
-Wbad-function-cast
-Wcast-align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21/01/2018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21/01/2018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21/01/2018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21/01/2018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21/01/2018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21/01/2018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21/01/2018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21/01/2018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21/01/2018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21/01/2018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21/01/2018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21/01/2018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hyperlink" Target="http://ieeexplore.ieee.org/document/4610935/" TargetMode="Externa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br>
              <a:rPr lang="en-US" dirty="0" smtClean="0"/>
            </a:br>
            <a:r>
              <a:rPr lang="en-US" dirty="0" smtClean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 of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Structural bugs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Implementation &amp; coding</a:t>
            </a:r>
          </a:p>
          <a:p>
            <a:r>
              <a:rPr lang="en-US" dirty="0" smtClean="0"/>
              <a:t>Integration &amp; interfacing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Potential issues</a:t>
            </a:r>
          </a:p>
          <a:p>
            <a:pPr lvl="1"/>
            <a:r>
              <a:rPr lang="en-US" dirty="0" smtClean="0"/>
              <a:t>incomplete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ambiguous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cross-check with colleagues: completeness, consistency</a:t>
            </a:r>
          </a:p>
          <a:p>
            <a:pPr lvl="1"/>
            <a:r>
              <a:rPr lang="en-US" dirty="0" smtClean="0"/>
              <a:t>doable?</a:t>
            </a:r>
          </a:p>
          <a:p>
            <a:pPr lvl="1"/>
            <a:r>
              <a:rPr lang="en-US" dirty="0" smtClean="0"/>
              <a:t>resource usage?</a:t>
            </a:r>
          </a:p>
          <a:p>
            <a:pPr lvl="1"/>
            <a:r>
              <a:rPr lang="en-US" dirty="0" smtClean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 smtClean="0"/>
              <a:t>control &amp; sequence</a:t>
            </a:r>
          </a:p>
          <a:p>
            <a:pPr lvl="2"/>
            <a:r>
              <a:rPr lang="en-US" dirty="0" smtClean="0"/>
              <a:t>forgotten paths</a:t>
            </a:r>
          </a:p>
          <a:p>
            <a:pPr lvl="2"/>
            <a:r>
              <a:rPr lang="en-US" dirty="0" smtClean="0"/>
              <a:t>loop termination</a:t>
            </a:r>
          </a:p>
          <a:p>
            <a:pPr lvl="2"/>
            <a:r>
              <a:rPr lang="en-US" dirty="0" smtClean="0"/>
              <a:t>duplicate processing</a:t>
            </a:r>
          </a:p>
          <a:p>
            <a:pPr lvl="1"/>
            <a:r>
              <a:rPr lang="en-US" dirty="0" smtClean="0"/>
              <a:t>logic</a:t>
            </a:r>
          </a:p>
          <a:p>
            <a:pPr lvl="2"/>
            <a:r>
              <a:rPr lang="en-US" dirty="0" smtClean="0"/>
              <a:t>"impossible" cases</a:t>
            </a:r>
          </a:p>
          <a:p>
            <a:pPr lvl="2"/>
            <a:r>
              <a:rPr lang="en-US" dirty="0" smtClean="0"/>
              <a:t>improper negation</a:t>
            </a:r>
          </a:p>
          <a:p>
            <a:pPr lvl="2"/>
            <a:r>
              <a:rPr lang="en-US" dirty="0" smtClean="0"/>
              <a:t>improper combination of cases</a:t>
            </a:r>
          </a:p>
          <a:p>
            <a:pPr lvl="2"/>
            <a:r>
              <a:rPr lang="en-US" dirty="0" smtClean="0"/>
              <a:t>overlap of exclusive cases</a:t>
            </a:r>
          </a:p>
          <a:p>
            <a:pPr lvl="2"/>
            <a:r>
              <a:rPr lang="en-US" dirty="0" smtClean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bugs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</a:t>
            </a:r>
            <a:r>
              <a:rPr lang="en-US" dirty="0" smtClean="0"/>
              <a:t>conversion</a:t>
            </a:r>
          </a:p>
          <a:p>
            <a:pPr lvl="2"/>
            <a:r>
              <a:rPr lang="en-US" dirty="0" smtClean="0"/>
              <a:t>resource leaks</a:t>
            </a:r>
            <a:endParaRPr lang="en-US" dirty="0"/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</a:t>
            </a:r>
            <a:r>
              <a:rPr lang="en-US" dirty="0" smtClean="0"/>
              <a:t>control</a:t>
            </a:r>
          </a:p>
          <a:p>
            <a:pPr lvl="2"/>
            <a:r>
              <a:rPr lang="en-US" dirty="0" smtClean="0"/>
              <a:t>using unallocated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wrong format, number of items</a:t>
            </a:r>
          </a:p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garbage in arrays</a:t>
            </a:r>
          </a:p>
          <a:p>
            <a:pPr lvl="1"/>
            <a:r>
              <a:rPr lang="en-US" dirty="0" smtClean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Typos</a:t>
            </a:r>
          </a:p>
          <a:p>
            <a:pPr lvl="1"/>
            <a:r>
              <a:rPr lang="en-US" dirty="0" smtClean="0"/>
              <a:t>l versus I, 0 versus O?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/>
              <a:t> </a:t>
            </a:r>
            <a:r>
              <a:rPr lang="en-US" dirty="0"/>
              <a:t>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cs typeface="Courier New" panose="02070309020205020404" pitchFamily="49" charset="0"/>
              </a:rPr>
              <a:t> versus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Mistakes in documentation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cs typeface="Courier New" panose="02070309020205020404" pitchFamily="49" charset="0"/>
              </a:rPr>
              <a:t> more bugs!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 in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hard to find: execution is non-deterministic!</a:t>
            </a:r>
          </a:p>
          <a:p>
            <a:r>
              <a:rPr lang="en-US" dirty="0" smtClean="0"/>
              <a:t>Specific types of bugs</a:t>
            </a:r>
          </a:p>
          <a:p>
            <a:pPr lvl="1"/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r>
              <a:rPr lang="en-US" dirty="0">
                <a:hlinkClick r:id="rId2"/>
              </a:rPr>
              <a:t>https://www.gnu.org/software/gdb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approach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Fortran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real, intent(in),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real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guarantee on</a:t>
              </a:r>
              <a:br>
                <a:rPr lang="en-US" sz="2000" dirty="0" smtClean="0"/>
              </a:br>
              <a:r>
                <a:rPr lang="en-US" sz="2000" dirty="0" smtClean="0"/>
                <a:t>evaluation order!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logical_order.f90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C/C++ logical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order in C/C++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Evaluation order</a:t>
              </a:r>
            </a:p>
            <a:p>
              <a:r>
                <a:rPr lang="en-US" sz="2000" dirty="0" smtClean="0"/>
                <a:t>from left to right!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&amp;&amp;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 &gt;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segmentation fault!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: finding NULL pointers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 smtClean="0">
                    <a:cs typeface="Courier New" pitchFamily="49" charset="0"/>
                  </a:rPr>
                  <a:t> pointer</a:t>
                </a:r>
                <a:endParaRPr lang="en-US" dirty="0">
                  <a:cs typeface="Courier New" pitchFamily="49" charset="0"/>
                </a:endParaRP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generate integer arrays, 0/1 elements</a:t>
            </a:r>
          </a:p>
          <a:p>
            <a:pPr lvl="1"/>
            <a:r>
              <a:rPr lang="en-US" dirty="0" smtClean="0"/>
              <a:t>count &amp; print number of 1 elements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More 1 than array</a:t>
                </a:r>
              </a:p>
              <a:p>
                <a:r>
                  <a:rPr lang="en-US" sz="2000" dirty="0" smtClean="0"/>
                  <a:t>size: unlikely</a:t>
                </a:r>
                <a:endParaRPr lang="en-US" sz="2000" dirty="0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Seems pretty innocent, use GDB, set break at line 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trace value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36, "count = %d\n",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at 0x400914: file init_proc_vars.f90, line 36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4/5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 smtClean="0"/>
                <a:t> keeps value</a:t>
              </a:r>
            </a:p>
            <a:p>
              <a:r>
                <a:rPr lang="en-US" sz="2000" dirty="0" smtClean="0"/>
                <a:t>between function</a:t>
              </a:r>
            </a:p>
            <a:p>
              <a:r>
                <a:rPr lang="en-US" sz="2000" dirty="0" smtClean="0"/>
                <a:t>invocations!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34     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count = 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34     integer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::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35     count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= 0</a:t>
                </a:r>
              </a:p>
              <a:p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…</a:t>
                </a:r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 smtClean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program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stack_overflow_f90.exe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core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figure it 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should not be negative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recursion?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Oops: no base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recursive function fib(n)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result(r)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        use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only : i64 =&gt;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19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20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integer(kind=i64), intent(in) :: 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integer(kind=i64) :: 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 = fib(n-1) + fib(n-2)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    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fib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fib(n-1) + fib(n-2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end 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Be consistent!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&amp; stack overflow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delivery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==11914== 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thread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1: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bugs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--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switch (c)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'A':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break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overflow.cpp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32767 + 1 = …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>
                <a:latin typeface="Times New Roman" pitchFamily="18" charset="0"/>
              </a:rPr>
              <a:t>IEEE floating point</a:t>
            </a:r>
            <a:r>
              <a:rPr lang="en-US" altLang="nl-BE" dirty="0" smtClean="0"/>
              <a:t> 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 smtClean="0"/>
                  <a:t> </a:t>
                </a:r>
                <a:r>
                  <a:rPr lang="en-US" altLang="nl-BE" sz="1800" dirty="0"/>
                  <a:t>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153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8 bits</a:t>
              </a:r>
              <a:endParaRPr lang="en-US" altLang="nl-BE" sz="1800" dirty="0"/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/>
                <a:t>23 bits</a:t>
              </a:r>
              <a:endParaRPr lang="en-US" altLang="nl-BE" sz="1800" dirty="0"/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single precision</a:t>
              </a:r>
              <a:r>
                <a:rPr lang="en-US" altLang="nl-BE" sz="1800" dirty="0" smtClean="0"/>
                <a:t> 32 </a:t>
              </a:r>
              <a:r>
                <a:rPr lang="en-US" altLang="nl-BE" sz="1800" dirty="0"/>
                <a:t>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4" imgW="1562040" imgH="228600" progId="Equation.3">
                  <p:embed/>
                </p:oleObj>
              </mc:Choice>
              <mc:Fallback>
                <p:oleObj name="Equation" r:id="rId4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IEEE 754-2008 standard for floating </a:t>
            </a:r>
            <a:r>
              <a:rPr lang="en-US" dirty="0"/>
              <a:t>point arithmetic:</a:t>
            </a:r>
            <a:br>
              <a:rPr lang="en-US" dirty="0"/>
            </a:br>
            <a:r>
              <a:rPr lang="en-US" dirty="0">
                <a:hlinkClick r:id="rId6"/>
              </a:rPr>
              <a:t>http://ieeexplore.ieee.org/document/4610935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Underflow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Overflow</a:t>
              </a:r>
              <a:endParaRPr lang="en-US" dirty="0"/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Representation consequences</a:t>
            </a:r>
            <a:endParaRPr lang="en-US" altLang="nl-BE" dirty="0" smtClean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  <a:sym typeface="Symbol"/>
                </a:rPr>
                <a:t></a:t>
              </a:r>
              <a:r>
                <a:rPr lang="en-US" altLang="nl-BE" sz="1800" dirty="0" smtClean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/>
                </a:rPr>
                <a:t>1</a:t>
              </a:r>
              <a:endParaRPr lang="en-US" altLang="nl-BE" sz="1800" dirty="0">
                <a:latin typeface="Euclid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itchFamily="18" charset="0"/>
                </a:rPr>
                <a:t>1.0 + DBL_EPSILON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 smtClean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Overflow</a:t>
                </a:r>
                <a:endParaRPr lang="en-US" dirty="0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Round 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versus real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Result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1.000000005</a:t>
            </a:r>
          </a:p>
          <a:p>
            <a:r>
              <a:rPr lang="en-US" dirty="0" smtClean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1.0;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result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+= (1.0e-17*rand())/RAND_MAX;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equality?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Oops?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= 1.0*(0.5 - 0.4 - 0.1);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not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 smtClean="0"/>
              <a:t>) for floating point comparisons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replace by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overflow &amp;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157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0.0/0.0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 smtClean="0"/>
              <a:t> propagates, use debugger to trace origin(s)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Trap floating point exceptions</a:t>
            </a:r>
          </a:p>
          <a:p>
            <a:pPr lvl="1"/>
            <a:r>
              <a:rPr lang="en-US" dirty="0" smtClean="0"/>
              <a:t>Fortran: easy, compiler flags</a:t>
            </a:r>
          </a:p>
          <a:p>
            <a:pPr lvl="2"/>
            <a:r>
              <a:rPr lang="en-US" dirty="0" err="1" smtClean="0"/>
              <a:t>gfortran</a:t>
            </a:r>
            <a:r>
              <a:rPr lang="en-US" dirty="0" smtClean="0"/>
              <a:t>:</a:t>
            </a:r>
          </a:p>
          <a:p>
            <a:pPr lvl="2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 smtClean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FE_INVALID);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gcc</a:t>
            </a:r>
            <a:r>
              <a:rPr lang="en-US" dirty="0" smtClean="0"/>
              <a:t>/g++, compile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 point 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Divide by zero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Invalid operation,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 smtClean="0"/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 smtClean="0"/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 smtClean="0"/>
              <a:t>Loss of precision,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Trapped!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5 % runtime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GDB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GDB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application &amp;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./trace_nan_f90.exe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unreliable when build with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 smtClean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build with </a:t>
            </a:r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 smtClean="0">
                <a:solidFill>
                  <a:srgbClr val="C00000"/>
                </a:solidFill>
              </a:rPr>
              <a:t>to debug!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Program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 &amp; optimized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 application build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underflow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Multiplying numbers &gt; 0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Oops?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Workaround?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1269720" imgH="431640" progId="Equation.3">
                  <p:embed/>
                </p:oleObj>
              </mc:Choice>
              <mc:Fallback>
                <p:oleObj name="Equation" r:id="rId3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Goldberg (1991) </a:t>
            </a:r>
            <a:r>
              <a:rPr lang="en-US" i="1" dirty="0" smtClean="0"/>
              <a:t>What every computer scientist should know about floating-point arithmetic</a:t>
            </a:r>
            <a:r>
              <a:rPr lang="en-US" dirty="0" smtClean="0"/>
              <a:t>, ACM Computing Surveys, volume 23, issue 1, p. </a:t>
            </a:r>
            <a:r>
              <a:rPr lang="en-US" dirty="0"/>
              <a:t>5</a:t>
            </a:r>
            <a:r>
              <a:rPr lang="en-US" dirty="0" smtClean="0"/>
              <a:t>‒48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doi.org/10.1145%2F103162.103163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Forman Acton (2005) </a:t>
            </a:r>
            <a:r>
              <a:rPr lang="en-US" i="1" dirty="0" smtClean="0"/>
              <a:t>Real computing made real: preventing errors in scientific and engineering calculations</a:t>
            </a:r>
            <a:r>
              <a:rPr lang="en-US" dirty="0" smtClean="0"/>
              <a:t>, Dover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application &amp; monitor memory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least suspicious</a:t>
              </a:r>
              <a:endParaRPr lang="en-US" sz="2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</a:t>
            </a:r>
            <a:r>
              <a:rPr lang="en-US" dirty="0" err="1" smtClean="0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frees,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==72184==                     16,001,024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72184==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16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r>
              <a:rPr lang="en-US" dirty="0" smtClean="0"/>
              <a:t> full leak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 smtClean="0"/>
              <a:t>Segmentation fault run with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4     double sum = 0.0;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for (i = 0; i &lt; n; i++)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sum += x[i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  <a:endPara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/>
                <a:t> seems to be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using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core dumped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0x0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cs typeface="Courier New" panose="02070309020205020404" pitchFamily="49" charset="0"/>
                </a:rPr>
                <a:t>first iteration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 smtClean="0">
                  <a:cs typeface="Courier New" panose="02070309020205020404" pitchFamily="49" charset="0"/>
                </a:rPr>
                <a:t> is fine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is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 smtClean="0">
                  <a:cs typeface="Courier New" panose="02070309020205020404" pitchFamily="49" charset="0"/>
                </a:rPr>
                <a:t> pointer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Culprit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=c99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-g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stack_issue.exe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18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x[n];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22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return x;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problem </a:t>
            </a:r>
            <a:r>
              <a:rPr lang="en-US" smtClean="0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cs typeface="Courier New" panose="02070309020205020404" pitchFamily="49" charset="0"/>
                </a:rPr>
                <a:t>Oops,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 smtClean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 smtClean="0">
                  <a:cs typeface="Courier New" panose="02070309020205020404" pitchFamily="49" charset="0"/>
                </a:rPr>
                <a:t>goes out of scope</a:t>
              </a:r>
              <a:endParaRPr lang="en-US" sz="2000" dirty="0"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Don't ignore compiler warnings!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Solution:</a:t>
            </a:r>
          </a:p>
          <a:p>
            <a:r>
              <a:rPr lang="en-US" sz="2400" dirty="0" smtClean="0"/>
              <a:t>Allocate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Validator for MPI, checks</a:t>
            </a:r>
          </a:p>
          <a:p>
            <a:pPr lvl="1"/>
            <a:r>
              <a:rPr lang="en-US" dirty="0" smtClean="0"/>
              <a:t>constants and integer values</a:t>
            </a:r>
          </a:p>
          <a:p>
            <a:pPr lvl="1"/>
            <a:r>
              <a:rPr lang="en-US" dirty="0" smtClean="0"/>
              <a:t>communicator usage</a:t>
            </a:r>
          </a:p>
          <a:p>
            <a:pPr lvl="1"/>
            <a:r>
              <a:rPr lang="en-US" dirty="0" smtClean="0"/>
              <a:t>datatype usage</a:t>
            </a:r>
          </a:p>
          <a:p>
            <a:pPr lvl="1"/>
            <a:r>
              <a:rPr lang="en-US" dirty="0" smtClean="0"/>
              <a:t>group usage</a:t>
            </a:r>
          </a:p>
          <a:p>
            <a:pPr lvl="1"/>
            <a:r>
              <a:rPr lang="en-US" dirty="0" smtClean="0"/>
              <a:t>operation usage</a:t>
            </a:r>
          </a:p>
          <a:p>
            <a:pPr lvl="1"/>
            <a:r>
              <a:rPr lang="en-US" dirty="0" smtClean="0"/>
              <a:t>request usage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leak checks</a:t>
            </a:r>
            <a:r>
              <a:rPr lang="en-US" dirty="0" smtClean="0"/>
              <a:t> (MPI resources not freed)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 smtClean="0"/>
              <a:t>overlapping buffers passed to MPI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 smtClean="0"/>
              <a:t>basic checks for thread-level usage (</a:t>
            </a:r>
            <a:r>
              <a:rPr lang="en-US" dirty="0" err="1" smtClean="0"/>
              <a:t>MPI_Init_thread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doc.itc.rwth-aachen.de/display/CCP/Project+MUST</a:t>
            </a:r>
            <a:endParaRPr lang="en-US" dirty="0" smtClean="0"/>
          </a:p>
          <a:p>
            <a:r>
              <a:rPr lang="en-US" dirty="0" smtClean="0"/>
              <a:t>Note: Intel MPI can catch some of these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uses </a:t>
            </a:r>
            <a:r>
              <a:rPr lang="en-US" dirty="0"/>
              <a:t>P</a:t>
            </a:r>
            <a:r>
              <a:rPr lang="en-US" dirty="0" smtClean="0"/>
              <a:t>MPI interface, so no instrumentation required</a:t>
            </a:r>
          </a:p>
          <a:p>
            <a:r>
              <a:rPr lang="en-US" dirty="0" smtClean="0"/>
              <a:t>Run application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 smtClean="0"/>
              <a:t>,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HTML report is generated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./deadlock.exe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Using prebuilt infrastructure 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C^C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MUST] Execution finished, inspect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"/MUST_Output.html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deadlock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/>
                <a:t> 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waits</a:t>
              </a:r>
            </a:p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= deadlock!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deadlock.f90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rank 0 starts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 smtClean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others stuck in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leaked resources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in general: minimum scope for variables</a:t>
            </a:r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</a:p>
          <a:p>
            <a:r>
              <a:rPr lang="en-US" dirty="0" smtClean="0"/>
              <a:t>Be 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Leaky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reorder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leak.f90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 smtClean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two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 smtClean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without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 smtClean="0">
                  <a:cs typeface="Courier New" panose="02070309020205020404" pitchFamily="49" charset="0"/>
                </a:rPr>
                <a:t>!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sizes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size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message_size.f90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buffer &gt; receive buffer!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Intel MPI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-np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 ./message_size.exe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buffer types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Mismatched buffer type 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receive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1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tag,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MPI_COMM_WORLD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 smtClean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 smtClean="0"/>
              <a:t>: 8 byte 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caught: PMPI has no clue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aliasing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 smtClean="0"/>
              <a:t>MUST 1.5 crashes: no error report</a:t>
            </a:r>
          </a:p>
          <a:p>
            <a:r>
              <a:rPr lang="en-US" dirty="0" smtClean="0"/>
              <a:t>Intel MPI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message_type.f90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</a:t>
            </a:r>
          </a:p>
          <a:p>
            <a:pPr lvl="1"/>
            <a:r>
              <a:rPr lang="en-US" dirty="0" smtClean="0"/>
              <a:t>race conditions (</a:t>
            </a:r>
            <a:r>
              <a:rPr lang="en-US" dirty="0" err="1" smtClean="0"/>
              <a:t>drd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2"/>
              </a:rPr>
              <a:t>http://valgrind.org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Inspector: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to detect</a:t>
            </a:r>
          </a:p>
          <a:p>
            <a:pPr lvl="1"/>
            <a:r>
              <a:rPr lang="en-US" dirty="0" smtClean="0"/>
              <a:t>thread issues: deadlocks, race conditions</a:t>
            </a:r>
          </a:p>
          <a:p>
            <a:pPr lvl="1"/>
            <a:r>
              <a:rPr lang="en-US" dirty="0" smtClean="0"/>
              <a:t>memory issues: leaks</a:t>
            </a:r>
          </a:p>
          <a:p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command line</a:t>
            </a:r>
          </a:p>
          <a:p>
            <a:r>
              <a:rPr lang="en-US" dirty="0" smtClean="0"/>
              <a:t>Commercial product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 smtClean="0"/>
              <a:t>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3.14059997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./pi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$./pi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too bad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May be symptom of race condition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really </a:t>
              </a:r>
              <a:r>
                <a:rPr lang="en-US" dirty="0" smtClean="0">
                  <a:sym typeface="Symbol" panose="05050102010706020507" pitchFamily="18" charset="2"/>
                </a:rPr>
                <a:t></a:t>
              </a:r>
              <a:r>
                <a:rPr lang="en-US" dirty="0" smtClean="0"/>
                <a:t>, not even deterministic!</a:t>
              </a:r>
              <a:endParaRPr lang="en-US" dirty="0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Inspector is project-based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create new project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target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increased from default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analysis type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write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 smtClean="0"/>
                <a:t> read</a:t>
              </a:r>
              <a:endParaRPr lang="en-US" sz="2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 thread 1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read</a:t>
                </a:r>
                <a:endParaRPr lang="en-US" sz="1100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write</a:t>
                </a:r>
                <a:endParaRPr lang="en-US" sz="1100" dirty="0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+ 1</a:t>
              </a:r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0</a:t>
                </a:r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register thread 1</a:t>
                </a:r>
                <a:endParaRPr lang="en-US" dirty="0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time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=</a:t>
            </a:r>
          </a:p>
          <a:p>
            <a:pPr algn="ctr"/>
            <a:r>
              <a:rPr lang="en-US" sz="2400" dirty="0" smtClean="0"/>
              <a:t>race condition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mystery of the vanishing bug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 stuff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Crucial to understand</a:t>
            </a:r>
          </a:p>
          <a:p>
            <a:pPr lvl="1"/>
            <a:r>
              <a:rPr lang="en-US" dirty="0" smtClean="0"/>
              <a:t>hardware architecture</a:t>
            </a:r>
          </a:p>
          <a:p>
            <a:pPr lvl="1"/>
            <a:r>
              <a:rPr lang="en-US" dirty="0" smtClean="0"/>
              <a:t>compiler behavior</a:t>
            </a:r>
          </a:p>
          <a:p>
            <a:pPr lvl="1"/>
            <a:r>
              <a:rPr lang="en-US" dirty="0" smtClean="0"/>
              <a:t>programming language semantics</a:t>
            </a:r>
          </a:p>
          <a:p>
            <a:r>
              <a:rPr lang="en-US" dirty="0" smtClean="0"/>
              <a:t>Subtle interplay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"weird"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%d\n", shift, a[shift]);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Written to be buggy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assignment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 smtClean="0"/>
              <a:t>modifies value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or not to be…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see it…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now you don't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42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Aggressive optimization (Intel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array stored in RAM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stored only in CPU register for immediate reuse</a:t>
            </a:r>
          </a:p>
          <a:p>
            <a:pPr lvl="1"/>
            <a:r>
              <a:rPr lang="en-US" dirty="0" smtClean="0"/>
              <a:t>update of memory location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no effect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Alternative: </a:t>
            </a:r>
            <a:r>
              <a:rPr lang="en-US" dirty="0" err="1" smtClean="0"/>
              <a:t>AsciiDoc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Online documentation always in sync with releases!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source code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style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Will detect runtime problems</a:t>
            </a:r>
          </a:p>
          <a:p>
            <a:pPr lvl="1"/>
            <a:r>
              <a:rPr lang="en-US" dirty="0" smtClean="0"/>
              <a:t>not all</a:t>
            </a:r>
          </a:p>
          <a:p>
            <a:r>
              <a:rPr lang="en-US" dirty="0" smtClean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Detects (some!)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function returning stack array variables</a:t>
            </a:r>
          </a:p>
          <a:p>
            <a:pPr lvl="1"/>
            <a:r>
              <a:rPr lang="en-US" dirty="0" smtClean="0"/>
              <a:t>inappropriate string formatting codes</a:t>
            </a:r>
          </a:p>
          <a:p>
            <a:pPr lvl="1"/>
            <a:r>
              <a:rPr lang="en-US" dirty="0" smtClean="0"/>
              <a:t>variable scope too wide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unused variables</a:t>
            </a:r>
          </a:p>
          <a:p>
            <a:pPr lvl="1"/>
            <a:r>
              <a:rPr lang="en-US" dirty="0" smtClean="0"/>
              <a:t>unused functions/methods</a:t>
            </a:r>
            <a:endParaRPr lang="en-US" dirty="0"/>
          </a:p>
          <a:p>
            <a:pPr lvl="1"/>
            <a:r>
              <a:rPr lang="en-US" dirty="0" smtClean="0"/>
              <a:t>suspicious arithmetic operations</a:t>
            </a:r>
          </a:p>
          <a:p>
            <a:pPr lvl="1"/>
            <a:r>
              <a:rPr lang="en-US" dirty="0" smtClean="0"/>
              <a:t>control flow problems (logical operand order)</a:t>
            </a:r>
          </a:p>
          <a:p>
            <a:pPr lvl="1"/>
            <a:r>
              <a:rPr lang="en-US" dirty="0" smtClean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CodeSonar</a:t>
            </a:r>
            <a:r>
              <a:rPr lang="en-US" dirty="0" smtClean="0"/>
              <a:t>: C/C++, commercial</a:t>
            </a:r>
          </a:p>
          <a:p>
            <a:pPr lvl="1"/>
            <a:r>
              <a:rPr lang="en-US" sz="2100" dirty="0" smtClean="0">
                <a:hlinkClick r:id="rId2"/>
              </a:rPr>
              <a:t>https://www.grammatech.com/products/source-code-analysis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Cppcheck</a:t>
            </a:r>
            <a:r>
              <a:rPr lang="en-US" dirty="0" smtClean="0">
                <a:sym typeface="Symbol" panose="05050102010706020507" pitchFamily="18" charset="2"/>
              </a:rPr>
              <a:t>: C++, open source</a:t>
            </a:r>
          </a:p>
          <a:p>
            <a:pPr lvl="1"/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</a:t>
            </a:r>
            <a:r>
              <a:rPr lang="en-US" sz="1900" dirty="0" smtClean="0">
                <a:sym typeface="Symbol" panose="05050102010706020507" pitchFamily="18" charset="2"/>
                <a:hlinkClick r:id="rId3"/>
              </a:rPr>
              <a:t>/</a:t>
            </a:r>
            <a:r>
              <a:rPr lang="en-US" sz="19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err="1" smtClean="0">
                <a:sym typeface="Symbol" panose="05050102010706020507" pitchFamily="18" charset="2"/>
              </a:rPr>
              <a:t>Pylint</a:t>
            </a:r>
            <a:r>
              <a:rPr lang="en-US" dirty="0" smtClean="0">
                <a:sym typeface="Symbol" panose="05050102010706020507" pitchFamily="18" charset="2"/>
              </a:rPr>
              <a:t>: Python,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</a:t>
            </a:r>
            <a:r>
              <a:rPr lang="en-US" sz="1800" dirty="0" smtClean="0">
                <a:sym typeface="Symbol" panose="05050102010706020507" pitchFamily="18" charset="2"/>
                <a:hlinkClick r:id="rId4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Flake8: </a:t>
            </a:r>
            <a:r>
              <a:rPr lang="en-US" dirty="0">
                <a:sym typeface="Symbol" panose="05050102010706020507" pitchFamily="18" charset="2"/>
              </a:rPr>
              <a:t>Python, open </a:t>
            </a:r>
            <a:r>
              <a:rPr lang="en-US" dirty="0" smtClean="0">
                <a:sym typeface="Symbol" panose="05050102010706020507" pitchFamily="18" charset="2"/>
              </a:rPr>
              <a:t>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</a:t>
            </a:r>
            <a:r>
              <a:rPr lang="en-US" sz="1800" dirty="0" smtClean="0">
                <a:sym typeface="Symbol" panose="05050102010706020507" pitchFamily="18" charset="2"/>
                <a:hlinkClick r:id="rId5"/>
              </a:rPr>
              <a:t>/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ShellCheck</a:t>
            </a:r>
            <a:r>
              <a:rPr lang="en-US" dirty="0" smtClean="0">
                <a:sym typeface="Symbol" panose="05050102010706020507" pitchFamily="18" charset="2"/>
              </a:rPr>
              <a:t>: bash scripts, open source</a:t>
            </a:r>
          </a:p>
          <a:p>
            <a:pPr lvl="1"/>
            <a:r>
              <a:rPr lang="en-US" sz="1800" dirty="0">
                <a:sym typeface="Symbol" panose="05050102010706020507" pitchFamily="18" charset="2"/>
                <a:hlinkClick r:id="rId6"/>
              </a:rPr>
              <a:t>https://</a:t>
            </a:r>
            <a:r>
              <a:rPr lang="en-US" sz="1800" dirty="0" smtClean="0">
                <a:sym typeface="Symbol" panose="05050102010706020507" pitchFamily="18" charset="2"/>
                <a:hlinkClick r:id="rId6"/>
              </a:rPr>
              <a:t>github.com/koalaman/shellcheck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12643</Words>
  <Application>Microsoft Office PowerPoint</Application>
  <PresentationFormat>On-screen Show (4:3)</PresentationFormat>
  <Paragraphs>3000</Paragraphs>
  <Slides>218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218</vt:i4>
      </vt:variant>
    </vt:vector>
  </HeadingPairs>
  <TitlesOfParts>
    <vt:vector size="230" baseType="lpstr">
      <vt:lpstr>Arial</vt:lpstr>
      <vt:lpstr>Brush Script MT</vt:lpstr>
      <vt:lpstr>Calibri</vt:lpstr>
      <vt:lpstr>Courier New</vt:lpstr>
      <vt:lpstr>Euclid</vt:lpstr>
      <vt:lpstr>Euclid Extra</vt:lpstr>
      <vt:lpstr>Euclid Symbol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357</cp:revision>
  <dcterms:created xsi:type="dcterms:W3CDTF">2013-01-10T10:35:33Z</dcterms:created>
  <dcterms:modified xsi:type="dcterms:W3CDTF">2018-01-21T15:13:31Z</dcterms:modified>
</cp:coreProperties>
</file>