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8"/>
  </p:notesMasterIdLst>
  <p:handoutMasterIdLst>
    <p:handoutMasterId r:id="rId379"/>
  </p:handoutMasterIdLst>
  <p:sldIdLst>
    <p:sldId id="256" r:id="rId2"/>
    <p:sldId id="351" r:id="rId3"/>
    <p:sldId id="258" r:id="rId4"/>
    <p:sldId id="499" r:id="rId5"/>
    <p:sldId id="279" r:id="rId6"/>
    <p:sldId id="497" r:id="rId7"/>
    <p:sldId id="638" r:id="rId8"/>
    <p:sldId id="640" r:id="rId9"/>
    <p:sldId id="641" r:id="rId10"/>
    <p:sldId id="648" r:id="rId11"/>
    <p:sldId id="653" r:id="rId12"/>
    <p:sldId id="642" r:id="rId13"/>
    <p:sldId id="643" r:id="rId14"/>
    <p:sldId id="644" r:id="rId15"/>
    <p:sldId id="645" r:id="rId16"/>
    <p:sldId id="647" r:id="rId17"/>
    <p:sldId id="654" r:id="rId18"/>
    <p:sldId id="646" r:id="rId19"/>
    <p:sldId id="650" r:id="rId20"/>
    <p:sldId id="649" r:id="rId21"/>
    <p:sldId id="651" r:id="rId22"/>
    <p:sldId id="652" r:id="rId23"/>
    <p:sldId id="655" r:id="rId24"/>
    <p:sldId id="293" r:id="rId25"/>
    <p:sldId id="259" r:id="rId26"/>
    <p:sldId id="301" r:id="rId27"/>
    <p:sldId id="261" r:id="rId28"/>
    <p:sldId id="260" r:id="rId29"/>
    <p:sldId id="268" r:id="rId30"/>
    <p:sldId id="346" r:id="rId31"/>
    <p:sldId id="345" r:id="rId32"/>
    <p:sldId id="263" r:id="rId33"/>
    <p:sldId id="262" r:id="rId34"/>
    <p:sldId id="283" r:id="rId35"/>
    <p:sldId id="639" r:id="rId36"/>
    <p:sldId id="264" r:id="rId37"/>
    <p:sldId id="265" r:id="rId38"/>
    <p:sldId id="266" r:id="rId39"/>
    <p:sldId id="267" r:id="rId40"/>
    <p:sldId id="349" r:id="rId41"/>
    <p:sldId id="269" r:id="rId42"/>
    <p:sldId id="338" r:id="rId43"/>
    <p:sldId id="337" r:id="rId44"/>
    <p:sldId id="500" r:id="rId45"/>
    <p:sldId id="350" r:id="rId46"/>
    <p:sldId id="270" r:id="rId47"/>
    <p:sldId id="339" r:id="rId48"/>
    <p:sldId id="340" r:id="rId49"/>
    <p:sldId id="341" r:id="rId50"/>
    <p:sldId id="342" r:id="rId51"/>
    <p:sldId id="347" r:id="rId52"/>
    <p:sldId id="557" r:id="rId53"/>
    <p:sldId id="343" r:id="rId54"/>
    <p:sldId id="344" r:id="rId55"/>
    <p:sldId id="271" r:id="rId56"/>
    <p:sldId id="272" r:id="rId57"/>
    <p:sldId id="273" r:id="rId58"/>
    <p:sldId id="319" r:id="rId59"/>
    <p:sldId id="320" r:id="rId60"/>
    <p:sldId id="286" r:id="rId61"/>
    <p:sldId id="287" r:id="rId62"/>
    <p:sldId id="288" r:id="rId63"/>
    <p:sldId id="289" r:id="rId64"/>
    <p:sldId id="603" r:id="rId65"/>
    <p:sldId id="284" r:id="rId66"/>
    <p:sldId id="290" r:id="rId67"/>
    <p:sldId id="285" r:id="rId68"/>
    <p:sldId id="606" r:id="rId69"/>
    <p:sldId id="274" r:id="rId70"/>
    <p:sldId id="275" r:id="rId71"/>
    <p:sldId id="276" r:id="rId72"/>
    <p:sldId id="277" r:id="rId73"/>
    <p:sldId id="604" r:id="rId74"/>
    <p:sldId id="605" r:id="rId75"/>
    <p:sldId id="291" r:id="rId76"/>
    <p:sldId id="292" r:id="rId77"/>
    <p:sldId id="303" r:id="rId78"/>
    <p:sldId id="317" r:id="rId79"/>
    <p:sldId id="314" r:id="rId80"/>
    <p:sldId id="316" r:id="rId81"/>
    <p:sldId id="318" r:id="rId82"/>
    <p:sldId id="330" r:id="rId83"/>
    <p:sldId id="328" r:id="rId84"/>
    <p:sldId id="315" r:id="rId85"/>
    <p:sldId id="525" r:id="rId86"/>
    <p:sldId id="297" r:id="rId87"/>
    <p:sldId id="329" r:id="rId88"/>
    <p:sldId id="312" r:id="rId89"/>
    <p:sldId id="321" r:id="rId90"/>
    <p:sldId id="331" r:id="rId91"/>
    <p:sldId id="348" r:id="rId92"/>
    <p:sldId id="294" r:id="rId93"/>
    <p:sldId id="295" r:id="rId94"/>
    <p:sldId id="296" r:id="rId95"/>
    <p:sldId id="298" r:id="rId96"/>
    <p:sldId id="299" r:id="rId97"/>
    <p:sldId id="300" r:id="rId98"/>
    <p:sldId id="307" r:id="rId99"/>
    <p:sldId id="501" r:id="rId100"/>
    <p:sldId id="502" r:id="rId101"/>
    <p:sldId id="302" r:id="rId102"/>
    <p:sldId id="304" r:id="rId103"/>
    <p:sldId id="308" r:id="rId104"/>
    <p:sldId id="305" r:id="rId105"/>
    <p:sldId id="483" r:id="rId106"/>
    <p:sldId id="484" r:id="rId107"/>
    <p:sldId id="325" r:id="rId108"/>
    <p:sldId id="309" r:id="rId109"/>
    <p:sldId id="310" r:id="rId110"/>
    <p:sldId id="313" r:id="rId111"/>
    <p:sldId id="326" r:id="rId112"/>
    <p:sldId id="306" r:id="rId113"/>
    <p:sldId id="311" r:id="rId114"/>
    <p:sldId id="354" r:id="rId115"/>
    <p:sldId id="355" r:id="rId116"/>
    <p:sldId id="356" r:id="rId117"/>
    <p:sldId id="357" r:id="rId118"/>
    <p:sldId id="358" r:id="rId119"/>
    <p:sldId id="360" r:id="rId120"/>
    <p:sldId id="359" r:id="rId121"/>
    <p:sldId id="462" r:id="rId122"/>
    <p:sldId id="463" r:id="rId123"/>
    <p:sldId id="464" r:id="rId124"/>
    <p:sldId id="465" r:id="rId125"/>
    <p:sldId id="466" r:id="rId126"/>
    <p:sldId id="467" r:id="rId127"/>
    <p:sldId id="609" r:id="rId128"/>
    <p:sldId id="610" r:id="rId129"/>
    <p:sldId id="611" r:id="rId130"/>
    <p:sldId id="612" r:id="rId131"/>
    <p:sldId id="613" r:id="rId132"/>
    <p:sldId id="614" r:id="rId133"/>
    <p:sldId id="615" r:id="rId134"/>
    <p:sldId id="616" r:id="rId135"/>
    <p:sldId id="617" r:id="rId136"/>
    <p:sldId id="618" r:id="rId137"/>
    <p:sldId id="619" r:id="rId138"/>
    <p:sldId id="620" r:id="rId139"/>
    <p:sldId id="621" r:id="rId140"/>
    <p:sldId id="622" r:id="rId141"/>
    <p:sldId id="443" r:id="rId142"/>
    <p:sldId id="444" r:id="rId143"/>
    <p:sldId id="445" r:id="rId144"/>
    <p:sldId id="446" r:id="rId145"/>
    <p:sldId id="447" r:id="rId146"/>
    <p:sldId id="448" r:id="rId147"/>
    <p:sldId id="524" r:id="rId148"/>
    <p:sldId id="461" r:id="rId149"/>
    <p:sldId id="526" r:id="rId150"/>
    <p:sldId id="468" r:id="rId151"/>
    <p:sldId id="469" r:id="rId152"/>
    <p:sldId id="470" r:id="rId153"/>
    <p:sldId id="471" r:id="rId154"/>
    <p:sldId id="472" r:id="rId155"/>
    <p:sldId id="473" r:id="rId156"/>
    <p:sldId id="474" r:id="rId157"/>
    <p:sldId id="475" r:id="rId158"/>
    <p:sldId id="476" r:id="rId159"/>
    <p:sldId id="477" r:id="rId160"/>
    <p:sldId id="478" r:id="rId161"/>
    <p:sldId id="481" r:id="rId162"/>
    <p:sldId id="479" r:id="rId163"/>
    <p:sldId id="480" r:id="rId164"/>
    <p:sldId id="482" r:id="rId165"/>
    <p:sldId id="623" r:id="rId166"/>
    <p:sldId id="624" r:id="rId167"/>
    <p:sldId id="625" r:id="rId168"/>
    <p:sldId id="626" r:id="rId169"/>
    <p:sldId id="627" r:id="rId170"/>
    <p:sldId id="505" r:id="rId171"/>
    <p:sldId id="506" r:id="rId172"/>
    <p:sldId id="507" r:id="rId173"/>
    <p:sldId id="508" r:id="rId174"/>
    <p:sldId id="509" r:id="rId175"/>
    <p:sldId id="510" r:id="rId176"/>
    <p:sldId id="512" r:id="rId177"/>
    <p:sldId id="520" r:id="rId178"/>
    <p:sldId id="441" r:id="rId179"/>
    <p:sldId id="442" r:id="rId180"/>
    <p:sldId id="450" r:id="rId181"/>
    <p:sldId id="451" r:id="rId182"/>
    <p:sldId id="452" r:id="rId183"/>
    <p:sldId id="453" r:id="rId184"/>
    <p:sldId id="454" r:id="rId185"/>
    <p:sldId id="361" r:id="rId186"/>
    <p:sldId id="362" r:id="rId187"/>
    <p:sldId id="363" r:id="rId188"/>
    <p:sldId id="364" r:id="rId189"/>
    <p:sldId id="365" r:id="rId190"/>
    <p:sldId id="366" r:id="rId191"/>
    <p:sldId id="367" r:id="rId192"/>
    <p:sldId id="368" r:id="rId193"/>
    <p:sldId id="369" r:id="rId194"/>
    <p:sldId id="511" r:id="rId195"/>
    <p:sldId id="370" r:id="rId196"/>
    <p:sldId id="371" r:id="rId197"/>
    <p:sldId id="372" r:id="rId198"/>
    <p:sldId id="373" r:id="rId199"/>
    <p:sldId id="374" r:id="rId200"/>
    <p:sldId id="375" r:id="rId201"/>
    <p:sldId id="376" r:id="rId202"/>
    <p:sldId id="377" r:id="rId203"/>
    <p:sldId id="378" r:id="rId204"/>
    <p:sldId id="379" r:id="rId205"/>
    <p:sldId id="380" r:id="rId206"/>
    <p:sldId id="523" r:id="rId207"/>
    <p:sldId id="381" r:id="rId208"/>
    <p:sldId id="382" r:id="rId209"/>
    <p:sldId id="383" r:id="rId210"/>
    <p:sldId id="384" r:id="rId211"/>
    <p:sldId id="386" r:id="rId212"/>
    <p:sldId id="387" r:id="rId213"/>
    <p:sldId id="388" r:id="rId214"/>
    <p:sldId id="389" r:id="rId215"/>
    <p:sldId id="390" r:id="rId216"/>
    <p:sldId id="549" r:id="rId217"/>
    <p:sldId id="550" r:id="rId218"/>
    <p:sldId id="551" r:id="rId219"/>
    <p:sldId id="552" r:id="rId220"/>
    <p:sldId id="553" r:id="rId221"/>
    <p:sldId id="554" r:id="rId222"/>
    <p:sldId id="555" r:id="rId223"/>
    <p:sldId id="556" r:id="rId224"/>
    <p:sldId id="391" r:id="rId225"/>
    <p:sldId id="392" r:id="rId226"/>
    <p:sldId id="393" r:id="rId227"/>
    <p:sldId id="394" r:id="rId228"/>
    <p:sldId id="395" r:id="rId229"/>
    <p:sldId id="396" r:id="rId230"/>
    <p:sldId id="397" r:id="rId231"/>
    <p:sldId id="398" r:id="rId232"/>
    <p:sldId id="521" r:id="rId233"/>
    <p:sldId id="440" r:id="rId234"/>
    <p:sldId id="455" r:id="rId235"/>
    <p:sldId id="456" r:id="rId236"/>
    <p:sldId id="637" r:id="rId237"/>
    <p:sldId id="458" r:id="rId238"/>
    <p:sldId id="459" r:id="rId239"/>
    <p:sldId id="460" r:id="rId240"/>
    <p:sldId id="608" r:id="rId241"/>
    <p:sldId id="522" r:id="rId242"/>
    <p:sldId id="399" r:id="rId243"/>
    <p:sldId id="400" r:id="rId244"/>
    <p:sldId id="401" r:id="rId245"/>
    <p:sldId id="402" r:id="rId246"/>
    <p:sldId id="403" r:id="rId247"/>
    <p:sldId id="404" r:id="rId248"/>
    <p:sldId id="405" r:id="rId249"/>
    <p:sldId id="406" r:id="rId250"/>
    <p:sldId id="407" r:id="rId251"/>
    <p:sldId id="408" r:id="rId252"/>
    <p:sldId id="409" r:id="rId253"/>
    <p:sldId id="410" r:id="rId254"/>
    <p:sldId id="411" r:id="rId255"/>
    <p:sldId id="412" r:id="rId256"/>
    <p:sldId id="413" r:id="rId257"/>
    <p:sldId id="414" r:id="rId258"/>
    <p:sldId id="415" r:id="rId259"/>
    <p:sldId id="416" r:id="rId260"/>
    <p:sldId id="417" r:id="rId261"/>
    <p:sldId id="418" r:id="rId262"/>
    <p:sldId id="419" r:id="rId263"/>
    <p:sldId id="420" r:id="rId264"/>
    <p:sldId id="421" r:id="rId265"/>
    <p:sldId id="422" r:id="rId266"/>
    <p:sldId id="423" r:id="rId267"/>
    <p:sldId id="424" r:id="rId268"/>
    <p:sldId id="425" r:id="rId269"/>
    <p:sldId id="426" r:id="rId270"/>
    <p:sldId id="435" r:id="rId271"/>
    <p:sldId id="436" r:id="rId272"/>
    <p:sldId id="437" r:id="rId273"/>
    <p:sldId id="438" r:id="rId274"/>
    <p:sldId id="439" r:id="rId275"/>
    <p:sldId id="503" r:id="rId276"/>
    <p:sldId id="513" r:id="rId277"/>
    <p:sldId id="529" r:id="rId278"/>
    <p:sldId id="504" r:id="rId279"/>
    <p:sldId id="514" r:id="rId280"/>
    <p:sldId id="527" r:id="rId281"/>
    <p:sldId id="516" r:id="rId282"/>
    <p:sldId id="515" r:id="rId283"/>
    <p:sldId id="528" r:id="rId284"/>
    <p:sldId id="607" r:id="rId285"/>
    <p:sldId id="518" r:id="rId286"/>
    <p:sldId id="519" r:id="rId287"/>
    <p:sldId id="530" r:id="rId288"/>
    <p:sldId id="542" r:id="rId289"/>
    <p:sldId id="543" r:id="rId290"/>
    <p:sldId id="558" r:id="rId291"/>
    <p:sldId id="559" r:id="rId292"/>
    <p:sldId id="560" r:id="rId293"/>
    <p:sldId id="561" r:id="rId294"/>
    <p:sldId id="562" r:id="rId295"/>
    <p:sldId id="564" r:id="rId296"/>
    <p:sldId id="565" r:id="rId297"/>
    <p:sldId id="563" r:id="rId298"/>
    <p:sldId id="531" r:id="rId299"/>
    <p:sldId id="532" r:id="rId300"/>
    <p:sldId id="533" r:id="rId301"/>
    <p:sldId id="534" r:id="rId302"/>
    <p:sldId id="535" r:id="rId303"/>
    <p:sldId id="540" r:id="rId304"/>
    <p:sldId id="541" r:id="rId305"/>
    <p:sldId id="536" r:id="rId306"/>
    <p:sldId id="537" r:id="rId307"/>
    <p:sldId id="538" r:id="rId308"/>
    <p:sldId id="539" r:id="rId309"/>
    <p:sldId id="485" r:id="rId310"/>
    <p:sldId id="486" r:id="rId311"/>
    <p:sldId id="487" r:id="rId312"/>
    <p:sldId id="488" r:id="rId313"/>
    <p:sldId id="489" r:id="rId314"/>
    <p:sldId id="490" r:id="rId315"/>
    <p:sldId id="491" r:id="rId316"/>
    <p:sldId id="492" r:id="rId317"/>
    <p:sldId id="493" r:id="rId318"/>
    <p:sldId id="544" r:id="rId319"/>
    <p:sldId id="494" r:id="rId320"/>
    <p:sldId id="546" r:id="rId321"/>
    <p:sldId id="547" r:id="rId322"/>
    <p:sldId id="545" r:id="rId323"/>
    <p:sldId id="548" r:id="rId324"/>
    <p:sldId id="495" r:id="rId325"/>
    <p:sldId id="577" r:id="rId326"/>
    <p:sldId id="578" r:id="rId327"/>
    <p:sldId id="580" r:id="rId328"/>
    <p:sldId id="579" r:id="rId329"/>
    <p:sldId id="581" r:id="rId330"/>
    <p:sldId id="582" r:id="rId331"/>
    <p:sldId id="583" r:id="rId332"/>
    <p:sldId id="584" r:id="rId333"/>
    <p:sldId id="585" r:id="rId334"/>
    <p:sldId id="586" r:id="rId335"/>
    <p:sldId id="590" r:id="rId336"/>
    <p:sldId id="587" r:id="rId337"/>
    <p:sldId id="588" r:id="rId338"/>
    <p:sldId id="589" r:id="rId339"/>
    <p:sldId id="591" r:id="rId340"/>
    <p:sldId id="592" r:id="rId341"/>
    <p:sldId id="593" r:id="rId342"/>
    <p:sldId id="594" r:id="rId343"/>
    <p:sldId id="595" r:id="rId344"/>
    <p:sldId id="596" r:id="rId345"/>
    <p:sldId id="597" r:id="rId346"/>
    <p:sldId id="598" r:id="rId347"/>
    <p:sldId id="599" r:id="rId348"/>
    <p:sldId id="600" r:id="rId349"/>
    <p:sldId id="601" r:id="rId350"/>
    <p:sldId id="602" r:id="rId351"/>
    <p:sldId id="433" r:id="rId352"/>
    <p:sldId id="434" r:id="rId353"/>
    <p:sldId id="571" r:id="rId354"/>
    <p:sldId id="572" r:id="rId355"/>
    <p:sldId id="573" r:id="rId356"/>
    <p:sldId id="574" r:id="rId357"/>
    <p:sldId id="575" r:id="rId358"/>
    <p:sldId id="636" r:id="rId359"/>
    <p:sldId id="576" r:id="rId360"/>
    <p:sldId id="566" r:id="rId361"/>
    <p:sldId id="496" r:id="rId362"/>
    <p:sldId id="567" r:id="rId363"/>
    <p:sldId id="569" r:id="rId364"/>
    <p:sldId id="570" r:id="rId365"/>
    <p:sldId id="568" r:id="rId366"/>
    <p:sldId id="628" r:id="rId367"/>
    <p:sldId id="629" r:id="rId368"/>
    <p:sldId id="630" r:id="rId369"/>
    <p:sldId id="631" r:id="rId370"/>
    <p:sldId id="632" r:id="rId371"/>
    <p:sldId id="633" r:id="rId372"/>
    <p:sldId id="634" r:id="rId373"/>
    <p:sldId id="322" r:id="rId374"/>
    <p:sldId id="323" r:id="rId375"/>
    <p:sldId id="324" r:id="rId376"/>
    <p:sldId id="498" r:id="rId377"/>
  </p:sldIdLst>
  <p:sldSz cx="9144000" cy="6858000" type="screen4x3"/>
  <p:notesSz cx="7099300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FC71E64-7EF2-4303-931C-501F1305ED27}">
          <p14:sldIdLst>
            <p14:sldId id="256"/>
          </p14:sldIdLst>
        </p14:section>
        <p14:section name="Introduction" id="{956A5CE9-0B9E-4924-ABEE-1276F20E2E7E}">
          <p14:sldIdLst>
            <p14:sldId id="351"/>
            <p14:sldId id="258"/>
            <p14:sldId id="499"/>
            <p14:sldId id="279"/>
            <p14:sldId id="497"/>
            <p14:sldId id="638"/>
            <p14:sldId id="640"/>
          </p14:sldIdLst>
        </p14:section>
        <p14:section name="Table of contents" id="{860F772E-16B1-4B8D-AC12-A1A0B40B1C29}">
          <p14:sldIdLst>
            <p14:sldId id="641"/>
            <p14:sldId id="648"/>
            <p14:sldId id="653"/>
            <p14:sldId id="642"/>
            <p14:sldId id="643"/>
            <p14:sldId id="644"/>
            <p14:sldId id="645"/>
            <p14:sldId id="647"/>
            <p14:sldId id="654"/>
            <p14:sldId id="646"/>
            <p14:sldId id="650"/>
            <p14:sldId id="649"/>
            <p14:sldId id="651"/>
            <p14:sldId id="652"/>
            <p14:sldId id="655"/>
          </p14:sldIdLst>
        </p14:section>
        <p14:section name="Data types &amp; statements" id="{7C2002FD-0D85-459D-B52C-DF59E798F5F9}">
          <p14:sldIdLst>
            <p14:sldId id="293"/>
            <p14:sldId id="259"/>
            <p14:sldId id="301"/>
            <p14:sldId id="261"/>
            <p14:sldId id="260"/>
            <p14:sldId id="268"/>
            <p14:sldId id="346"/>
            <p14:sldId id="345"/>
            <p14:sldId id="263"/>
            <p14:sldId id="262"/>
            <p14:sldId id="283"/>
            <p14:sldId id="639"/>
            <p14:sldId id="264"/>
            <p14:sldId id="265"/>
            <p14:sldId id="266"/>
            <p14:sldId id="267"/>
          </p14:sldIdLst>
        </p14:section>
        <p14:section name="File I/O &amp; command line arguments" id="{ACF9C132-7C80-4787-9518-92E232C97665}">
          <p14:sldIdLst>
            <p14:sldId id="349"/>
            <p14:sldId id="269"/>
            <p14:sldId id="338"/>
            <p14:sldId id="337"/>
            <p14:sldId id="500"/>
          </p14:sldIdLst>
        </p14:section>
        <p14:section name="More fundamentals" id="{A080FD9F-F2AD-4BC3-8A99-B935ED4BCCAE}">
          <p14:sldIdLst>
            <p14:sldId id="350"/>
            <p14:sldId id="270"/>
            <p14:sldId id="339"/>
            <p14:sldId id="340"/>
            <p14:sldId id="341"/>
            <p14:sldId id="342"/>
            <p14:sldId id="347"/>
            <p14:sldId id="557"/>
            <p14:sldId id="343"/>
            <p14:sldId id="344"/>
            <p14:sldId id="271"/>
            <p14:sldId id="272"/>
            <p14:sldId id="273"/>
            <p14:sldId id="319"/>
            <p14:sldId id="320"/>
            <p14:sldId id="286"/>
            <p14:sldId id="287"/>
            <p14:sldId id="288"/>
            <p14:sldId id="289"/>
            <p14:sldId id="603"/>
            <p14:sldId id="284"/>
            <p14:sldId id="290"/>
            <p14:sldId id="285"/>
            <p14:sldId id="606"/>
            <p14:sldId id="274"/>
            <p14:sldId id="275"/>
            <p14:sldId id="276"/>
            <p14:sldId id="277"/>
            <p14:sldId id="604"/>
            <p14:sldId id="605"/>
            <p14:sldId id="291"/>
            <p14:sldId id="292"/>
            <p14:sldId id="303"/>
          </p14:sldIdLst>
        </p14:section>
        <p14:section name="Code organization" id="{74CCAA76-680B-4B99-92E1-274B2CFAD711}">
          <p14:sldIdLst>
            <p14:sldId id="317"/>
            <p14:sldId id="314"/>
            <p14:sldId id="316"/>
            <p14:sldId id="318"/>
            <p14:sldId id="330"/>
          </p14:sldIdLst>
        </p14:section>
        <p14:section name="Ineractive Python" id="{CDF09D28-6C9D-4B7E-B262-27264132146E}">
          <p14:sldIdLst>
            <p14:sldId id="328"/>
            <p14:sldId id="315"/>
            <p14:sldId id="525"/>
            <p14:sldId id="297"/>
          </p14:sldIdLst>
        </p14:section>
        <p14:section name="Documentation &amp; testing" id="{0B7EA6EA-C456-4126-ABFA-E2A9654007F9}">
          <p14:sldIdLst>
            <p14:sldId id="329"/>
            <p14:sldId id="312"/>
            <p14:sldId id="321"/>
            <p14:sldId id="331"/>
            <p14:sldId id="348"/>
          </p14:sldIdLst>
        </p14:section>
        <p14:section name="Object-oriented Python" id="{A6A55775-2428-4684-89E9-09C7D7BA40F7}">
          <p14:sldIdLst>
            <p14:sldId id="294"/>
            <p14:sldId id="295"/>
            <p14:sldId id="296"/>
            <p14:sldId id="298"/>
            <p14:sldId id="299"/>
            <p14:sldId id="300"/>
            <p14:sldId id="307"/>
            <p14:sldId id="501"/>
            <p14:sldId id="502"/>
            <p14:sldId id="302"/>
            <p14:sldId id="304"/>
            <p14:sldId id="308"/>
            <p14:sldId id="305"/>
            <p14:sldId id="483"/>
            <p14:sldId id="484"/>
            <p14:sldId id="325"/>
            <p14:sldId id="309"/>
            <p14:sldId id="310"/>
            <p14:sldId id="313"/>
            <p14:sldId id="326"/>
            <p14:sldId id="306"/>
            <p14:sldId id="311"/>
          </p14:sldIdLst>
        </p14:section>
        <p14:section name="File I/O &amp; data formats" id="{955CB382-5362-450C-815B-097165B241DF}">
          <p14:sldIdLst>
            <p14:sldId id="354"/>
            <p14:sldId id="355"/>
            <p14:sldId id="356"/>
            <p14:sldId id="357"/>
            <p14:sldId id="358"/>
            <p14:sldId id="360"/>
            <p14:sldId id="359"/>
          </p14:sldIdLst>
        </p14:section>
        <p14:section name="Exception handling" id="{DD5ED52D-F2DB-4D76-9414-18CDB55E7331}">
          <p14:sldIdLst>
            <p14:sldId id="462"/>
            <p14:sldId id="463"/>
            <p14:sldId id="464"/>
            <p14:sldId id="465"/>
            <p14:sldId id="466"/>
            <p14:sldId id="467"/>
          </p14:sldIdLst>
        </p14:section>
        <p14:section name="Unit testing" id="{7C09470B-1C78-496D-B5E7-D87D418DA908}">
          <p14:sldIdLst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</p14:sldIdLst>
        </p14:section>
        <p14:section name="Command line arguments &amp; configuration files" id="{90FA6688-9B0E-4326-84BA-7CE06C18A5F9}">
          <p14:sldIdLst>
            <p14:sldId id="443"/>
            <p14:sldId id="444"/>
            <p14:sldId id="445"/>
            <p14:sldId id="446"/>
            <p14:sldId id="447"/>
            <p14:sldId id="448"/>
            <p14:sldId id="524"/>
          </p14:sldIdLst>
        </p14:section>
        <p14:section name="Debugging" id="{E2A80FF7-D2C3-40A2-9D75-F7E91921F04E}">
          <p14:sldIdLst>
            <p14:sldId id="461"/>
            <p14:sldId id="526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81"/>
            <p14:sldId id="479"/>
            <p14:sldId id="480"/>
            <p14:sldId id="482"/>
          </p14:sldIdLst>
        </p14:section>
        <p14:section name="Profiling" id="{3882A7C8-455A-45F8-BBC0-21E8FCF68080}">
          <p14:sldIdLst>
            <p14:sldId id="623"/>
            <p14:sldId id="624"/>
            <p14:sldId id="625"/>
            <p14:sldId id="626"/>
            <p14:sldId id="627"/>
          </p14:sldIdLst>
        </p14:section>
        <p14:section name="Logging" id="{3BB54EC6-CDE2-4EC9-900A-114646220AC1}">
          <p14:sldIdLst>
            <p14:sldId id="505"/>
            <p14:sldId id="506"/>
            <p14:sldId id="507"/>
            <p14:sldId id="508"/>
            <p14:sldId id="509"/>
            <p14:sldId id="510"/>
            <p14:sldId id="512"/>
            <p14:sldId id="520"/>
          </p14:sldIdLst>
        </p14:section>
        <p14:section name="File system operations" id="{8A93D698-E935-4815-BFCE-F9994F3F99AB}">
          <p14:sldIdLst>
            <p14:sldId id="441"/>
            <p14:sldId id="442"/>
            <p14:sldId id="450"/>
            <p14:sldId id="451"/>
            <p14:sldId id="452"/>
            <p14:sldId id="453"/>
            <p14:sldId id="454"/>
          </p14:sldIdLst>
        </p14:section>
        <p14:section name="Regular expressions" id="{07BFF58D-0C06-4594-AEAA-4ACCA44AA1ED}">
          <p14:sldIdLst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511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523"/>
          </p14:sldIdLst>
        </p14:section>
        <p14:section name="String formatting" id="{CD69BDA6-D9D1-491E-8571-999F4099C53A}">
          <p14:sldIdLst>
            <p14:sldId id="381"/>
            <p14:sldId id="382"/>
            <p14:sldId id="383"/>
            <p14:sldId id="384"/>
          </p14:sldIdLst>
        </p14:section>
        <p14:section name="Database interaction" id="{A9DAB2C8-7DEC-4DFD-BDA1-824550BD3DB5}">
          <p14:sldIdLst>
            <p14:sldId id="386"/>
            <p14:sldId id="387"/>
            <p14:sldId id="388"/>
            <p14:sldId id="389"/>
            <p14:sldId id="390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</p14:sldIdLst>
        </p14:section>
        <p14:section name="List transformations" id="{364CD4CF-B13B-459D-B906-8471CE67C60D}">
          <p14:sldIdLst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521"/>
          </p14:sldIdLst>
        </p14:section>
        <p14:section name="Iterators" id="{8360792B-CD6C-4DEC-8A79-4E88CEBF128C}">
          <p14:sldIdLst>
            <p14:sldId id="440"/>
            <p14:sldId id="455"/>
            <p14:sldId id="456"/>
            <p14:sldId id="637"/>
            <p14:sldId id="458"/>
            <p14:sldId id="459"/>
            <p14:sldId id="460"/>
            <p14:sldId id="608"/>
            <p14:sldId id="522"/>
          </p14:sldIdLst>
        </p14:section>
        <p14:section name="Classes case study" id="{803DCD21-1BA9-4E9C-9025-45DF7BF6D8AB}">
          <p14:sldIdLst>
            <p14:sldId id="399"/>
            <p14:sldId id="400"/>
            <p14:sldId id="401"/>
            <p14:sldId id="402"/>
            <p14:sldId id="403"/>
          </p14:sldIdLst>
        </p14:section>
        <p14:section name="Parsing regular data" id="{5FC9BCB7-9AC0-475F-8F11-3E3545F51B2D}">
          <p14:sldIdLst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</p14:sldIdLst>
        </p14:section>
        <p14:section name="PyParsing" id="{75651DB5-8269-4576-90CC-0AC5849DA68A}">
          <p14:sldIdLst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</p14:sldIdLst>
        </p14:section>
        <p14:section name="External commands" id="{FB3CEE9D-67B0-440B-B9D3-EA381C8A17B5}">
          <p14:sldIdLst>
            <p14:sldId id="424"/>
            <p14:sldId id="425"/>
            <p14:sldId id="426"/>
          </p14:sldIdLst>
        </p14:section>
        <p14:section name="Scientific Python" id="{71031B03-F593-4B88-85AD-6A7C20E2EF77}">
          <p14:sldIdLst>
            <p14:sldId id="435"/>
            <p14:sldId id="436"/>
            <p14:sldId id="437"/>
            <p14:sldId id="438"/>
            <p14:sldId id="439"/>
            <p14:sldId id="503"/>
            <p14:sldId id="513"/>
            <p14:sldId id="529"/>
            <p14:sldId id="504"/>
            <p14:sldId id="514"/>
            <p14:sldId id="527"/>
            <p14:sldId id="516"/>
            <p14:sldId id="515"/>
            <p14:sldId id="528"/>
            <p14:sldId id="607"/>
            <p14:sldId id="518"/>
            <p14:sldId id="519"/>
            <p14:sldId id="530"/>
            <p14:sldId id="542"/>
            <p14:sldId id="543"/>
            <p14:sldId id="558"/>
            <p14:sldId id="559"/>
            <p14:sldId id="560"/>
            <p14:sldId id="561"/>
            <p14:sldId id="562"/>
            <p14:sldId id="564"/>
            <p14:sldId id="565"/>
            <p14:sldId id="563"/>
            <p14:sldId id="531"/>
            <p14:sldId id="532"/>
            <p14:sldId id="533"/>
            <p14:sldId id="534"/>
            <p14:sldId id="535"/>
            <p14:sldId id="540"/>
            <p14:sldId id="541"/>
            <p14:sldId id="536"/>
            <p14:sldId id="537"/>
            <p14:sldId id="538"/>
            <p14:sldId id="539"/>
          </p14:sldIdLst>
        </p14:section>
        <p14:section name="HDF5" id="{705F7241-6E5D-424D-9974-DCAD0C76D304}">
          <p14:sldIdLst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544"/>
            <p14:sldId id="494"/>
            <p14:sldId id="546"/>
            <p14:sldId id="547"/>
            <p14:sldId id="545"/>
            <p14:sldId id="548"/>
            <p14:sldId id="495"/>
          </p14:sldIdLst>
        </p14:section>
        <p14:section name="Pandas" id="{CF52988B-2C3C-408B-AC2D-9D1F87F3D959}">
          <p14:sldIdLst>
            <p14:sldId id="577"/>
            <p14:sldId id="578"/>
            <p14:sldId id="580"/>
            <p14:sldId id="579"/>
            <p14:sldId id="581"/>
            <p14:sldId id="582"/>
            <p14:sldId id="583"/>
            <p14:sldId id="584"/>
            <p14:sldId id="585"/>
            <p14:sldId id="586"/>
            <p14:sldId id="590"/>
            <p14:sldId id="587"/>
            <p14:sldId id="588"/>
            <p14:sldId id="589"/>
          </p14:sldIdLst>
        </p14:section>
        <p14:section name="HoloViews" id="{55108F3F-6D76-4CD1-960F-04E3DE746B5F}">
          <p14:sldIdLst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</p14:sldIdLst>
        </p14:section>
        <p14:section name="Conclusions" id="{FCAF037C-2063-492B-9B02-F2D97EA6CEF6}">
          <p14:sldIdLst>
            <p14:sldId id="433"/>
            <p14:sldId id="434"/>
          </p14:sldIdLst>
        </p14:section>
        <p14:section name="Python environments" id="{68018A6D-5431-420D-9FE5-CBFE5123AE16}">
          <p14:sldIdLst>
            <p14:sldId id="571"/>
            <p14:sldId id="572"/>
            <p14:sldId id="573"/>
            <p14:sldId id="574"/>
            <p14:sldId id="575"/>
            <p14:sldId id="636"/>
            <p14:sldId id="576"/>
          </p14:sldIdLst>
        </p14:section>
        <p14:section name="Migration from 2.x to 3.x" id="{577CBDD9-8B9C-4902-AADE-3ACCB8461DD4}">
          <p14:sldIdLst>
            <p14:sldId id="566"/>
            <p14:sldId id="496"/>
            <p14:sldId id="567"/>
            <p14:sldId id="569"/>
            <p14:sldId id="570"/>
            <p14:sldId id="568"/>
          </p14:sldIdLst>
        </p14:section>
        <p14:section name="Anaconda" id="{33294380-CDB3-4E21-9D71-838F73E0F72B}">
          <p14:sldIdLst>
            <p14:sldId id="628"/>
            <p14:sldId id="629"/>
            <p14:sldId id="630"/>
            <p14:sldId id="631"/>
            <p14:sldId id="632"/>
            <p14:sldId id="633"/>
            <p14:sldId id="634"/>
          </p14:sldIdLst>
        </p14:section>
        <p14:section name="References" id="{8F60F33D-65CC-4EC7-BCF8-3965C634CAD2}">
          <p14:sldIdLst>
            <p14:sldId id="322"/>
            <p14:sldId id="323"/>
            <p14:sldId id="324"/>
            <p14:sldId id="498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fan Becuwe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FF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1" autoAdjust="0"/>
    <p:restoredTop sz="94687" autoAdjust="0"/>
  </p:normalViewPr>
  <p:slideViewPr>
    <p:cSldViewPr>
      <p:cViewPr varScale="1">
        <p:scale>
          <a:sx n="92" d="100"/>
          <a:sy n="92" d="100"/>
        </p:scale>
        <p:origin x="-63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75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303" Type="http://schemas.openxmlformats.org/officeDocument/2006/relationships/slide" Target="slides/slide302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45" Type="http://schemas.openxmlformats.org/officeDocument/2006/relationships/slide" Target="slides/slide344.xml"/><Relationship Id="rId366" Type="http://schemas.openxmlformats.org/officeDocument/2006/relationships/slide" Target="slides/slide365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35" Type="http://schemas.openxmlformats.org/officeDocument/2006/relationships/slide" Target="slides/slide334.xml"/><Relationship Id="rId356" Type="http://schemas.openxmlformats.org/officeDocument/2006/relationships/slide" Target="slides/slide355.xml"/><Relationship Id="rId377" Type="http://schemas.openxmlformats.org/officeDocument/2006/relationships/slide" Target="slides/slide376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25" Type="http://schemas.openxmlformats.org/officeDocument/2006/relationships/slide" Target="slides/slide324.xml"/><Relationship Id="rId346" Type="http://schemas.openxmlformats.org/officeDocument/2006/relationships/slide" Target="slides/slide345.xml"/><Relationship Id="rId367" Type="http://schemas.openxmlformats.org/officeDocument/2006/relationships/slide" Target="slides/slide366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slide" Target="slides/slide314.xml"/><Relationship Id="rId336" Type="http://schemas.openxmlformats.org/officeDocument/2006/relationships/slide" Target="slides/slide335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378" Type="http://schemas.openxmlformats.org/officeDocument/2006/relationships/notesMaster" Target="notesMasters/notesMaster1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slide" Target="slides/slide325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368" Type="http://schemas.openxmlformats.org/officeDocument/2006/relationships/slide" Target="slides/slide36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358" Type="http://schemas.openxmlformats.org/officeDocument/2006/relationships/slide" Target="slides/slide357.xml"/><Relationship Id="rId379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48" Type="http://schemas.openxmlformats.org/officeDocument/2006/relationships/slide" Target="slides/slide347.xml"/><Relationship Id="rId369" Type="http://schemas.openxmlformats.org/officeDocument/2006/relationships/slide" Target="slides/slide368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380" Type="http://schemas.openxmlformats.org/officeDocument/2006/relationships/commentAuthors" Target="commentAuthors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338" Type="http://schemas.openxmlformats.org/officeDocument/2006/relationships/slide" Target="slides/slide337.xml"/><Relationship Id="rId359" Type="http://schemas.openxmlformats.org/officeDocument/2006/relationships/slide" Target="slides/slide358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370" Type="http://schemas.openxmlformats.org/officeDocument/2006/relationships/slide" Target="slides/slide369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349" Type="http://schemas.openxmlformats.org/officeDocument/2006/relationships/slide" Target="slides/slide348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381" Type="http://schemas.openxmlformats.org/officeDocument/2006/relationships/presProps" Target="presProps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350" Type="http://schemas.openxmlformats.org/officeDocument/2006/relationships/slide" Target="slides/slide349.xml"/><Relationship Id="rId371" Type="http://schemas.openxmlformats.org/officeDocument/2006/relationships/slide" Target="slides/slide370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361" Type="http://schemas.openxmlformats.org/officeDocument/2006/relationships/slide" Target="slides/slide360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382" Type="http://schemas.openxmlformats.org/officeDocument/2006/relationships/viewProps" Target="viewProps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372" Type="http://schemas.openxmlformats.org/officeDocument/2006/relationships/slide" Target="slides/slide371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362" Type="http://schemas.openxmlformats.org/officeDocument/2006/relationships/slide" Target="slides/slide361.xml"/><Relationship Id="rId383" Type="http://schemas.openxmlformats.org/officeDocument/2006/relationships/theme" Target="theme/theme1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slide" Target="slides/slide351.xml"/><Relationship Id="rId373" Type="http://schemas.openxmlformats.org/officeDocument/2006/relationships/slide" Target="slides/slide372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363" Type="http://schemas.openxmlformats.org/officeDocument/2006/relationships/slide" Target="slides/slide362.xml"/><Relationship Id="rId384" Type="http://schemas.openxmlformats.org/officeDocument/2006/relationships/tableStyles" Target="tableStyles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slide" Target="slides/slide352.xml"/><Relationship Id="rId374" Type="http://schemas.openxmlformats.org/officeDocument/2006/relationships/slide" Target="slides/slide373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364" Type="http://schemas.openxmlformats.org/officeDocument/2006/relationships/slide" Target="slides/slide363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75" Type="http://schemas.openxmlformats.org/officeDocument/2006/relationships/slide" Target="slides/slide374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65" Type="http://schemas.openxmlformats.org/officeDocument/2006/relationships/slide" Target="slides/slide364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55" Type="http://schemas.openxmlformats.org/officeDocument/2006/relationships/slide" Target="slides/slide354.xml"/><Relationship Id="rId376" Type="http://schemas.openxmlformats.org/officeDocument/2006/relationships/slide" Target="slides/slide375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32EAC82-2289-4115-964C-E646EB0EFE57}" type="datetimeFigureOut">
              <a:rPr lang="en-US" smtClean="0"/>
              <a:t>2016-02-23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45A493A-EFB8-4016-A78B-74A1E1BE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4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6CDB847-4271-4BBB-B52C-E97B3AAF1F8C}" type="datetimeFigureOut">
              <a:rPr lang="en-US" smtClean="0"/>
              <a:t>2016-02-23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32719F6-2AB7-47DE-AD4D-74548843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2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pulse_response" TargetMode="External"/><Relationship Id="rId3" Type="http://schemas.openxmlformats.org/officeDocument/2006/relationships/hyperlink" Target="http://en.wikipedia.org/wiki/Sampling_rate" TargetMode="External"/><Relationship Id="rId7" Type="http://schemas.openxmlformats.org/officeDocument/2006/relationships/hyperlink" Target="http://en.wikipedia.org/wiki/Digital_filter" TargetMode="External"/><Relationship Id="rId2" Type="http://schemas.openxmlformats.org/officeDocument/2006/relationships/slide" Target="../slides/slide29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Electronic_filter" TargetMode="External"/><Relationship Id="rId5" Type="http://schemas.openxmlformats.org/officeDocument/2006/relationships/hyperlink" Target="http://en.wikipedia.org/wiki/Linear_time-invariant_system" TargetMode="External"/><Relationship Id="rId4" Type="http://schemas.openxmlformats.org/officeDocument/2006/relationships/hyperlink" Target="http://en.wikipedia.org/wiki/Discrete_signal" TargetMode="External"/><Relationship Id="rId9" Type="http://schemas.openxmlformats.org/officeDocument/2006/relationships/hyperlink" Target="http://en.wikipedia.org/wiki/Finite_impulse_respon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72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8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Nyquist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frequency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half of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ampling rate"/>
              </a:rPr>
              <a:t>sampling rate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screte signal"/>
              </a:rPr>
              <a:t>discrete signal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processing system.</a:t>
            </a:r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Infinite impulse response (IIR)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property applying to many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inear time-invariant system"/>
              </a:rPr>
              <a:t>linear time-invariant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Common examples of linear time-invariant systems are most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lectronic filter"/>
              </a:rPr>
              <a:t>electronic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igital filter"/>
              </a:rPr>
              <a:t>digital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Systems with this property are known as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are distinguished by having 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mpulse response"/>
              </a:rPr>
              <a:t>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does not become exactly zero past a certain point, but continues indefinitely. This is in contrast to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Finite impulse response"/>
              </a:rPr>
              <a:t>finite 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impulse response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become exactly zero at times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&gt;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some finite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thus being of finite duration.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295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23/02/2016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69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23/02/2016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6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23/02/2016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633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23/02/2016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76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23/02/2016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58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23/02/2016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385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23/02/2016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679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23/02/2016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014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23/02/2016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840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23/02/2016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991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23/02/2016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8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23/02/2016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490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494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66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75.xml"/><Relationship Id="rId2" Type="http://schemas.openxmlformats.org/officeDocument/2006/relationships/slide" Target="slide353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XmlGenerator" TargetMode="External"/><Relationship Id="rId2" Type="http://schemas.openxmlformats.org/officeDocument/2006/relationships/hyperlink" Target="https://github.com/gjbex/training-material/tree/master/Python/DataFormats" TargetMode="External"/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40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14.xml"/><Relationship Id="rId4" Type="http://schemas.openxmlformats.org/officeDocument/2006/relationships/slide" Target="slide45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Unittest" TargetMode="External"/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42.xml"/><Relationship Id="rId2" Type="http://schemas.openxmlformats.org/officeDocument/2006/relationships/slide" Target="slide9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33.xml"/><Relationship Id="rId4" Type="http://schemas.openxmlformats.org/officeDocument/2006/relationships/slide" Target="slide224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87.xml"/><Relationship Id="rId2" Type="http://schemas.openxmlformats.org/officeDocument/2006/relationships/slide" Target="slide78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ConfigParser" TargetMode="External"/><Relationship Id="rId2" Type="http://schemas.openxmlformats.org/officeDocument/2006/relationships/hyperlink" Target="https://github.com/gjbex/training-material/tree/master/Python/ArgParse" TargetMode="External"/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argparse.html" TargetMode="Externa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27.xml"/><Relationship Id="rId2" Type="http://schemas.openxmlformats.org/officeDocument/2006/relationships/slide" Target="slide8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21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65.xml"/><Relationship Id="rId2" Type="http://schemas.openxmlformats.org/officeDocument/2006/relationships/slide" Target="slide148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360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Logging" TargetMode="External"/><Relationship Id="rId1" Type="http://schemas.openxmlformats.org/officeDocument/2006/relationships/slideLayout" Target="../slideLayouts/slideLayout3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logging-cookbook.html" TargetMode="External"/><Relationship Id="rId2" Type="http://schemas.openxmlformats.org/officeDocument/2006/relationships/hyperlink" Target="http://docs.python.org/2/howto/logging.html" TargetMode="External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70.xml"/><Relationship Id="rId2" Type="http://schemas.openxmlformats.org/officeDocument/2006/relationships/slide" Target="slide141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67.xml"/><Relationship Id="rId2" Type="http://schemas.openxmlformats.org/officeDocument/2006/relationships/slide" Target="slide178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309.xml"/><Relationship Id="rId3" Type="http://schemas.openxmlformats.org/officeDocument/2006/relationships/slide" Target="slide185.xml"/><Relationship Id="rId7" Type="http://schemas.openxmlformats.org/officeDocument/2006/relationships/slide" Target="slide270.xml"/><Relationship Id="rId2" Type="http://schemas.openxmlformats.org/officeDocument/2006/relationships/slide" Target="slide11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7.xml"/><Relationship Id="rId5" Type="http://schemas.openxmlformats.org/officeDocument/2006/relationships/slide" Target="slide255.xml"/><Relationship Id="rId4" Type="http://schemas.openxmlformats.org/officeDocument/2006/relationships/slide" Target="slide247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regex.html" TargetMode="External"/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69.xml"/><Relationship Id="rId2" Type="http://schemas.openxmlformats.org/officeDocument/2006/relationships/slide" Target="slide270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39.xml"/><Relationship Id="rId4" Type="http://schemas.openxmlformats.org/officeDocument/2006/relationships/slide" Target="slide298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DbAccess" TargetMode="External"/><Relationship Id="rId1" Type="http://schemas.openxmlformats.org/officeDocument/2006/relationships/slideLayout" Target="../slideLayouts/slideLayout3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325.xml"/><Relationship Id="rId2" Type="http://schemas.openxmlformats.org/officeDocument/2006/relationships/slide" Target="slide211.xml"/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functional.html" TargetMode="External"/><Relationship Id="rId2" Type="http://schemas.openxmlformats.org/officeDocument/2006/relationships/hyperlink" Target="http://docs.python.org/2/howto/sorting.html" TargetMode="External"/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Iterators" TargetMode="External"/><Relationship Id="rId1" Type="http://schemas.openxmlformats.org/officeDocument/2006/relationships/slideLayout" Target="../slideLayouts/slideLayout3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functional.html" TargetMode="External"/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Subprocess" TargetMode="External"/><Relationship Id="rId1" Type="http://schemas.openxmlformats.org/officeDocument/2006/relationships/slideLayout" Target="../slideLayouts/slideLayout3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Numpy" TargetMode="External"/><Relationship Id="rId2" Type="http://schemas.openxmlformats.org/officeDocument/2006/relationships/hyperlink" Target="https://github.com/gjbex/training-material/tree/master/Python/Matrice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Python/Matplotlib" TargetMode="External"/><Relationship Id="rId4" Type="http://schemas.openxmlformats.org/officeDocument/2006/relationships/hyperlink" Target="https://github.com/gjbex/training-material/tree/master/Python/Birdsong" TargetMode="Externa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29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image" Target="../media/image5.wmf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0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Hdf5/PythonSamples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Pandas" TargetMode="External"/><Relationship Id="rId1" Type="http://schemas.openxmlformats.org/officeDocument/2006/relationships/slideLayout" Target="../slideLayouts/slideLayout3.xml"/></Relationships>
</file>

<file path=ppt/slides/_rels/slide3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3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HoloViews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5.xml.rels><?xml version="1.0" encoding="UTF-8" standalone="yes"?>
<Relationships xmlns="http://schemas.openxmlformats.org/package/2006/relationships"><Relationship Id="rId2" Type="http://schemas.openxmlformats.org/officeDocument/2006/relationships/hyperlink" Target="http://conda.pydata.org/miniconda.html" TargetMode="External"/><Relationship Id="rId1" Type="http://schemas.openxmlformats.org/officeDocument/2006/relationships/slideLayout" Target="../slideLayouts/slideLayout2.xml"/></Relationships>
</file>

<file path=ppt/slides/_rels/slide3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4.xml.rels><?xml version="1.0" encoding="UTF-8" standalone="yes"?>
<Relationships xmlns="http://schemas.openxmlformats.org/package/2006/relationships"><Relationship Id="rId8" Type="http://schemas.openxmlformats.org/officeDocument/2006/relationships/hyperlink" Target="http://google-styleguide.googlecode.com/svn/trunk/pyguide.html" TargetMode="External"/><Relationship Id="rId3" Type="http://schemas.openxmlformats.org/officeDocument/2006/relationships/hyperlink" Target="https://docs.python.org/3.4/library/" TargetMode="External"/><Relationship Id="rId7" Type="http://schemas.openxmlformats.org/officeDocument/2006/relationships/hyperlink" Target="http://www.python.org/dev/peps/pep-0008/" TargetMode="External"/><Relationship Id="rId2" Type="http://schemas.openxmlformats.org/officeDocument/2006/relationships/hyperlink" Target="http://docs.python.org/2/tutoria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python.org/2/howto/doanddont.html" TargetMode="External"/><Relationship Id="rId5" Type="http://schemas.openxmlformats.org/officeDocument/2006/relationships/hyperlink" Target="http://www.greenteapress.com/thinkpython/thinkpython.pdf" TargetMode="External"/><Relationship Id="rId4" Type="http://schemas.openxmlformats.org/officeDocument/2006/relationships/hyperlink" Target="https://docs.python.org/3.4/reference/" TargetMode="External"/></Relationships>
</file>

<file path=ppt/slides/_rels/slide375.xml.rels><?xml version="1.0" encoding="UTF-8" standalone="yes"?>
<Relationships xmlns="http://schemas.openxmlformats.org/package/2006/relationships"><Relationship Id="rId8" Type="http://schemas.openxmlformats.org/officeDocument/2006/relationships/hyperlink" Target="http://pydev.org/" TargetMode="External"/><Relationship Id="rId3" Type="http://schemas.openxmlformats.org/officeDocument/2006/relationships/hyperlink" Target="https://pypi.python.org/pypi" TargetMode="External"/><Relationship Id="rId7" Type="http://schemas.openxmlformats.org/officeDocument/2006/relationships/hyperlink" Target="https://pypi.python.org/pypi/flake8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lint.org/" TargetMode="External"/><Relationship Id="rId5" Type="http://schemas.openxmlformats.org/officeDocument/2006/relationships/hyperlink" Target="http://conda.pydata.org/miniconda.html" TargetMode="External"/><Relationship Id="rId4" Type="http://schemas.openxmlformats.org/officeDocument/2006/relationships/hyperlink" Target="https://store.continuum.io/cshop/anaconda/" TargetMode="External"/></Relationships>
</file>

<file path=ppt/slides/_rels/slide376.xml.rels><?xml version="1.0" encoding="UTF-8" standalone="yes"?>
<Relationships xmlns="http://schemas.openxmlformats.org/package/2006/relationships"><Relationship Id="rId8" Type="http://schemas.openxmlformats.org/officeDocument/2006/relationships/hyperlink" Target="http://matplotlib.org/" TargetMode="External"/><Relationship Id="rId3" Type="http://schemas.openxmlformats.org/officeDocument/2006/relationships/hyperlink" Target="http://www.scipy.org/" TargetMode="External"/><Relationship Id="rId7" Type="http://schemas.openxmlformats.org/officeDocument/2006/relationships/hyperlink" Target="http://pandas.pydata.org/" TargetMode="External"/><Relationship Id="rId12" Type="http://schemas.openxmlformats.org/officeDocument/2006/relationships/hyperlink" Target="http://www.wxpython.org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tables.org/moin" TargetMode="External"/><Relationship Id="rId11" Type="http://schemas.openxmlformats.org/officeDocument/2006/relationships/hyperlink" Target="http://networkx.github.io/" TargetMode="External"/><Relationship Id="rId5" Type="http://schemas.openxmlformats.org/officeDocument/2006/relationships/hyperlink" Target="http://pyparsing.wikispaces.com/" TargetMode="External"/><Relationship Id="rId10" Type="http://schemas.openxmlformats.org/officeDocument/2006/relationships/hyperlink" Target="http://biopython.org/wiki/Main_Page" TargetMode="External"/><Relationship Id="rId4" Type="http://schemas.openxmlformats.org/officeDocument/2006/relationships/hyperlink" Target="http://scikit-image.org/" TargetMode="External"/><Relationship Id="rId9" Type="http://schemas.openxmlformats.org/officeDocument/2006/relationships/hyperlink" Target="http://ioam.github.io/holoviews/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python.org/" TargetMode="External"/><Relationship Id="rId2" Type="http://schemas.openxmlformats.org/officeDocument/2006/relationships/hyperlink" Target="http://www.codecademy.com/tracks/python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Jupyter" TargetMode="Externa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/library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for data processing &amp; analysis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75204" y="5445224"/>
            <a:ext cx="68647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Acknowledgements</a:t>
            </a:r>
            <a:r>
              <a:rPr lang="en-US" dirty="0" smtClean="0"/>
              <a:t>: thanks </a:t>
            </a:r>
            <a:r>
              <a:rPr lang="en-US" dirty="0"/>
              <a:t>to Stefan </a:t>
            </a:r>
            <a:r>
              <a:rPr lang="en-US" dirty="0" err="1"/>
              <a:t>Becuwe</a:t>
            </a:r>
            <a:r>
              <a:rPr lang="en-US" dirty="0"/>
              <a:t>, </a:t>
            </a:r>
            <a:r>
              <a:rPr lang="en-US" dirty="0" err="1"/>
              <a:t>Universiteit</a:t>
            </a:r>
            <a:r>
              <a:rPr lang="en-US" dirty="0"/>
              <a:t> </a:t>
            </a:r>
            <a:r>
              <a:rPr lang="en-US" dirty="0" err="1" smtClean="0"/>
              <a:t>Antwerpen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suggestions and </a:t>
            </a:r>
            <a:r>
              <a:rPr lang="en-US" dirty="0" smtClean="0"/>
              <a:t>corrections</a:t>
            </a:r>
          </a:p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074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Python I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Running Python from the command line</a:t>
            </a:r>
          </a:p>
          <a:p>
            <a:pPr lvl="1"/>
            <a:r>
              <a:rPr lang="en-US" dirty="0" smtClean="0"/>
              <a:t>goals: run Python scripts in a shell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fundamentals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Anaconda</a:t>
            </a:r>
            <a:endParaRPr lang="en-US" dirty="0" smtClean="0"/>
          </a:p>
          <a:p>
            <a:r>
              <a:rPr lang="en-US" dirty="0" smtClean="0"/>
              <a:t>Interactive Python</a:t>
            </a:r>
          </a:p>
          <a:p>
            <a:pPr lvl="1"/>
            <a:r>
              <a:rPr lang="en-US" dirty="0" smtClean="0"/>
              <a:t>goals: using Python for explorative programming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python interpreter/</a:t>
            </a:r>
            <a:r>
              <a:rPr lang="en-US" dirty="0" err="1" smtClean="0">
                <a:hlinkClick r:id="rId4" action="ppaction://hlinksldjump"/>
              </a:rPr>
              <a:t>iPython</a:t>
            </a:r>
            <a:r>
              <a:rPr lang="en-US" dirty="0" smtClean="0"/>
              <a:t>, </a:t>
            </a:r>
            <a:r>
              <a:rPr lang="en-US" dirty="0">
                <a:hlinkClick r:id="rId3" action="ppaction://hlinksldjump"/>
              </a:rPr>
              <a:t>Anaconda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012341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643" y="3356992"/>
            <a:ext cx="432041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float(value)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201" y="5471358"/>
            <a:ext cx="689618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E.g., ensures proper type conversion:</a:t>
            </a:r>
            <a:br>
              <a:rPr lang="en-US" sz="2400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 smtClean="0"/>
              <a:t> results in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 smtClean="0"/>
              <a:t>, not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for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 smtClean="0"/>
              <a:t> attribute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85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5561138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distance(self, p):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compute distance between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06429" y="3789040"/>
            <a:ext cx="2470027" cy="1384995"/>
            <a:chOff x="7890626" y="3060249"/>
            <a:chExt cx="2470027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3237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object method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br>
                <a:rPr lang="en-US" sz="2800" dirty="0" smtClean="0"/>
              </a:br>
              <a:r>
                <a:rPr lang="en-US" sz="2800" dirty="0" smtClean="0"/>
                <a:t>as argument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0973" y="6021288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232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b) 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&lt;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504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</a:t>
            </a:r>
          </a:p>
          <a:p>
            <a:pPr lvl="1"/>
            <a:r>
              <a:rPr lang="en-US" dirty="0" smtClean="0"/>
              <a:t>retrieve information on object</a:t>
            </a:r>
          </a:p>
          <a:p>
            <a:pPr lvl="1"/>
            <a:r>
              <a:rPr lang="en-US" dirty="0" smtClean="0"/>
              <a:t>modify or manipulate object</a:t>
            </a:r>
          </a:p>
          <a:p>
            <a:pPr lvl="1"/>
            <a:r>
              <a:rPr lang="en-US" dirty="0" smtClean="0"/>
              <a:t>derive information from object with respect to other objects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5157192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what objects can do, or can be done with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557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True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5946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 smtClean="0"/>
              <a:t>class</a:t>
            </a:r>
            <a:br>
              <a:rPr lang="en-US" sz="2000" dirty="0" smtClean="0"/>
            </a:br>
            <a:r>
              <a:rPr lang="en-US" sz="2000" dirty="0" smtClean="0"/>
              <a:t>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 smtClean="0">
                <a:cs typeface="Courier New" pitchFamily="49" charset="0"/>
              </a:rPr>
              <a:t> as</a:t>
            </a:r>
            <a:r>
              <a:rPr lang="en-US" sz="2000" dirty="0" smtClean="0"/>
              <a:t> arguments, class ignored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724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Arbitrary positional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Arbitrary keyword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91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arguments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164563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available as tuple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956903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not specific to object oriented programming</a:t>
            </a:r>
            <a:endParaRPr lang="nl-BE" sz="28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226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Semantics: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for all elements in points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elegant: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Similar: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242088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4665910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for r in points)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137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6728" y="2276872"/>
            <a:ext cx="7353295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'__doc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format__',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'__hash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'__module__', '__new__', '__reduce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57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Class can extend other class</a:t>
            </a:r>
          </a:p>
          <a:p>
            <a:r>
              <a:rPr lang="en-US" dirty="0"/>
              <a:t>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 smtClean="0"/>
              <a:t>New class inherits attributes &amp; methods from parent class</a:t>
            </a:r>
          </a:p>
          <a:p>
            <a:r>
              <a:rPr lang="en-US" dirty="0" smtClean="0"/>
              <a:t>New class can implement new methods, define new attributes</a:t>
            </a:r>
          </a:p>
          <a:p>
            <a:r>
              <a:rPr lang="en-US" dirty="0" smtClean="0"/>
              <a:t>New method can override methods of parent class</a:t>
            </a:r>
          </a:p>
          <a:p>
            <a:r>
              <a:rPr lang="en-US" dirty="0" smtClean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7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230738" y="1556792"/>
            <a:ext cx="4871847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mass(self):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'{0}: {1}'.format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804248" y="1772816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04248" y="4221088"/>
            <a:ext cx="2164598" cy="1384995"/>
            <a:chOff x="7937245" y="3320988"/>
            <a:chExt cx="2164598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206146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800" dirty="0" smtClean="0"/>
                <a:t> method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04248" y="3196132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new object</a:t>
              </a:r>
              <a:br>
                <a:rPr lang="en-US" sz="2800" dirty="0" smtClean="0"/>
              </a:br>
              <a:r>
                <a:rPr lang="en-US" sz="2800" dirty="0" smtClean="0"/>
                <a:t>method</a:t>
              </a:r>
              <a:endParaRPr lang="en-US" sz="32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37549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objects have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methods as well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class has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130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Python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</a:p>
          <a:p>
            <a:pPr lvl="1"/>
            <a:r>
              <a:rPr lang="en-US" dirty="0" smtClean="0"/>
              <a:t>goals: installing, updating packages, creating &amp; sharing environments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conda</a:t>
            </a:r>
            <a:r>
              <a:rPr lang="en-US" dirty="0" smtClean="0"/>
              <a:t> (Linux &amp; </a:t>
            </a:r>
            <a:r>
              <a:rPr lang="en-US" dirty="0" err="1" smtClean="0"/>
              <a:t>MacOS</a:t>
            </a:r>
            <a:r>
              <a:rPr lang="en-US" dirty="0" smtClean="0"/>
              <a:t> X)</a:t>
            </a:r>
          </a:p>
          <a:p>
            <a:r>
              <a:rPr lang="en-US" dirty="0" smtClean="0">
                <a:hlinkClick r:id="rId3" action="ppaction://hlinksldjump"/>
              </a:rPr>
              <a:t>Recommended software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038042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30738" y="2383720"/>
            <a:ext cx="473398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87824" y="1752763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 is base class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79912" y="3429000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first call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's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smtClean="0">
                  <a:cs typeface="Courier New" pitchFamily="49" charset="0"/>
                </a:rPr>
                <a:t> method</a:t>
              </a:r>
              <a:endParaRPr lang="nl-BE" sz="2000" dirty="0"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39468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/>
                <a:t>-specific initialization</a:t>
              </a:r>
              <a:endParaRPr lang="nl-BE" sz="2000" dirty="0"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1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2178730"/>
            <a:ext cx="39068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4, 1)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Point(-2, 5)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995936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 smtClean="0"/>
                <a:t> at 3, 4</a:t>
              </a:r>
              <a:br>
                <a:rPr lang="en-US" sz="2000" dirty="0" smtClean="0"/>
              </a:br>
              <a:r>
                <a:rPr lang="en-US" sz="2000" dirty="0" smtClean="0"/>
                <a:t>and mass 1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63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79912" y="3717033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 is a Point, so has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 smtClean="0"/>
                <a:t> method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point_driver.py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3.0 4.0 1.0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5.09902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265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80186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y, mass=None):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super().__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mass: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908209" y="4581128"/>
            <a:ext cx="2899952" cy="1384995"/>
            <a:chOff x="7890626" y="2960948"/>
            <a:chExt cx="2899952" cy="1384995"/>
          </a:xfrm>
        </p:grpSpPr>
        <p:sp>
          <p:nvSpPr>
            <p:cNvPr id="14" name="Right Brace 13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28283" y="2960948"/>
              <a:ext cx="2762295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setter for class'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defaut_mass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sz="28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2800" dirty="0" smtClean="0"/>
                <a:t>attribute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40152" y="1772816"/>
            <a:ext cx="3068135" cy="954107"/>
            <a:chOff x="7937245" y="3609019"/>
            <a:chExt cx="3068135" cy="954107"/>
          </a:xfrm>
        </p:grpSpPr>
        <p:sp>
          <p:nvSpPr>
            <p:cNvPr id="17" name="Right Brace 16"/>
            <p:cNvSpPr/>
            <p:nvPr/>
          </p:nvSpPr>
          <p:spPr>
            <a:xfrm>
              <a:off x="7937245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09019"/>
              <a:ext cx="297709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class variable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82481" y="5910371"/>
            <a:ext cx="2200411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state</a:t>
            </a:r>
          </a:p>
          <a:p>
            <a:r>
              <a:rPr lang="en-US" sz="2400" dirty="0" smtClean="0"/>
              <a:t>of class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415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methods</a:t>
            </a:r>
          </a:p>
          <a:p>
            <a:pPr lvl="1"/>
            <a:r>
              <a:rPr lang="en-US" dirty="0" smtClean="0"/>
              <a:t>work on individual objects</a:t>
            </a:r>
          </a:p>
          <a:p>
            <a:pPr lvl="1"/>
            <a:r>
              <a:rPr lang="en-US" dirty="0" smtClean="0"/>
              <a:t>take object as first argument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Class methods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take class as first argument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64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Files:</a:t>
            </a:r>
            <a:br>
              <a:rPr lang="en-US" dirty="0" smtClean="0"/>
            </a:br>
            <a:r>
              <a:rPr lang="en-US" dirty="0" smtClean="0"/>
              <a:t>I/O and data formats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github.com/gjbex/training-material/tree/master/Python/DataFormats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github.com/gjbex/training-material/tree/master/Python/XmlGenerator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10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Reading from text files, line by line</a:t>
            </a:r>
          </a:p>
          <a:p>
            <a:pPr lvl="1"/>
            <a:r>
              <a:rPr lang="en-US" dirty="0" smtClean="0"/>
              <a:t>E.g., read file line by line, convert to uppercase, and print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Reading from a binary file, value by value</a:t>
            </a:r>
          </a:p>
          <a:p>
            <a:pPr lvl="1"/>
            <a:r>
              <a:rPr lang="en-US" dirty="0" smtClean="0"/>
              <a:t>E.g., read doubles (8 bytes) and print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852936"/>
            <a:ext cx="599123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091" y="4904000"/>
            <a:ext cx="652614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unpack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4      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5          print(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unpack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)[0])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6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4202" y="4653136"/>
            <a:ext cx="213827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portable!!!:</a:t>
            </a:r>
            <a:br>
              <a:rPr lang="en-US" sz="2000" dirty="0" smtClean="0"/>
            </a:br>
            <a:r>
              <a:rPr lang="en-US" sz="2000" dirty="0" smtClean="0"/>
              <a:t>  data type size?</a:t>
            </a:r>
            <a:br>
              <a:rPr lang="en-US" sz="2000" dirty="0" smtClean="0"/>
            </a:br>
            <a:r>
              <a:rPr lang="en-US" sz="2000" dirty="0" smtClean="0"/>
              <a:t>  Encoding?</a:t>
            </a:r>
            <a:br>
              <a:rPr lang="en-US" sz="2000" dirty="0" smtClean="0"/>
            </a:br>
            <a:r>
              <a:rPr lang="en-US" sz="2000" dirty="0" smtClean="0"/>
              <a:t>  little </a:t>
            </a:r>
            <a:r>
              <a:rPr lang="en-US" sz="2000" dirty="0"/>
              <a:t>/</a:t>
            </a:r>
            <a:r>
              <a:rPr lang="en-US" sz="2000" dirty="0" smtClean="0"/>
              <a:t>big endian?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115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5897429" y="3429000"/>
            <a:ext cx="299505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…</a:t>
            </a:r>
            <a:r>
              <a:rPr lang="en-US" sz="2000" dirty="0" smtClean="0"/>
              <a:t>: context manager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97423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8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&amp; 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Standard library (Python 3.x)</a:t>
            </a:r>
          </a:p>
          <a:p>
            <a:pPr lvl="1"/>
            <a:r>
              <a:rPr lang="en-US" dirty="0" smtClean="0"/>
              <a:t>Comma separated value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Configuration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ConfigParser</a:t>
            </a:r>
            <a:endParaRPr lang="en-US" dirty="0" smtClean="0"/>
          </a:p>
          <a:p>
            <a:pPr lvl="1"/>
            <a:r>
              <a:rPr lang="en-US" dirty="0" smtClean="0"/>
              <a:t>Semi-structured data: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htmllib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sgmllib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</a:p>
          <a:p>
            <a:r>
              <a:rPr lang="en-US" dirty="0" smtClean="0"/>
              <a:t>Non-standard libraries</a:t>
            </a:r>
          </a:p>
          <a:p>
            <a:pPr lvl="1"/>
            <a:r>
              <a:rPr lang="en-US" dirty="0" smtClean="0"/>
              <a:t>Images: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</a:p>
          <a:p>
            <a:pPr lvl="1"/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4725144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 "batteries"</a:t>
            </a:r>
            <a:br>
              <a:rPr lang="en-US" sz="2800" dirty="0" smtClean="0"/>
            </a:br>
            <a:r>
              <a:rPr lang="en-US" sz="2800" dirty="0" smtClean="0"/>
              <a:t>that are included!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39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CSV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907" y="1711742"/>
            <a:ext cx="870142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 =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=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7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8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row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9          print('{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name} --- {weight}'.format(name=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      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weight=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']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   print('sum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{0}'.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format(sum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48056" y="980728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Let Sniffer figure out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CSV dialect (e.g., Excel)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99266" y="3350508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DictReader</a:t>
              </a:r>
              <a:r>
                <a:rPr lang="en-US" dirty="0" smtClean="0">
                  <a:solidFill>
                    <a:srgbClr val="0070C0"/>
                  </a:solidFill>
                </a:rPr>
                <a:t> uses first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row to deduce field names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116008" y="4574644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Access fields by name,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thanks to </a:t>
              </a:r>
              <a:r>
                <a:rPr lang="en-US" dirty="0" err="1" smtClean="0">
                  <a:solidFill>
                    <a:srgbClr val="00B050"/>
                  </a:solidFill>
                </a:rPr>
                <a:t>DictReader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51520" y="4653136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Drawback: you still need to know field types</a:t>
              </a:r>
              <a:endParaRPr lang="en-US" sz="2400" dirty="0"/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85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2514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Writing to text files</a:t>
            </a:r>
          </a:p>
          <a:p>
            <a:pPr lvl="1"/>
            <a:r>
              <a:rPr lang="en-US" dirty="0" smtClean="0"/>
              <a:t>E.g., compute squares and write to file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Append to text files</a:t>
            </a:r>
          </a:p>
          <a:p>
            <a:pPr lvl="1"/>
            <a:r>
              <a:rPr lang="en-US" dirty="0" smtClean="0"/>
              <a:t>E.g., add some more squares to same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Writing binary files: don't go there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577678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'w'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range(0, 10):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4593902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range(10, 20):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89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XML output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268760"/>
            <a:ext cx="8064896" cy="5355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&lt;/blocks&gt;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51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Core Python programming</a:t>
            </a:r>
          </a:p>
          <a:p>
            <a:pPr lvl="1"/>
            <a:r>
              <a:rPr lang="en-US" dirty="0" smtClean="0"/>
              <a:t>goals: Python syntax &amp; semantics, control flow, data types, functions</a:t>
            </a:r>
          </a:p>
          <a:p>
            <a:pPr lvl="1"/>
            <a:r>
              <a:rPr lang="en-US" dirty="0" smtClean="0"/>
              <a:t>prerequisites: experience in some programming language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data types &amp; statements</a:t>
            </a:r>
            <a:r>
              <a:rPr lang="en-US" dirty="0" smtClean="0"/>
              <a:t>,  </a:t>
            </a:r>
            <a:r>
              <a:rPr lang="en-US" dirty="0" smtClean="0">
                <a:hlinkClick r:id="rId3" action="ppaction://hlinksldjump"/>
              </a:rPr>
              <a:t>standard I/O &amp; command line arguments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additional datatype</a:t>
            </a:r>
            <a:r>
              <a:rPr lang="en-US" dirty="0" smtClean="0">
                <a:hlinkClick r:id="rId5" action="ppaction://hlinksldjump"/>
              </a:rPr>
              <a:t>s, file I/O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667117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creating XML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412776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   from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xml.dom.minidom import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Document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2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nr_blocks = 2</a:t>
            </a:r>
            <a:br>
              <a:rPr lang="pt-BR" dirty="0" smtClean="0">
                <a:latin typeface="Courier New" pitchFamily="49" charset="0"/>
                <a:cs typeface="Courier New" pitchFamily="49" charset="0"/>
              </a:rPr>
            </a:br>
            <a:r>
              <a:rPr lang="pt-BR" dirty="0" smtClean="0">
                <a:latin typeface="Courier New" pitchFamily="49" charset="0"/>
                <a:cs typeface="Courier New" pitchFamily="49" charset="0"/>
              </a:rPr>
              <a:t> 3   nr_items = 2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doc = Document()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9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'block_{0:02d}'.format(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13           item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('item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14           text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'{0}.{1}'.format(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(text)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(item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64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81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4087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1877" y="3861048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"./quote.0.py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13,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6,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6135687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Either check length of </a:t>
            </a:r>
            <a:r>
              <a:rPr lang="en-US" sz="2400" dirty="0" err="1" smtClean="0"/>
              <a:t>sys.argv</a:t>
            </a:r>
            <a:r>
              <a:rPr lang="en-US" sz="2400" dirty="0" smtClean="0"/>
              <a:t>, or deal with error!</a:t>
            </a:r>
            <a:endParaRPr lang="nl-BE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869160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315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147900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b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084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628800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17,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11,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7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26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121" y="1408708"/>
            <a:ext cx="8856984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"### I/O error on '{0}': {1}".format(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7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all exceptions are handled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that code size increased from 5 to 16 lines</a:t>
            </a:r>
          </a:p>
          <a:p>
            <a:pPr lvl="1"/>
            <a:r>
              <a:rPr lang="en-US" dirty="0" smtClean="0"/>
              <a:t>Handling errors takes effort</a:t>
            </a:r>
          </a:p>
          <a:p>
            <a:pPr lvl="1"/>
            <a:r>
              <a:rPr lang="en-US" dirty="0" smtClean="0"/>
              <a:t>Worthwhile if others are using your software!</a:t>
            </a:r>
          </a:p>
          <a:p>
            <a:r>
              <a:rPr lang="en-US" dirty="0" smtClean="0"/>
              <a:t>One can create own exceptions, derive class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2350621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047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>
                <a:hlinkClick r:id="rId2"/>
              </a:rPr>
              <a:t>https://github.com/gjbex/training-material/tree/master/Python/Unittest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0694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Key concepts</a:t>
            </a:r>
          </a:p>
          <a:p>
            <a:pPr lvl="1"/>
            <a:r>
              <a:rPr lang="en-US" dirty="0" smtClean="0"/>
              <a:t>Implementation tested through API</a:t>
            </a:r>
          </a:p>
          <a:p>
            <a:pPr lvl="1"/>
            <a:r>
              <a:rPr lang="en-US" dirty="0" smtClean="0"/>
              <a:t>Testing should be easy</a:t>
            </a:r>
          </a:p>
          <a:p>
            <a:pPr lvl="1"/>
            <a:r>
              <a:rPr lang="en-US" dirty="0" smtClean="0"/>
              <a:t>Tests are independent of one another</a:t>
            </a:r>
          </a:p>
          <a:p>
            <a:r>
              <a:rPr lang="en-US" dirty="0" smtClean="0"/>
              <a:t>Find problems early/fast</a:t>
            </a:r>
          </a:p>
          <a:p>
            <a:r>
              <a:rPr lang="en-US" dirty="0" smtClean="0"/>
              <a:t>Facilitates change</a:t>
            </a:r>
          </a:p>
          <a:p>
            <a:pPr lvl="1"/>
            <a:r>
              <a:rPr lang="en-US" dirty="0" smtClean="0"/>
              <a:t>Make small change, run tests</a:t>
            </a:r>
          </a:p>
          <a:p>
            <a:r>
              <a:rPr lang="en-US" dirty="0" smtClean="0"/>
              <a:t>TDD: Test Driven Development</a:t>
            </a:r>
          </a:p>
          <a:p>
            <a:pPr lvl="1"/>
            <a:r>
              <a:rPr lang="en-US" dirty="0" smtClean="0"/>
              <a:t>Write tests first, then implement</a:t>
            </a:r>
          </a:p>
          <a:p>
            <a:r>
              <a:rPr lang="en-US" dirty="0" smtClean="0"/>
              <a:t>Programming framework, e.g., Python's </a:t>
            </a:r>
            <a:r>
              <a:rPr lang="en-US" dirty="0" err="1" smtClean="0"/>
              <a:t>unittest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6962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Subclass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unittest.TestCase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Methods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test_&lt;name&gt;</a:t>
            </a:r>
            <a:r>
              <a:rPr lang="en-US" dirty="0" smtClean="0"/>
              <a:t> are tests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dirty="0" smtClean="0"/>
              <a:t> provides driver for running tests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4411048" y="5651956"/>
            <a:ext cx="3185288" cy="369332"/>
            <a:chOff x="-1375906" y="3563724"/>
            <a:chExt cx="3185288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-1375906" y="3563724"/>
              <a:ext cx="15554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189628" y="3717032"/>
            <a:ext cx="1798181" cy="648072"/>
            <a:chOff x="-598197" y="3563724"/>
            <a:chExt cx="1798181" cy="64807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0204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case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-598197" y="3748390"/>
              <a:ext cx="777709" cy="4634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103161" y="4437112"/>
            <a:ext cx="3369941" cy="561548"/>
            <a:chOff x="-1680336" y="3563724"/>
            <a:chExt cx="3369941" cy="561548"/>
          </a:xfrm>
        </p:grpSpPr>
        <p:sp>
          <p:nvSpPr>
            <p:cNvPr id="14" name="TextBox 13"/>
            <p:cNvSpPr txBox="1"/>
            <p:nvPr/>
          </p:nvSpPr>
          <p:spPr>
            <a:xfrm>
              <a:off x="179512" y="3563724"/>
              <a:ext cx="1510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Individual test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-1680336" y="3748390"/>
              <a:ext cx="1859849" cy="3768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189628" y="5003884"/>
            <a:ext cx="2195688" cy="369332"/>
            <a:chOff x="-597326" y="3563724"/>
            <a:chExt cx="2195688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179512" y="3563724"/>
              <a:ext cx="14188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 to test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-597326" y="3748390"/>
              <a:ext cx="77683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4103161" y="6063222"/>
            <a:ext cx="3058570" cy="369332"/>
            <a:chOff x="-1679947" y="3563724"/>
            <a:chExt cx="305857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179512" y="3563724"/>
              <a:ext cx="11991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driver</a:t>
              </a:r>
              <a:endParaRPr lang="en-US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-1679947" y="3748390"/>
              <a:ext cx="1859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70407" y="3429000"/>
            <a:ext cx="5009705" cy="3139321"/>
            <a:chOff x="570407" y="3429000"/>
            <a:chExt cx="5009705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570407" y="3429000"/>
              <a:ext cx="5009705" cy="31393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func_lib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fib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FibTest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unittest.TestCase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test_fib4(self):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'''test for fib(4)'''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self.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(3, fib(4))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627806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906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oriented programming</a:t>
            </a:r>
          </a:p>
          <a:p>
            <a:pPr lvl="1"/>
            <a:r>
              <a:rPr lang="en-US" dirty="0" smtClean="0"/>
              <a:t>goals: creating Python classes, inheritance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object oriented programming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data representation</a:t>
            </a:r>
            <a:r>
              <a:rPr lang="en-US" dirty="0" smtClean="0"/>
              <a:t> (case study)</a:t>
            </a:r>
          </a:p>
          <a:p>
            <a:r>
              <a:rPr lang="en-US" dirty="0" smtClean="0"/>
              <a:t>Functional programming</a:t>
            </a:r>
          </a:p>
          <a:p>
            <a:pPr lvl="1"/>
            <a:r>
              <a:rPr lang="en-US" dirty="0" smtClean="0"/>
              <a:t>goals: writing code using functional programming paradigm</a:t>
            </a:r>
          </a:p>
          <a:p>
            <a:pPr lvl="1"/>
            <a:r>
              <a:rPr lang="en-US" dirty="0" smtClean="0"/>
              <a:t>prerequisite: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list transformations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Iiterators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0517164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Python 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2206019"/>
            <a:ext cx="6801862" cy="424731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FAIL: test_fib4 (__main__.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FibTest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a number computations for small arguments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"./fibber.py", line 13, in test_fib4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(expected, fib(4))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3 != 5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Ran 1 test in 0.001s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(failures=1)</a:t>
            </a:r>
          </a:p>
        </p:txBody>
      </p:sp>
    </p:spTree>
    <p:extLst>
      <p:ext uri="{BB962C8B-B14F-4D97-AF65-F5344CB8AC3E}">
        <p14:creationId xmlns:p14="http://schemas.microsoft.com/office/powerpoint/2010/main" val="396524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Many methods: provide accurate feedback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assertEqual</a:t>
            </a:r>
            <a:r>
              <a:rPr lang="en-US" dirty="0" smtClean="0"/>
              <a:t>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assertAlmostEqual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assertTrue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assertFalse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assertListEqual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assertSetEqual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assertDictEqual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assertTupleEqual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assertIsInstance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04048" y="4653136"/>
            <a:ext cx="361188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+ negations, e.g.,</a:t>
            </a:r>
          </a:p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assertNotEqual</a:t>
            </a:r>
            <a:r>
              <a:rPr lang="en-US" sz="2800" dirty="0" smtClean="0"/>
              <a:t>, …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67195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for expected failure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Also useful: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assertRaisesRegex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Warnings: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assertWarns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func_lib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fib,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test_negative_values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for call with negative argument'''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self.assertRaises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fib(-1)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81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check for a series of values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416820"/>
            <a:ext cx="790472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test_low_values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a number computations for small arguments'''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expected = [0, 1, 1, 2, 3, 5, 8, 13]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n in range(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(expected)):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self.subTest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(expected[n], fib(n))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57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Prepare for test(s), clean up after test(s), e.g.,</a:t>
            </a:r>
          </a:p>
          <a:p>
            <a:pPr lvl="1"/>
            <a:r>
              <a:rPr lang="en-US" dirty="0" smtClean="0"/>
              <a:t>Open/close a file</a:t>
            </a:r>
          </a:p>
          <a:p>
            <a:pPr lvl="1"/>
            <a:r>
              <a:rPr lang="en-US" dirty="0" smtClean="0"/>
              <a:t>Open/close a database connection, initialize a cursor</a:t>
            </a:r>
          </a:p>
          <a:p>
            <a:pPr lvl="1"/>
            <a:r>
              <a:rPr lang="en-US" dirty="0" smtClean="0"/>
              <a:t>Initialize data structures/objects</a:t>
            </a:r>
          </a:p>
          <a:p>
            <a:r>
              <a:rPr lang="en-US" dirty="0" smtClean="0"/>
              <a:t>Three levels</a:t>
            </a:r>
          </a:p>
          <a:p>
            <a:pPr lvl="1"/>
            <a:r>
              <a:rPr lang="en-US" dirty="0" smtClean="0"/>
              <a:t>Before/after any test in module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Before/after any test in test case class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(mark as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Before/after each individual test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1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setUpModule</a:t>
            </a:r>
            <a:r>
              <a:rPr lang="en-US" dirty="0" smtClean="0"/>
              <a:t>: create and fill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tearDownModule</a:t>
            </a:r>
            <a:r>
              <a:rPr lang="en-US" dirty="0" smtClean="0"/>
              <a:t>: remove database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236586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setUpModule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'''create and fill the database'''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conn = sqlite3.connect(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master_name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fill_db.sql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1556" y="4653136"/>
            <a:ext cx="72154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database file once testing is done'''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96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setUpClass</a:t>
            </a:r>
            <a:r>
              <a:rPr lang="en-US" dirty="0" smtClean="0"/>
              <a:t>: create copy of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tearDownClass</a:t>
            </a:r>
            <a:r>
              <a:rPr lang="en-US" dirty="0" smtClean="0"/>
              <a:t>: remove copy of database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70406" y="2276872"/>
            <a:ext cx="726807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test.db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'''copy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database'''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shutil.copyfile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1898" y="5253007"/>
            <a:ext cx="723658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test database'''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60232" y="2453987"/>
            <a:ext cx="227369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cases must</a:t>
            </a:r>
          </a:p>
          <a:p>
            <a:r>
              <a:rPr lang="en-US" sz="2400" dirty="0" smtClean="0"/>
              <a:t>be 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95621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</a:t>
            </a:r>
            <a:r>
              <a:rPr lang="en-US" dirty="0" smtClean="0"/>
              <a:t>: create connection &amp; cursor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tearDown</a:t>
            </a:r>
            <a:r>
              <a:rPr lang="en-US" dirty="0" smtClean="0"/>
              <a:t>: close connection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76872"/>
            <a:ext cx="828092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'''open connection, create cursor'''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self._conn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sqlite3.connect(self.__class__.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conn.row_factory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sqlite3.Row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615968"/>
            <a:ext cx="82809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'''close database connection'''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conn.close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60232" y="4038163"/>
            <a:ext cx="188897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Tests must be</a:t>
            </a:r>
            <a:br>
              <a:rPr lang="en-US" sz="2400" dirty="0" smtClean="0"/>
            </a:br>
            <a:r>
              <a:rPr lang="en-US" sz="2400" dirty="0" smtClean="0"/>
              <a:t>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9480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for 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sz="1600" dirty="0" smtClean="0"/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nl-BE" sz="1600" dirty="0" err="1" smtClean="0"/>
              <a:t>test_num_projects</a:t>
            </a:r>
            <a:endParaRPr lang="nl-BE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/>
              <a:t>test_num_researchers</a:t>
            </a:r>
            <a:endParaRPr lang="en-US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/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endParaRPr lang="nl-BE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3203848" y="1259468"/>
            <a:ext cx="4627774" cy="441340"/>
            <a:chOff x="-2315207" y="3698448"/>
            <a:chExt cx="4627774" cy="441340"/>
          </a:xfrm>
        </p:grpSpPr>
        <p:sp>
          <p:nvSpPr>
            <p:cNvPr id="5" name="TextBox 4"/>
            <p:cNvSpPr txBox="1"/>
            <p:nvPr/>
          </p:nvSpPr>
          <p:spPr>
            <a:xfrm>
              <a:off x="-55774" y="3698448"/>
              <a:ext cx="23683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Create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>
              <a:off x="-2315207" y="3883114"/>
              <a:ext cx="2259433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923928" y="6381328"/>
            <a:ext cx="4104456" cy="369332"/>
            <a:chOff x="-1655221" y="3698448"/>
            <a:chExt cx="410445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-63697" y="3698448"/>
              <a:ext cx="251293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655221" y="3826785"/>
              <a:ext cx="1591524" cy="563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572000" y="1691516"/>
            <a:ext cx="4392488" cy="369332"/>
            <a:chOff x="-1235087" y="3698448"/>
            <a:chExt cx="4392488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-334068" y="3698448"/>
              <a:ext cx="34914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Copy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r>
                <a:rPr lang="en-US" dirty="0" smtClean="0">
                  <a:cs typeface="Courier New" panose="02070309020205020404" pitchFamily="49" charset="0"/>
                </a:rPr>
                <a:t> to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-1235087" y="3883114"/>
              <a:ext cx="901019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860032" y="2123564"/>
            <a:ext cx="2784607" cy="369332"/>
            <a:chOff x="-947055" y="3698448"/>
            <a:chExt cx="2784607" cy="369332"/>
          </a:xfrm>
        </p:grpSpPr>
        <p:sp>
          <p:nvSpPr>
            <p:cNvPr id="24" name="TextBox 23"/>
            <p:cNvSpPr txBox="1"/>
            <p:nvPr/>
          </p:nvSpPr>
          <p:spPr>
            <a:xfrm>
              <a:off x="-334068" y="3698448"/>
              <a:ext cx="21716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Connect to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-947055" y="3883114"/>
              <a:ext cx="6129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995936" y="2555612"/>
            <a:ext cx="2437346" cy="369332"/>
            <a:chOff x="-1811151" y="3698448"/>
            <a:chExt cx="2437346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-334068" y="3698448"/>
              <a:ext cx="960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Run test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/>
            <p:cNvCxnSpPr>
              <a:stCxn id="29" idx="1"/>
            </p:cNvCxnSpPr>
            <p:nvPr/>
          </p:nvCxnSpPr>
          <p:spPr>
            <a:xfrm flipH="1" flipV="1">
              <a:off x="-1811151" y="3779748"/>
              <a:ext cx="1477083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166526" y="2987660"/>
            <a:ext cx="2992485" cy="369332"/>
            <a:chOff x="-640561" y="3698448"/>
            <a:chExt cx="2992485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-334068" y="3698448"/>
              <a:ext cx="268599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Disconnect from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/>
            <p:cNvCxnSpPr>
              <a:stCxn id="33" idx="1"/>
            </p:cNvCxnSpPr>
            <p:nvPr/>
          </p:nvCxnSpPr>
          <p:spPr>
            <a:xfrm flipH="1" flipV="1">
              <a:off x="-640561" y="3698448"/>
              <a:ext cx="30649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4860032" y="4355812"/>
            <a:ext cx="2574486" cy="369332"/>
            <a:chOff x="-947055" y="3698448"/>
            <a:chExt cx="2574486" cy="369332"/>
          </a:xfrm>
        </p:grpSpPr>
        <p:sp>
          <p:nvSpPr>
            <p:cNvPr id="37" name="TextBox 36"/>
            <p:cNvSpPr txBox="1"/>
            <p:nvPr/>
          </p:nvSpPr>
          <p:spPr>
            <a:xfrm>
              <a:off x="-334068" y="3698448"/>
              <a:ext cx="19614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</a:t>
              </a:r>
              <a:r>
                <a:rPr lang="en-US" dirty="0" smtClean="0"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>
              <a:stCxn id="37" idx="1"/>
            </p:cNvCxnSpPr>
            <p:nvPr/>
          </p:nvCxnSpPr>
          <p:spPr>
            <a:xfrm flipH="1" flipV="1">
              <a:off x="-947055" y="3770456"/>
              <a:ext cx="61298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765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all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module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all modules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1331640" y="2204864"/>
            <a:ext cx="5081713" cy="923330"/>
            <a:chOff x="570406" y="3429000"/>
            <a:chExt cx="5081713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570406" y="3429000"/>
              <a:ext cx="5081713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23955" y="406494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331639" y="3419708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31640" y="4643844"/>
            <a:ext cx="662473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 -m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discover  -p '*_test.py'</a:t>
            </a:r>
          </a:p>
        </p:txBody>
      </p:sp>
    </p:spTree>
    <p:extLst>
      <p:ext uri="{BB962C8B-B14F-4D97-AF65-F5344CB8AC3E}">
        <p14:creationId xmlns:p14="http://schemas.microsoft.com/office/powerpoint/2010/main" val="426042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goals: organizing code of a non-trivial software project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code organization</a:t>
            </a:r>
            <a:endParaRPr lang="en-US" dirty="0" smtClean="0"/>
          </a:p>
          <a:p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goals: how to document Python code?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3" action="ppaction://hlinksldjump"/>
              </a:rPr>
              <a:t>docstring</a:t>
            </a:r>
            <a:r>
              <a:rPr lang="en-US" dirty="0" smtClean="0">
                <a:hlinkClick r:id="rId3" action="ppaction://hlinksldjump"/>
              </a:rPr>
              <a:t> &amp; </a:t>
            </a:r>
            <a:r>
              <a:rPr lang="en-US" dirty="0" err="1" smtClean="0">
                <a:hlinkClick r:id="rId3" action="ppaction://hlinksldjump"/>
              </a:rPr>
              <a:t>doctest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0629276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information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 Kernighan &amp; R. Pike (1999) </a:t>
            </a:r>
            <a:r>
              <a:rPr lang="en-US" i="1" dirty="0" smtClean="0"/>
              <a:t>The practice of programming</a:t>
            </a:r>
            <a:r>
              <a:rPr lang="en-US" dirty="0" smtClean="0"/>
              <a:t>, Addison-Wesley</a:t>
            </a:r>
          </a:p>
          <a:p>
            <a:r>
              <a:rPr lang="en-US" dirty="0" smtClean="0"/>
              <a:t>M. Fowler (1999) </a:t>
            </a:r>
            <a:r>
              <a:rPr lang="en-US" i="1" dirty="0" smtClean="0"/>
              <a:t>Refactoring: improving the design of existing code</a:t>
            </a:r>
            <a:r>
              <a:rPr lang="en-US" dirty="0" smtClean="0"/>
              <a:t>, Addison-Wesley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481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Icing on application:</a:t>
            </a:r>
            <a:br>
              <a:rPr lang="en-US" dirty="0" smtClean="0"/>
            </a:br>
            <a:r>
              <a:rPr lang="en-US" dirty="0" smtClean="0"/>
              <a:t>Python's </a:t>
            </a:r>
            <a:r>
              <a:rPr lang="en-US" dirty="0" err="1" smtClean="0"/>
              <a:t>argparse</a:t>
            </a:r>
            <a:r>
              <a:rPr lang="en-US" dirty="0" smtClean="0"/>
              <a:t>, </a:t>
            </a:r>
            <a:r>
              <a:rPr lang="en-US" dirty="0" err="1" smtClean="0"/>
              <a:t>ConfigParser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github.com/gjbex/training-material/tree/master/Python/ArgParse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github.com/gjbex/training-material/tree/master/Python/ConfigParser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tools start out as short script, evolve into applications used by many</a:t>
            </a:r>
          </a:p>
          <a:p>
            <a:r>
              <a:rPr lang="en-US" dirty="0" smtClean="0"/>
              <a:t>Model after Unix tools</a:t>
            </a:r>
          </a:p>
          <a:p>
            <a:pPr lvl="1"/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Flags</a:t>
            </a:r>
          </a:p>
          <a:p>
            <a:pPr lvl="1"/>
            <a:r>
              <a:rPr lang="en-US" dirty="0" smtClean="0"/>
              <a:t>Options</a:t>
            </a:r>
          </a:p>
          <a:p>
            <a:r>
              <a:rPr lang="en-US" dirty="0" smtClean="0"/>
              <a:t>Python's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benefits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Self-documenting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library module</a:t>
            </a:r>
          </a:p>
          <a:p>
            <a:endParaRPr lang="en-US" dirty="0" smtClean="0"/>
          </a:p>
          <a:p>
            <a:r>
              <a:rPr lang="en-US" dirty="0" smtClean="0"/>
              <a:t>Add positional argument(s)</a:t>
            </a:r>
          </a:p>
          <a:p>
            <a:endParaRPr lang="en-US" dirty="0" smtClean="0"/>
          </a:p>
          <a:p>
            <a:r>
              <a:rPr lang="en-US" dirty="0" smtClean="0"/>
              <a:t>Add flag(s)</a:t>
            </a:r>
          </a:p>
          <a:p>
            <a:endParaRPr lang="en-US" dirty="0" smtClean="0"/>
          </a:p>
          <a:p>
            <a:r>
              <a:rPr lang="en-US" dirty="0" smtClean="0"/>
              <a:t>Add option(s)</a:t>
            </a:r>
          </a:p>
          <a:p>
            <a:endParaRPr lang="en-US" dirty="0" smtClean="0"/>
          </a:p>
          <a:p>
            <a:r>
              <a:rPr lang="en-US" dirty="0" smtClean="0"/>
              <a:t>Parse arguments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19912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(description='Gaussian random number generator')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metavar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='?', default=1,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help='number of random numbers to generate')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384188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action='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store_true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help='print index for random number')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4775380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type=float, default=0.0,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help='mean of distribution')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5714092"/>
            <a:ext cx="842493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8224" y="5013176"/>
            <a:ext cx="21275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/>
              <a:t> is implicit</a:t>
            </a:r>
            <a:endParaRPr lang="en-US" sz="16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032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command line arguments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42493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'{0}\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t'.format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+ 1)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print('{0}{1}'.format(prefix,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212976"/>
            <a:ext cx="8424936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–h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Gaussian random number generator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             number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of random numbers to generate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-h, --help    show this help message and exit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-mu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mean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-sigma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print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index for random number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5661248"/>
            <a:ext cx="842493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3.0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generate_gaussians.py: error: argument n: invalid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value: '3.0'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97026" y="4150821"/>
            <a:ext cx="15913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Autogenerated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help message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4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ConfigParser</a:t>
            </a:r>
            <a:r>
              <a:rPr lang="en-US" dirty="0" smtClean="0"/>
              <a:t> configuration files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Configuration files</a:t>
            </a:r>
          </a:p>
          <a:p>
            <a:pPr lvl="1"/>
            <a:r>
              <a:rPr lang="en-US" dirty="0" smtClean="0"/>
              <a:t>save typing of options</a:t>
            </a:r>
          </a:p>
          <a:p>
            <a:pPr lvl="1"/>
            <a:r>
              <a:rPr lang="en-US" dirty="0" smtClean="0"/>
              <a:t>Document runs of applications</a:t>
            </a:r>
          </a:p>
          <a:p>
            <a:r>
              <a:rPr lang="en-US" dirty="0" smtClean="0"/>
              <a:t>Easy to use from Python: </a:t>
            </a:r>
            <a:r>
              <a:rPr lang="en-US" dirty="0" err="1" smtClean="0"/>
              <a:t>configparser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Configuration file (e.g.,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5850" y="4005064"/>
            <a:ext cx="6408712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[physics]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lists the physical quantities of interest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 = 273.15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= 1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[meta-info]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provides some meta-information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author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gjb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version = 1.2.17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688578" y="4005064"/>
            <a:ext cx="2000194" cy="864096"/>
            <a:chOff x="6948264" y="1412776"/>
            <a:chExt cx="2000194" cy="864096"/>
          </a:xfrm>
        </p:grpSpPr>
        <p:sp>
          <p:nvSpPr>
            <p:cNvPr id="5" name="Right Brace 4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9417" y="1658858"/>
              <a:ext cx="18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physics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88578" y="4869160"/>
            <a:ext cx="2275910" cy="864096"/>
            <a:chOff x="6948264" y="1412776"/>
            <a:chExt cx="2275910" cy="864096"/>
          </a:xfrm>
        </p:grpSpPr>
        <p:sp>
          <p:nvSpPr>
            <p:cNvPr id="9" name="Right Brace 8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9417" y="1658858"/>
              <a:ext cx="2154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meta-info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355977" y="4596810"/>
            <a:ext cx="1676940" cy="1881500"/>
            <a:chOff x="4355977" y="2852936"/>
            <a:chExt cx="1676940" cy="1881500"/>
          </a:xfrm>
        </p:grpSpPr>
        <p:sp>
          <p:nvSpPr>
            <p:cNvPr id="12" name="TextBox 11"/>
            <p:cNvSpPr txBox="1"/>
            <p:nvPr/>
          </p:nvSpPr>
          <p:spPr>
            <a:xfrm>
              <a:off x="4860032" y="4365104"/>
              <a:ext cx="117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comments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5076056" y="2852936"/>
              <a:ext cx="370419" cy="151216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0"/>
            </p:cNvCxnSpPr>
            <p:nvPr/>
          </p:nvCxnSpPr>
          <p:spPr>
            <a:xfrm flipH="1" flipV="1">
              <a:off x="4355977" y="3645024"/>
              <a:ext cx="1090498" cy="72008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51520" y="5892954"/>
            <a:ext cx="1800200" cy="585356"/>
            <a:chOff x="251520" y="4149080"/>
            <a:chExt cx="1800200" cy="585356"/>
          </a:xfrm>
        </p:grpSpPr>
        <p:sp>
          <p:nvSpPr>
            <p:cNvPr id="20" name="Left Brace 19"/>
            <p:cNvSpPr/>
            <p:nvPr/>
          </p:nvSpPr>
          <p:spPr>
            <a:xfrm rot="16200000">
              <a:off x="971600" y="3429000"/>
              <a:ext cx="216024" cy="165618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613" y="436510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key = value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588224" y="5805264"/>
            <a:ext cx="22120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</a:t>
            </a:r>
            <a:br>
              <a:rPr lang="en-US" sz="2000" dirty="0" smtClean="0"/>
            </a:br>
            <a:r>
              <a:rPr lang="en-US" sz="2000" dirty="0" smtClean="0"/>
              <a:t>at least one section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149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animBg="1"/>
      <p:bldP spid="24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using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configuration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configuration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258288"/>
            <a:ext cx="64087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cfg.read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058488"/>
            <a:ext cx="640871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temperature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'T')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number_of_runs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'N')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version_str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meta-info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'version')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cfg.has_option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9.81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588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</a:t>
            </a:r>
            <a:r>
              <a:rPr lang="en-US" dirty="0" err="1" smtClean="0"/>
              <a:t>argparse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US" dirty="0" err="1" smtClean="0"/>
              <a:t>Argparse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docs.python.org/2/howto/argparse.html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296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0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&amp; warnings: </a:t>
            </a:r>
            <a:r>
              <a:rPr lang="en-US" dirty="0" err="1" smtClean="0"/>
              <a:t>pylint</a:t>
            </a:r>
            <a:r>
              <a:rPr lang="en-US" dirty="0" smtClean="0"/>
              <a:t>, flake8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Static cod analysis, errors, warnings, code quality suggestions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flake8 can be invoked from</a:t>
            </a:r>
            <a:br>
              <a:rPr lang="en-US" dirty="0" smtClean="0"/>
            </a:br>
            <a:r>
              <a:rPr lang="en-US" dirty="0" smtClean="0"/>
              <a:t>vim, as </a:t>
            </a:r>
            <a:r>
              <a:rPr lang="en-US" dirty="0" err="1" smtClean="0"/>
              <a:t>git</a:t>
            </a:r>
            <a:r>
              <a:rPr lang="en-US" dirty="0" smtClean="0"/>
              <a:t> hook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708920"/>
            <a:ext cx="7629012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pylint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add.py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Module add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C:  1, 0: Missing module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(missing-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E:  4,10: Undefined variable 'x' (undefined-variable)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Report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statements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analysed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5094188"/>
            <a:ext cx="3312368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print(x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3)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55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goals: tests are integral part of software development</a:t>
            </a:r>
          </a:p>
          <a:p>
            <a:pPr lvl="1"/>
            <a:r>
              <a:rPr lang="en-US" dirty="0" smtClean="0"/>
              <a:t>prerequisites: core Python programming, object oriented programming for unit testing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doctest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unit testing</a:t>
            </a:r>
            <a:endParaRPr lang="en-US" dirty="0" smtClean="0"/>
          </a:p>
          <a:p>
            <a:r>
              <a:rPr lang="en-US" dirty="0" smtClean="0"/>
              <a:t>Error handling</a:t>
            </a:r>
          </a:p>
          <a:p>
            <a:pPr lvl="1"/>
            <a:r>
              <a:rPr lang="en-US" dirty="0" smtClean="0"/>
              <a:t>goals: catch &amp; handle runtime errors</a:t>
            </a:r>
          </a:p>
          <a:p>
            <a:pPr lvl="1"/>
            <a:r>
              <a:rPr lang="en-US" dirty="0" smtClean="0"/>
              <a:t>prerequisites: core Python programming, object oriented programming to define your own exceptions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error handling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3408371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debugger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Bugs are ubiquitous…</a:t>
            </a:r>
          </a:p>
          <a:p>
            <a:r>
              <a:rPr lang="en-US" dirty="0" smtClean="0"/>
              <a:t>Debugging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easy to do</a:t>
            </a:r>
          </a:p>
          <a:p>
            <a:pPr lvl="1"/>
            <a:r>
              <a:rPr lang="en-US" dirty="0" smtClean="0"/>
              <a:t>takes a long time for complex situations</a:t>
            </a:r>
          </a:p>
          <a:p>
            <a:pPr lvl="1"/>
            <a:r>
              <a:rPr lang="en-US" dirty="0" smtClean="0"/>
              <a:t>unstructured process</a:t>
            </a:r>
          </a:p>
          <a:p>
            <a:pPr lvl="1"/>
            <a:r>
              <a:rPr lang="en-US" dirty="0" smtClean="0"/>
              <a:t>pollutes code</a:t>
            </a:r>
          </a:p>
          <a:p>
            <a:r>
              <a:rPr lang="en-US" dirty="0" smtClean="0"/>
              <a:t>Use debugger (</a:t>
            </a:r>
            <a:r>
              <a:rPr lang="en-US" dirty="0" err="1" smtClean="0"/>
              <a:t>pdb</a:t>
            </a:r>
            <a:r>
              <a:rPr lang="en-US" dirty="0" smtClean="0"/>
              <a:t> for Python): it can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tep through code, statement by statement</a:t>
            </a:r>
          </a:p>
          <a:p>
            <a:pPr lvl="1"/>
            <a:r>
              <a:rPr lang="en-US" dirty="0" smtClean="0"/>
              <a:t>inspect variable values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64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11560" y="3769195"/>
            <a:ext cx="7848872" cy="3088805"/>
            <a:chOff x="611560" y="3769195"/>
            <a:chExt cx="7848872" cy="3088805"/>
          </a:xfrm>
        </p:grpSpPr>
        <p:sp>
          <p:nvSpPr>
            <p:cNvPr id="6" name="Cloud Callout 5"/>
            <p:cNvSpPr/>
            <p:nvPr/>
          </p:nvSpPr>
          <p:spPr>
            <a:xfrm>
              <a:off x="611560" y="3861048"/>
              <a:ext cx="4464496" cy="2996952"/>
            </a:xfrm>
            <a:prstGeom prst="cloudCallout">
              <a:avLst>
                <a:gd name="adj1" fmla="val 59930"/>
                <a:gd name="adj2" fmla="val -4290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6197" y="3769195"/>
              <a:ext cx="28242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In your dreams!</a:t>
              </a:r>
              <a:endParaRPr lang="nl-BE" sz="3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Okay, what's this?!?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n] * 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7395" y="4410978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6  7  8  9 10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11 12 13 14 15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16 17 18 19 20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0152" y="4797152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39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&amp; viewing source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the debugger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Listing source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[&lt;line-nr&gt;]</a:t>
            </a:r>
            <a:r>
              <a:rPr lang="en-US" dirty="0" smtClean="0"/>
              <a:t> (list)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012886" y="2228671"/>
            <a:ext cx="3631122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buggy.py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275856" y="2708920"/>
            <a:ext cx="5129442" cy="400110"/>
            <a:chOff x="3275856" y="2708920"/>
            <a:chExt cx="5129442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4860032" y="2708920"/>
              <a:ext cx="35452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Statement about to be executed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3275856" y="2908975"/>
              <a:ext cx="1584176" cy="8797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3284984"/>
            <a:ext cx="3525668" cy="688142"/>
            <a:chOff x="1907704" y="3284984"/>
            <a:chExt cx="3525668" cy="688142"/>
          </a:xfrm>
        </p:grpSpPr>
        <p:sp>
          <p:nvSpPr>
            <p:cNvPr id="8" name="TextBox 7"/>
            <p:cNvSpPr txBox="1"/>
            <p:nvPr/>
          </p:nvSpPr>
          <p:spPr>
            <a:xfrm>
              <a:off x="3419872" y="3573016"/>
              <a:ext cx="20135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debugger prompt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1907704" y="3284984"/>
              <a:ext cx="1512168" cy="488087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012886" y="4581128"/>
            <a:ext cx="4416594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l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1  	#!/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2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3  -&gt;	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4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5  	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6  	   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145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statement: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 (next)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into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(step)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28671"/>
            <a:ext cx="418255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buggy.py(14)&lt;module&gt;()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if __name__ == '__main__':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status = main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9043" y="5661248"/>
            <a:ext cx="417639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./buggy.py(5)&lt;module&gt;()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40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values: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variable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(print)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50738"/>
            <a:ext cx="7215437" cy="36933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./buggy.py(6)main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./buggy.py(7)main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 = [[0] * n] *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matrix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[[0, 0, 0, 0, 0], [0,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6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external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print_matrix.py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Import function from module into debugger and use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04864"/>
            <a:ext cx="792088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(matrix):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2886" y="4437112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552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it gets weird…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some iterations and print matrix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76872"/>
            <a:ext cx="6007386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./buggy.py(9)main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j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./buggy.py(10)main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26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see…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seems that all the rows are the same thing…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we fix this, let's restart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and break after matrix initialization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</a:t>
            </a:r>
            <a:r>
              <a:rPr lang="en-US" dirty="0" smtClean="0"/>
              <a:t> (break)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68863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matrix[0] is matrix[1]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2240" y="2068614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365104"/>
            <a:ext cx="5688632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Restarting buggy.py with arguments: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8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1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./buggy.py:8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691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a fix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up to the first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 (continue)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Reinitialize matrix and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5811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 = [[0] * 5 for _ in range(5)]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matrix[0] is matrix[1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5273625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670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  <p:bldP spid="7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break in loop, when two rows updated: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&lt;line-nr&gt;,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(conditional breakpoint), continue and check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3140968"/>
            <a:ext cx="6624736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10,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== 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2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6  7  8  9 10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1920" y="5301208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164288" y="4869160"/>
            <a:ext cx="1475404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we</a:t>
            </a:r>
            <a:br>
              <a:rPr lang="en-US" sz="2400" dirty="0" smtClean="0"/>
            </a:br>
            <a:r>
              <a:rPr lang="en-US" sz="2400" dirty="0" smtClean="0"/>
              <a:t>never left</a:t>
            </a:r>
            <a:br>
              <a:rPr lang="en-US" sz="2400" dirty="0" smtClean="0"/>
            </a:br>
            <a:r>
              <a:rPr lang="en-US" sz="2400" dirty="0" smtClean="0"/>
              <a:t>debugger!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01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Debugging</a:t>
            </a:r>
          </a:p>
          <a:p>
            <a:pPr lvl="1"/>
            <a:r>
              <a:rPr lang="en-US" dirty="0" smtClean="0"/>
              <a:t>goals: using the Python debugger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debugging</a:t>
            </a:r>
            <a:endParaRPr lang="en-US" dirty="0" smtClean="0"/>
          </a:p>
          <a:p>
            <a:r>
              <a:rPr lang="en-US" dirty="0" smtClean="0"/>
              <a:t>Profiling</a:t>
            </a:r>
          </a:p>
          <a:p>
            <a:pPr lvl="1"/>
            <a:r>
              <a:rPr lang="en-US" dirty="0" smtClean="0"/>
              <a:t>goals: using the Python profiler to identify optimization opportunities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profiling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4817121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breakpoints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List breakpoints: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Ignore breakpoint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&lt;n&gt;</a:t>
            </a:r>
            <a:r>
              <a:rPr lang="en-US" dirty="0" smtClean="0"/>
              <a:t> times: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ignore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 &lt;n&gt;</a:t>
            </a:r>
          </a:p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err="1" smtClean="0"/>
              <a:t>Reenable</a:t>
            </a:r>
            <a:r>
              <a:rPr lang="en-US" dirty="0" smtClean="0"/>
              <a:t>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smtClean="0"/>
              <a:t>Delete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  <a:r>
              <a:rPr lang="en-US" dirty="0" smtClean="0"/>
              <a:t> (clear)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b</a:t>
            </a:r>
          </a:p>
          <a:p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Type      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Enb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Where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buggy.py:8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2 times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stop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only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if i == 2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4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4578" y="2852936"/>
            <a:ext cx="1711118" cy="707886"/>
            <a:chOff x="124578" y="2996952"/>
            <a:chExt cx="1711118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124578" y="2996952"/>
              <a:ext cx="13218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breakpoint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numbers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446415" y="3068960"/>
              <a:ext cx="389281" cy="2819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446415" y="3350895"/>
              <a:ext cx="389281" cy="7810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08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fact,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was not necessary, print data structures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pp</a:t>
            </a:r>
            <a:r>
              <a:rPr lang="en-US" dirty="0" smtClean="0"/>
              <a:t> (pretty print)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Run until a line number: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until &lt;line-nr&gt;</a:t>
            </a:r>
          </a:p>
          <a:p>
            <a:pPr lvl="1"/>
            <a:r>
              <a:rPr lang="en-US" dirty="0">
                <a:cs typeface="Courier New" pitchFamily="49" charset="0"/>
              </a:rPr>
              <a:t>often more convenient than </a:t>
            </a:r>
            <a:r>
              <a:rPr lang="en-US" dirty="0" smtClean="0">
                <a:cs typeface="Courier New" pitchFamily="49" charset="0"/>
              </a:rPr>
              <a:t>breakpoint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2886" y="2852936"/>
            <a:ext cx="6007386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pp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matrix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[[1, 0, 0, 0, 0],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062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Last, but not least: call traces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View call stack: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 (back trace)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Moving up or down in stack: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  <a:r>
              <a:rPr lang="en-US" dirty="0" smtClean="0"/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helps to look at context of function call</a:t>
            </a:r>
          </a:p>
          <a:p>
            <a:r>
              <a:rPr lang="en-US" dirty="0" smtClean="0">
                <a:cs typeface="Courier New" pitchFamily="49" charset="0"/>
              </a:rPr>
              <a:t>Very useful: run till crash, do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, look around, move up,…</a:t>
            </a:r>
            <a:endParaRPr lang="en-US" dirty="0">
              <a:cs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bt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/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/lib/python3.4.3/bdb.py(387)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exec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cmd in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globals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locals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&lt;string&gt;(1)&lt;module&gt;()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buggy.py(10)main()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matrix[i][j] = i*n + j + 1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4095" y="3657218"/>
            <a:ext cx="1671306" cy="707886"/>
            <a:chOff x="224095" y="3729226"/>
            <a:chExt cx="1671306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224095" y="3729226"/>
              <a:ext cx="12515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statement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3"/>
            </p:cNvCxnSpPr>
            <p:nvPr/>
          </p:nvCxnSpPr>
          <p:spPr>
            <a:xfrm>
              <a:off x="1475656" y="4083169"/>
              <a:ext cx="41974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6398" y="2708920"/>
            <a:ext cx="1599298" cy="864096"/>
            <a:chOff x="224095" y="3429000"/>
            <a:chExt cx="1599298" cy="864096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429000"/>
              <a:ext cx="10567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function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1280795" y="3782943"/>
              <a:ext cx="542598" cy="510153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87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closing…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Leave the debugger: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dirty="0" smtClean="0"/>
              <a:t> (quit)</a:t>
            </a:r>
          </a:p>
          <a:p>
            <a:endParaRPr lang="en-US" dirty="0"/>
          </a:p>
          <a:p>
            <a:r>
              <a:rPr lang="en-US" dirty="0" smtClean="0"/>
              <a:t>Debugger is very useful</a:t>
            </a:r>
          </a:p>
          <a:p>
            <a:pPr lvl="1"/>
            <a:r>
              <a:rPr lang="en-US" dirty="0" smtClean="0"/>
              <a:t>Concepts are universal</a:t>
            </a:r>
          </a:p>
          <a:p>
            <a:pPr lvl="2"/>
            <a:r>
              <a:rPr lang="en-US" dirty="0" err="1" smtClean="0"/>
              <a:t>gdb</a:t>
            </a:r>
            <a:r>
              <a:rPr lang="en-US" dirty="0" smtClean="0"/>
              <a:t> for C/C++/Fortran</a:t>
            </a:r>
          </a:p>
          <a:p>
            <a:pPr lvl="2"/>
            <a:r>
              <a:rPr lang="en-US" dirty="0" smtClean="0"/>
              <a:t>Eclipse debugger for Java/C/C++/Fortran</a:t>
            </a:r>
          </a:p>
          <a:p>
            <a:pPr lvl="2"/>
            <a:r>
              <a:rPr lang="en-US" dirty="0" err="1" smtClean="0"/>
              <a:t>Allinea</a:t>
            </a:r>
            <a:r>
              <a:rPr lang="en-US" dirty="0" smtClean="0"/>
              <a:t> DDT parallel debugger for C/C++/Fortran</a:t>
            </a:r>
          </a:p>
          <a:p>
            <a:pPr lvl="1"/>
            <a:r>
              <a:rPr lang="en-US" dirty="0" smtClean="0"/>
              <a:t>Worth to invest time to learn to use 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469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program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for _ in range(n)]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50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513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Microbenchmarking</a:t>
            </a:r>
            <a:r>
              <a:rPr lang="en-US" dirty="0" smtClean="0"/>
              <a:t>, i.e., timing functions</a:t>
            </a:r>
          </a:p>
          <a:p>
            <a:pPr lvl="1"/>
            <a:r>
              <a:rPr lang="en-US" dirty="0" smtClean="0"/>
              <a:t>Easy</a:t>
            </a:r>
          </a:p>
          <a:p>
            <a:pPr lvl="1"/>
            <a:r>
              <a:rPr lang="en-US" dirty="0" smtClean="0"/>
              <a:t>Can lead to premature optimization</a:t>
            </a:r>
            <a:br>
              <a:rPr lang="en-US" dirty="0" smtClean="0"/>
            </a:br>
            <a:r>
              <a:rPr lang="en-US" dirty="0" smtClean="0"/>
              <a:t>    = waste of time</a:t>
            </a:r>
          </a:p>
          <a:p>
            <a:r>
              <a:rPr lang="en-US" dirty="0" smtClean="0"/>
              <a:t>Profiling with profiling tool</a:t>
            </a:r>
          </a:p>
          <a:p>
            <a:pPr lvl="1"/>
            <a:r>
              <a:rPr lang="en-US" dirty="0" smtClean="0"/>
              <a:t>Slightly more complicated</a:t>
            </a:r>
          </a:p>
          <a:p>
            <a:pPr lvl="1"/>
            <a:r>
              <a:rPr lang="en-US" dirty="0" smtClean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166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Both are useful, when used appropriately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4645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: use magic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Command line: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204864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420888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multiple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128194"/>
            <a:ext cx="1503745" cy="804862"/>
            <a:chOff x="-480863" y="895946"/>
            <a:chExt cx="1503745" cy="804862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300698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</a:t>
              </a:r>
              <a:r>
                <a:rPr lang="en-US" sz="2000" dirty="0" smtClean="0">
                  <a:solidFill>
                    <a:srgbClr val="0070C0"/>
                  </a:solidFill>
                </a:rPr>
                <a:t>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895946"/>
              <a:ext cx="4211" cy="404752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module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36798" y="4323293"/>
            <a:ext cx="4079386" cy="761891"/>
            <a:chOff x="224095" y="3905180"/>
            <a:chExt cx="4079386" cy="761891"/>
          </a:xfrm>
        </p:grpSpPr>
        <p:sp>
          <p:nvSpPr>
            <p:cNvPr id="21" name="TextBox 20"/>
            <p:cNvSpPr txBox="1"/>
            <p:nvPr/>
          </p:nvSpPr>
          <p:spPr>
            <a:xfrm>
              <a:off x="224095" y="3905180"/>
              <a:ext cx="40793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</a:t>
              </a:r>
              <a:r>
                <a:rPr lang="en-US" sz="2000" dirty="0" smtClean="0">
                  <a:solidFill>
                    <a:srgbClr val="0070C0"/>
                  </a:solidFill>
                </a:rPr>
                <a:t>tatements to execute, string per line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1823393" y="4305290"/>
              <a:ext cx="440395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21" idx="2"/>
          </p:cNvCxnSpPr>
          <p:nvPr/>
        </p:nvCxnSpPr>
        <p:spPr>
          <a:xfrm>
            <a:off x="5876491" y="4723403"/>
            <a:ext cx="1503821" cy="361781"/>
          </a:xfrm>
          <a:prstGeom prst="straightConnector1">
            <a:avLst/>
          </a:prstGeom>
          <a:ln w="22225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29355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  <p:bldP spid="30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168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primes.py 1000</a:t>
            </a:r>
          </a:p>
          <a:p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{'append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'list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{'join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325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profiles: </a:t>
            </a:r>
            <a:r>
              <a:rPr lang="en-US" dirty="0" err="1" smtClean="0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169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-o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460534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6073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052870" y="2204864"/>
            <a:ext cx="1279517" cy="937845"/>
            <a:chOff x="224095" y="3885436"/>
            <a:chExt cx="1279517" cy="93784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output 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527493" cy="53773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50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 2 versus Python 3</a:t>
            </a:r>
          </a:p>
          <a:p>
            <a:pPr lvl="1"/>
            <a:r>
              <a:rPr lang="en-US" dirty="0" smtClean="0"/>
              <a:t>goals: compare Python versions, porting from Python 2 to 3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2 to 3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818192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github.com/gjbex/training-material/tree/master/Python/Logging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65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seful to verify what an application does</a:t>
            </a:r>
          </a:p>
          <a:p>
            <a:pPr lvl="1"/>
            <a:r>
              <a:rPr lang="en-US" dirty="0" smtClean="0"/>
              <a:t>in normal runs</a:t>
            </a:r>
          </a:p>
          <a:p>
            <a:pPr lvl="1"/>
            <a:r>
              <a:rPr lang="en-US" dirty="0" smtClean="0"/>
              <a:t>in runs with problems</a:t>
            </a:r>
          </a:p>
          <a:p>
            <a:r>
              <a:rPr lang="en-US" dirty="0" smtClean="0"/>
              <a:t>Helps with debugging</a:t>
            </a:r>
          </a:p>
          <a:p>
            <a:pPr lvl="1"/>
            <a:r>
              <a:rPr lang="en-US" dirty="0" smtClean="0"/>
              <a:t>alternative to print statements</a:t>
            </a:r>
          </a:p>
          <a:p>
            <a:r>
              <a:rPr lang="en-US" dirty="0" smtClean="0"/>
              <a:t>Various levels can be turned on or off</a:t>
            </a:r>
          </a:p>
          <a:p>
            <a:pPr lvl="1"/>
            <a:r>
              <a:rPr lang="en-US" dirty="0" smtClean="0"/>
              <a:t>see only relevant output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57388" y="5733256"/>
            <a:ext cx="22227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Good practice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426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&amp; configure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>
            <a:normAutofit/>
          </a:bodyPr>
          <a:lstStyle/>
          <a:p>
            <a:r>
              <a:rPr lang="en-US" dirty="0" smtClean="0"/>
              <a:t>level: minimal level written to log</a:t>
            </a:r>
          </a:p>
          <a:p>
            <a:r>
              <a:rPr lang="en-US" dirty="0" err="1" smtClean="0"/>
              <a:t>filemode</a:t>
            </a:r>
            <a:endParaRPr lang="en-US" dirty="0"/>
          </a:p>
          <a:p>
            <a:pPr lvl="1"/>
            <a:r>
              <a:rPr lang="en-US" dirty="0" smtClean="0"/>
              <a:t>'w': overwrite if log exists</a:t>
            </a:r>
          </a:p>
          <a:p>
            <a:pPr lvl="1"/>
            <a:r>
              <a:rPr lang="en-US" dirty="0" smtClean="0"/>
              <a:t>'a': append if log exists</a:t>
            </a:r>
          </a:p>
          <a:p>
            <a:r>
              <a:rPr lang="en-US" dirty="0"/>
              <a:t>format, e.g.,</a:t>
            </a:r>
            <a:br>
              <a:rPr lang="en-US" dirty="0"/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}:{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:{message}'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logging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logging.basicConfig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(level=level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filename=name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=mode,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format=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format_str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4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levels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: non-recoverable errors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 smtClean="0"/>
              <a:t>: error, but application can continue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dirty="0" smtClean="0">
                <a:cs typeface="Courier New" panose="02070309020205020404" pitchFamily="49" charset="0"/>
              </a:rPr>
              <a:t>: potential problems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: feedback, verbose mode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: useful for developer</a:t>
            </a:r>
          </a:p>
          <a:p>
            <a:endParaRPr lang="en-US" dirty="0"/>
          </a:p>
          <a:p>
            <a:r>
              <a:rPr lang="en-US" dirty="0" smtClean="0"/>
              <a:t>User defined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9512" y="3356992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9512" y="3933056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55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9512" y="3501008"/>
            <a:ext cx="8640960" cy="1080120"/>
            <a:chOff x="179512" y="2319263"/>
            <a:chExt cx="8640960" cy="1080120"/>
          </a:xfrm>
        </p:grpSpPr>
        <p:sp>
          <p:nvSpPr>
            <p:cNvPr id="10" name="Rectangle 9"/>
            <p:cNvSpPr/>
            <p:nvPr/>
          </p:nvSpPr>
          <p:spPr>
            <a:xfrm>
              <a:off x="179512" y="2780928"/>
              <a:ext cx="8640960" cy="61845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88024" y="2319263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logging.INFO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9512" y="2319263"/>
            <a:ext cx="8664431" cy="2333873"/>
            <a:chOff x="179512" y="2319263"/>
            <a:chExt cx="8664431" cy="2333873"/>
          </a:xfrm>
        </p:grpSpPr>
        <p:sp>
          <p:nvSpPr>
            <p:cNvPr id="7" name="Rectangle 6"/>
            <p:cNvSpPr/>
            <p:nvPr/>
          </p:nvSpPr>
          <p:spPr>
            <a:xfrm>
              <a:off x="179512" y="2780928"/>
              <a:ext cx="8640960" cy="187220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788024" y="2319263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logging.ERROR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log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334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 level</a:t>
            </a:r>
          </a:p>
          <a:p>
            <a:endParaRPr lang="en-US" dirty="0" smtClean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 level</a:t>
            </a:r>
          </a:p>
          <a:p>
            <a:endParaRPr lang="en-US" dirty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 level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501008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logging.info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('application started')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725144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logging.critical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('input file not found')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222" y="2329135"/>
            <a:ext cx="683109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logging.debug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('function xyz called with "{0}"'.format(x))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76056" y="2852936"/>
            <a:ext cx="3836061" cy="369332"/>
            <a:chOff x="5148064" y="2852936"/>
            <a:chExt cx="383606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2852936"/>
              <a:ext cx="3115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797311" y="3995772"/>
            <a:ext cx="4239185" cy="369332"/>
            <a:chOff x="5148064" y="2852936"/>
            <a:chExt cx="423918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868144" y="2852936"/>
              <a:ext cx="35191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WARNING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064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destinations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Rotating files</a:t>
            </a:r>
          </a:p>
          <a:p>
            <a:r>
              <a:rPr lang="en-US" dirty="0" smtClean="0"/>
              <a:t>syslog</a:t>
            </a:r>
          </a:p>
          <a:p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50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docs.python.org/2/howto/logging.html</a:t>
            </a:r>
            <a:endParaRPr lang="en-US" dirty="0" smtClean="0"/>
          </a:p>
          <a:p>
            <a:r>
              <a:rPr lang="en-US" dirty="0"/>
              <a:t>Logging Cookbook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docs.python.org/2/howto/logging-cookbook.html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049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operations:</a:t>
            </a:r>
            <a:br>
              <a:rPr lang="en-US" dirty="0" smtClean="0"/>
            </a:br>
            <a:r>
              <a:rPr lang="en-US" dirty="0" smtClean="0"/>
              <a:t>Handling files and directories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5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 in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contains files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data_001.txt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data_002.txt</a:t>
            </a:r>
            <a:r>
              <a:rPr lang="en-US" dirty="0" smtClean="0"/>
              <a:t>,…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66972" y="3492462"/>
            <a:ext cx="1789844" cy="2096778"/>
            <a:chOff x="466972" y="2772382"/>
            <a:chExt cx="1789844" cy="2096778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6 2 0.5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data_001.txt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27784" y="3492462"/>
            <a:ext cx="1789272" cy="2096778"/>
            <a:chOff x="2627784" y="2772382"/>
            <a:chExt cx="1789272" cy="2096778"/>
          </a:xfrm>
        </p:grpSpPr>
        <p:sp>
          <p:nvSpPr>
            <p:cNvPr id="5" name="TextBox 4"/>
            <p:cNvSpPr txBox="1"/>
            <p:nvPr/>
          </p:nvSpPr>
          <p:spPr>
            <a:xfrm>
              <a:off x="262778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data_002.txt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16016" y="4365104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15176" y="2780928"/>
            <a:ext cx="1789272" cy="3820326"/>
            <a:chOff x="2627784" y="2772382"/>
            <a:chExt cx="1789272" cy="3820326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1789272" cy="35394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6 2 0.5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7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data_all.txt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5508104" y="4681299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5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Command line arguments &amp; configuration files</a:t>
            </a:r>
          </a:p>
          <a:p>
            <a:pPr lvl="1"/>
            <a:r>
              <a:rPr lang="en-US" dirty="0" smtClean="0"/>
              <a:t>goals: handling options, flags specified on command line, reading configuration files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argparse</a:t>
            </a:r>
            <a:r>
              <a:rPr lang="en-US" dirty="0" smtClean="0"/>
              <a:t>, </a:t>
            </a:r>
            <a:r>
              <a:rPr lang="en-US" dirty="0" err="1" smtClean="0">
                <a:hlinkClick r:id="rId2" action="ppaction://hlinksldjump"/>
              </a:rPr>
              <a:t>ConfigParser</a:t>
            </a:r>
            <a:endParaRPr lang="en-US" dirty="0" smtClean="0"/>
          </a:p>
          <a:p>
            <a:r>
              <a:rPr lang="en-US" dirty="0" smtClean="0"/>
              <a:t>Logging</a:t>
            </a:r>
          </a:p>
          <a:p>
            <a:pPr lvl="1"/>
            <a:r>
              <a:rPr lang="en-US" dirty="0" smtClean="0"/>
              <a:t>goals: writing application events to log files, using log levels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logging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1390248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glob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7200800" cy="440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glob import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glob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('-o',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'), help='…')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('-p',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'pattern', help='…')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options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False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glob(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options.pattern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with open(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'r') as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(header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True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return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4300" y="6093296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concat_data.py  –o data.txt  –p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data_*.txt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8304" y="4798893"/>
            <a:ext cx="1296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Same as in Bash shell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069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operations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Current working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Create path: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path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(), 'data', 'output.txt')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path == '/home/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/Tests/data/output.txt'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Dissecting paths: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head, tail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head == 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/Tests', tail == 'test.txt'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tail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head == 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/Tests', tail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root ==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/Tests/test',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/')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root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</a:p>
          <a:p>
            <a:pPr marL="914400" lvl="2" indent="0">
              <a:buNone/>
            </a:pP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02944" y="3140968"/>
            <a:ext cx="3369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Will do the right thing for each OS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73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tests: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os.path.exists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exists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file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directory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os.path.islink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link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os.access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 smtClean="0"/>
              <a:t> can be read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/>
              <a:t>: read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os.W_OK</a:t>
            </a:r>
            <a:r>
              <a:rPr lang="en-US" dirty="0"/>
              <a:t>: </a:t>
            </a:r>
            <a:r>
              <a:rPr lang="en-US" dirty="0" smtClean="0"/>
              <a:t>write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os.X_OK</a:t>
            </a:r>
            <a:r>
              <a:rPr lang="en-US" dirty="0"/>
              <a:t>: </a:t>
            </a:r>
            <a:r>
              <a:rPr lang="en-US" dirty="0" smtClean="0"/>
              <a:t>execute permission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759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Copying, moving, deleting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</a:t>
            </a:r>
            <a:r>
              <a:rPr lang="en-US" dirty="0" smtClean="0"/>
              <a:t> modules</a:t>
            </a:r>
          </a:p>
          <a:p>
            <a:pPr lvl="1"/>
            <a:r>
              <a:rPr lang="en-US" dirty="0" smtClean="0"/>
              <a:t>copy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shutil.copy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copy file, preserving ownership, timestamps: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shutil.copy2(source,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move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delete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(file)</a:t>
            </a:r>
          </a:p>
          <a:p>
            <a:pPr lvl="1"/>
            <a:r>
              <a:rPr lang="en-US" dirty="0" smtClean="0"/>
              <a:t>remove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shutil.rmtree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</a:p>
          <a:p>
            <a:pPr lvl="1"/>
            <a:r>
              <a:rPr lang="en-US" dirty="0" smtClean="0"/>
              <a:t>create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85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Creating file with guaranteed unique name: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tempfile.NamedTemporaryFile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3789040"/>
            <a:ext cx="842493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tempfile.NamedTemporaryFile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(mode='w',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='.',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        suffix='.txt', delete=False)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print("created temp file '{0}'".format(tmp_file.name))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tmp_file.file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(…)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4198" y="5949280"/>
            <a:ext cx="386997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File names such as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tmpD45x.txt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26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strings:</a:t>
            </a:r>
            <a:br>
              <a:rPr lang="en-US" dirty="0" smtClean="0"/>
            </a:br>
            <a:r>
              <a:rPr lang="en-US" dirty="0" smtClean="0"/>
              <a:t>Python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80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674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41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150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564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development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Interacting with the operating system</a:t>
            </a:r>
          </a:p>
          <a:p>
            <a:pPr lvl="1"/>
            <a:r>
              <a:rPr lang="en-US" dirty="0" smtClean="0"/>
              <a:t>goals: file system operations, executing external commands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file system operations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external commands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30328442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8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smtClean="0"/>
              <a:t>                =  {any} \ {'\n'}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3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449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78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47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matching</a:t>
            </a:r>
            <a:endParaRPr lang="en-US" dirty="0"/>
          </a:p>
        </p:txBody>
      </p:sp>
      <p:sp>
        <p:nvSpPr>
          <p:cNvPr id="122" name="Content Placeholder 12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1394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from start of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 smtClean="0"/>
              <a:t>Returns match object,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 smtClean="0"/>
              <a:t> if no match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anywhere </a:t>
            </a:r>
            <a:r>
              <a:rPr lang="en-US" dirty="0" smtClean="0"/>
              <a:t>in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</a:t>
            </a:r>
            <a:r>
              <a:rPr lang="en-US" dirty="0" smtClean="0"/>
              <a:t>match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043608" y="2852936"/>
            <a:ext cx="776687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043608" y="5661248"/>
            <a:ext cx="790472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372200" y="1517883"/>
            <a:ext cx="23695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Import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</a:t>
            </a:r>
            <a:r>
              <a:rPr lang="en-US" sz="2000" dirty="0" smtClean="0"/>
              <a:t> module!!!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724128" y="4149080"/>
            <a:ext cx="33248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 raw Python strings, i.e.,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r'…' </a:t>
            </a:r>
            <a:r>
              <a:rPr lang="en-US" sz="2000" dirty="0" smtClean="0"/>
              <a:t>for regular expressions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06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  <p:bldP spid="126" grpId="0" animBg="1"/>
      <p:bldP spid="124" grpId="0" animBg="1"/>
      <p:bldP spid="128" grpId="0" animBg="1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Yet more strings: raw string,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r>
              <a:rPr lang="en-US" dirty="0" smtClean="0"/>
              <a:t>     versus 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 </a:t>
            </a:r>
            <a:r>
              <a:rPr lang="en-US" dirty="0" smtClean="0"/>
              <a:t>versus</a:t>
            </a:r>
            <a:br>
              <a:rPr lang="en-US" dirty="0" smtClean="0"/>
            </a:br>
            <a:r>
              <a:rPr lang="en-US" b="1" dirty="0" err="1" smtClean="0">
                <a:solidFill>
                  <a:srgbClr val="C00000"/>
                </a:solidFill>
              </a:rPr>
              <a:t>r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4111912"/>
            <a:ext cx="4044697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print('hello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4307612"/>
            <a:ext cx="370857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400" dirty="0" smtClean="0"/>
              <a:t>' is just a regular character</a:t>
            </a:r>
            <a:br>
              <a:rPr lang="en-US" sz="2400" dirty="0" smtClean="0"/>
            </a:br>
            <a:r>
              <a:rPr lang="en-US" sz="2400" dirty="0" smtClean="0"/>
              <a:t>in a raw string,</a:t>
            </a:r>
            <a:br>
              <a:rPr lang="en-US" sz="2400" dirty="0" smtClean="0"/>
            </a:br>
            <a:r>
              <a:rPr lang="en-US" sz="2400" dirty="0" smtClean="0"/>
              <a:t>very convenient for</a:t>
            </a:r>
            <a:br>
              <a:rPr lang="en-US" sz="2400" dirty="0" smtClean="0"/>
            </a:br>
            <a:r>
              <a:rPr lang="en-US" sz="2400" dirty="0" smtClean="0"/>
              <a:t>regular expressions!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32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</a:p>
          <a:p>
            <a:pPr lvl="1"/>
            <a:r>
              <a:rPr lang="en-US" dirty="0" smtClean="0"/>
              <a:t>E.g., match DNA,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AaCcGgTt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cumbersome, error prone, hard to read!</a:t>
            </a:r>
          </a:p>
          <a:p>
            <a:pPr lvl="1"/>
            <a:r>
              <a:rPr lang="en-US" dirty="0" smtClean="0"/>
              <a:t>Better: use original pattern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r>
              <a:rPr lang="en-US" dirty="0" smtClean="0"/>
              <a:t>, but match while ignoring case, i.e.,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dirty="0" smtClean="0"/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dirty="0" smtClean="0"/>
              <a:t>) modifier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(r'[ACGT]+', 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'[ACGT]+',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62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readable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Sophisticated regular expressions are hard to read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r'0[1-9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]\d?/[1-9]\d{5,6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Reformat as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r'''0             # area codes always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start with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1-9]\d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      # area codes: 1-2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digits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             # separator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  # 6 or 7 digits for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number'''</a:t>
            </a:r>
            <a:endParaRPr lang="en-US" dirty="0" smtClean="0"/>
          </a:p>
          <a:p>
            <a:r>
              <a:rPr lang="en-US" dirty="0" smtClean="0">
                <a:cs typeface="Courier New" pitchFamily="49" charset="0"/>
              </a:rPr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re.VERBOSE</a:t>
            </a:r>
            <a:r>
              <a:rPr lang="en-US" dirty="0" smtClean="0">
                <a:cs typeface="Courier New" pitchFamily="49" charset="0"/>
              </a:rPr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re.X</a:t>
            </a:r>
            <a:r>
              <a:rPr lang="en-US" dirty="0" smtClean="0">
                <a:cs typeface="Courier New" pitchFamily="49" charset="0"/>
              </a:rPr>
              <a:t>) modifier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689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(r'0[1-9]\d?/[1-9]\d{5,6}', line):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regex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r'0[1-9]\d?/[1-9]\d{5,6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regex.match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64088" y="4305870"/>
            <a:ext cx="2605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 smtClean="0"/>
              <a:t> is compiled</a:t>
            </a:r>
            <a:br>
              <a:rPr lang="en-US" dirty="0" smtClean="0"/>
            </a:br>
            <a:r>
              <a:rPr lang="en-US" dirty="0" smtClean="0"/>
              <a:t>regular expression object,</a:t>
            </a:r>
            <a:br>
              <a:rPr lang="en-US" dirty="0" smtClean="0"/>
            </a:br>
            <a:r>
              <a:rPr lang="en-US" dirty="0" smtClean="0"/>
              <a:t>reused many times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220072" y="1340768"/>
            <a:ext cx="2688172" cy="1043245"/>
            <a:chOff x="5220072" y="1340768"/>
            <a:chExt cx="2688172" cy="1043245"/>
          </a:xfrm>
        </p:grpSpPr>
        <p:sp>
          <p:nvSpPr>
            <p:cNvPr id="5" name="TextBox 4"/>
            <p:cNvSpPr txBox="1"/>
            <p:nvPr/>
          </p:nvSpPr>
          <p:spPr>
            <a:xfrm>
              <a:off x="5220072" y="1340768"/>
              <a:ext cx="26881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Regular expression may be</a:t>
              </a:r>
              <a:br>
                <a:rPr lang="en-US" dirty="0" smtClean="0"/>
              </a:br>
              <a:r>
                <a:rPr lang="en-US" dirty="0" err="1" smtClean="0"/>
                <a:t>evaluatedmany</a:t>
              </a:r>
              <a:r>
                <a:rPr lang="en-US" dirty="0" smtClean="0"/>
                <a:t> times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2"/>
            </p:cNvCxnSpPr>
            <p:nvPr/>
          </p:nvCxnSpPr>
          <p:spPr>
            <a:xfrm flipH="1">
              <a:off x="5940152" y="1987099"/>
              <a:ext cx="624006" cy="3969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020314" y="5714092"/>
            <a:ext cx="49999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Substantial performance benefit!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638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73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formats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Text-based formats</a:t>
            </a:r>
          </a:p>
          <a:p>
            <a:pPr lvl="1"/>
            <a:r>
              <a:rPr lang="en-US" dirty="0" smtClean="0"/>
              <a:t>goals: reading &amp; writing text-based file formats</a:t>
            </a:r>
          </a:p>
          <a:p>
            <a:pPr lvl="1"/>
            <a:r>
              <a:rPr lang="en-US" dirty="0" smtClean="0"/>
              <a:t>prerequisites: core Python programming, file I/O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CSV &amp; XML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regular expressions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parsing regular languages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pyparsing</a:t>
            </a:r>
            <a:r>
              <a:rPr lang="en-US" dirty="0" smtClean="0">
                <a:hlinkClick r:id="rId5" action="ppaction://hlinksldjump"/>
              </a:rPr>
              <a:t> for context-free languages</a:t>
            </a:r>
            <a:r>
              <a:rPr lang="en-US" dirty="0" smtClean="0"/>
              <a:t>, </a:t>
            </a:r>
            <a:r>
              <a:rPr lang="en-US" dirty="0" smtClean="0">
                <a:hlinkClick r:id="rId6" action="ppaction://hlinksldjump"/>
              </a:rPr>
              <a:t>string formatting</a:t>
            </a:r>
            <a:endParaRPr lang="en-US" dirty="0" smtClean="0"/>
          </a:p>
          <a:p>
            <a:r>
              <a:rPr lang="en-US" dirty="0" smtClean="0"/>
              <a:t>Scientific file formats</a:t>
            </a:r>
          </a:p>
          <a:p>
            <a:pPr lvl="1"/>
            <a:r>
              <a:rPr lang="en-US" dirty="0" smtClean="0"/>
              <a:t>goals: reading &amp; writing HDF5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7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8" action="ppaction://hlinksldjump"/>
              </a:rPr>
              <a:t>HDF5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463295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Part(s) of regular expressions can be captured</a:t>
            </a:r>
          </a:p>
          <a:p>
            <a:pPr lvl="1"/>
            <a:r>
              <a:rPr lang="en-US" dirty="0" smtClean="0"/>
              <a:t>Example: regular expression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(\w+)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matched against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data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/>
              <a:t>' is captured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block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dirty="0" smtClean="0"/>
              <a:t>' is captured</a:t>
            </a:r>
          </a:p>
          <a:p>
            <a:pPr lvl="1"/>
            <a:r>
              <a:rPr lang="en-US" dirty="0" smtClean="0"/>
              <a:t>Use match object returned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5445224"/>
            <a:ext cx="804258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(\w+)', 'begin data')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print('{1} {0}s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begins here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48115" y="5485333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79912" y="5075892"/>
            <a:ext cx="1440160" cy="699896"/>
            <a:chOff x="3779912" y="5075892"/>
            <a:chExt cx="1440160" cy="699896"/>
          </a:xfrm>
        </p:grpSpPr>
        <p:sp>
          <p:nvSpPr>
            <p:cNvPr id="5" name="Rectangle 4"/>
            <p:cNvSpPr/>
            <p:nvPr/>
          </p:nvSpPr>
          <p:spPr>
            <a:xfrm>
              <a:off x="3779912" y="5487756"/>
              <a:ext cx="144016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0468" y="5075892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7380312" y="5485333"/>
            <a:ext cx="648072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250672" y="5085184"/>
            <a:ext cx="905504" cy="688181"/>
            <a:chOff x="5250672" y="5085184"/>
            <a:chExt cx="905504" cy="688181"/>
          </a:xfrm>
        </p:grpSpPr>
        <p:sp>
          <p:nvSpPr>
            <p:cNvPr id="9" name="Rectangle 8"/>
            <p:cNvSpPr/>
            <p:nvPr/>
          </p:nvSpPr>
          <p:spPr>
            <a:xfrm>
              <a:off x="5404197" y="5485333"/>
              <a:ext cx="648072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0672" y="5085184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2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1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  <p:bldP spid="10" grpId="0" animBg="1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Capturing vs.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confuse grouping and capturing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(?:…)</a:t>
            </a:r>
            <a:r>
              <a:rPr lang="en-US" dirty="0" smtClean="0"/>
              <a:t>: syntactic grouping for operator priority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: capturing, use partial match later</a:t>
            </a:r>
          </a:p>
          <a:p>
            <a:r>
              <a:rPr lang="en-US" dirty="0" smtClean="0"/>
              <a:t>Capturing instead of grouping will work, but is slower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763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repetitions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(codons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CUU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(?:UU[AG]|CU[ACGU])  #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twice with the exact same codon, at most 5 codons apart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})*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 any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codons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UU[AG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]|CU[ACGU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# first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}){,5}?   #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# second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509120"/>
            <a:ext cx="1405706" cy="1654443"/>
            <a:chOff x="323528" y="4509120"/>
            <a:chExt cx="1405706" cy="165444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544" y="4509120"/>
              <a:ext cx="296578" cy="720080"/>
              <a:chOff x="467544" y="4797152"/>
              <a:chExt cx="296578" cy="72008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67544" y="479715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76090" y="551723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67544" y="4797152"/>
                <a:ext cx="0" cy="7200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23528" y="5517232"/>
              <a:ext cx="1405706" cy="646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Repetition of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capture 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63888" y="4708052"/>
            <a:ext cx="4574534" cy="1713346"/>
            <a:chOff x="3563888" y="4708052"/>
            <a:chExt cx="4574534" cy="1713346"/>
          </a:xfrm>
        </p:grpSpPr>
        <p:sp>
          <p:nvSpPr>
            <p:cNvPr id="14" name="TextBox 13"/>
            <p:cNvSpPr txBox="1"/>
            <p:nvPr/>
          </p:nvSpPr>
          <p:spPr>
            <a:xfrm>
              <a:off x="4355976" y="6021288"/>
              <a:ext cx="3782446" cy="4001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Note: non-greedy match operator!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63888" y="4708052"/>
              <a:ext cx="1080120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2"/>
            </p:cNvCxnSpPr>
            <p:nvPr/>
          </p:nvCxnSpPr>
          <p:spPr>
            <a:xfrm flipH="1" flipV="1">
              <a:off x="4103948" y="5068092"/>
              <a:ext cx="252028" cy="11532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27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all words from a text</a:t>
            </a:r>
            <a:br>
              <a:rPr lang="en-US" dirty="0" smtClean="0"/>
            </a:br>
            <a:r>
              <a:rPr lang="en-US" dirty="0" smtClean="0"/>
              <a:t>  '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This is a short text. It has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words, but also punctuation,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and even numbers like 12 and 7.</a:t>
            </a:r>
            <a:r>
              <a:rPr lang="en-US" dirty="0" smtClean="0"/>
              <a:t>'</a:t>
            </a:r>
          </a:p>
          <a:p>
            <a:r>
              <a:rPr lang="en-US" dirty="0" smtClean="0"/>
              <a:t>Pattern for word: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-z]+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>
                <a:cs typeface="Courier New" pitchFamily="49" charset="0"/>
              </a:rPr>
              <a:t> returns list of all matches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>
                <a:cs typeface="Courier New" pitchFamily="49" charset="0"/>
              </a:rPr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011" y="5325015"/>
            <a:ext cx="818044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'This is a short text. It has words,...'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print(m)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['This', 'is', 'a', 'short', 'text', 'It', 'has', 'words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499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Splitting a string on a delimiter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</a:p>
          <a:p>
            <a:r>
              <a:rPr lang="en-US" dirty="0" smtClean="0"/>
              <a:t>Pattern for delimiter: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\s*;\s*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/>
              <a:t> splits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5016" y="3812847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parts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(r'\s*;\s*',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print(parts)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['a', 'list', 'of', 'words']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43736" y="4994012"/>
            <a:ext cx="7215437" cy="1459324"/>
            <a:chOff x="843736" y="4994012"/>
            <a:chExt cx="7215437" cy="1459324"/>
          </a:xfrm>
        </p:grpSpPr>
        <p:sp>
          <p:nvSpPr>
            <p:cNvPr id="5" name="TextBox 4"/>
            <p:cNvSpPr txBox="1"/>
            <p:nvPr/>
          </p:nvSpPr>
          <p:spPr>
            <a:xfrm>
              <a:off x="843736" y="5530006"/>
              <a:ext cx="7215437" cy="923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&gt;&gt;&gt; parts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map(lambda 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x.strip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s.split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(';'))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print(parts)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['a', 'list', 'of', 'words']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47864" y="4994012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or</a:t>
              </a:r>
              <a:endParaRPr lang="en-US" sz="28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62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should </a:t>
            </a:r>
            <a:r>
              <a:rPr lang="en-US" dirty="0"/>
              <a:t>be quoted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,-1.4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  <a:p>
            <a:r>
              <a:rPr lang="en-US" dirty="0" smtClean="0"/>
              <a:t>Pattern for values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[^,]+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, replace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s)</a:t>
            </a:r>
            <a:r>
              <a:rPr lang="en-US" dirty="0" smtClean="0"/>
              <a:t> replaces all occurrences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5016" y="4869160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1.4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(r'([^,])', r"'\1'", 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print(result)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164288" y="1844824"/>
            <a:ext cx="1618905" cy="1368152"/>
            <a:chOff x="7164288" y="1844824"/>
            <a:chExt cx="1618905" cy="136815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100392" y="2636912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64288" y="1844824"/>
              <a:ext cx="1618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Corresponds to</a:t>
              </a:r>
            </a:p>
            <a:p>
              <a:pPr algn="ctr"/>
              <a:r>
                <a:rPr lang="en-US" dirty="0" smtClean="0"/>
                <a:t>group(1)</a:t>
              </a:r>
              <a:endParaRPr lang="en-US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683568" y="2852936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678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regular expressions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</a:t>
            </a:r>
            <a:r>
              <a:rPr lang="en-US" dirty="0" smtClean="0"/>
              <a:t>expression </a:t>
            </a:r>
            <a:r>
              <a:rPr lang="en-US" dirty="0"/>
              <a:t>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docs.python.org/2/howto/regex.html</a:t>
            </a:r>
            <a:endParaRPr lang="en-US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8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data:</a:t>
            </a:r>
            <a:br>
              <a:rPr lang="en-US" dirty="0" smtClean="0"/>
            </a:br>
            <a:r>
              <a:rPr lang="en-US" dirty="0" smtClean="0"/>
              <a:t>revisiting string formatting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87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template strings</a:t>
            </a:r>
          </a:p>
          <a:p>
            <a:pPr lvl="1"/>
            <a:r>
              <a:rPr lang="en-US" dirty="0" smtClean="0"/>
              <a:t>Template consists of text, interspersed with replacement fields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{word}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{count}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Fill out the template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format(…)</a:t>
            </a:r>
            <a:r>
              <a:rPr lang="en-US" dirty="0" smtClean="0"/>
              <a:t>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4725144"/>
            <a:ext cx="693972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{word}: {count}'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(word='computer', count=15))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computer: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(word='human', count=0))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human: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93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format 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Replacement field can contain format specifiers</a:t>
            </a:r>
          </a:p>
          <a:p>
            <a:pPr lvl="1"/>
            <a:r>
              <a:rPr lang="en-US" dirty="0" smtClean="0"/>
              <a:t>Resemble C I/O format specifiers without %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{word: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}: {freq: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.2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94019"/>
            <a:ext cx="8456161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{'computer': 0.17, 'human': 0.0084, 'alpha': 0.3}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{word:&gt;10s}: {freq:.2f}'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for word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(word=word,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=data[word]))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computer: 0.17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human: 0.01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alpha: 0.30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059832" y="3573016"/>
            <a:ext cx="1368152" cy="657364"/>
            <a:chOff x="2195736" y="3573016"/>
            <a:chExt cx="1368152" cy="657364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1048"/>
              <a:ext cx="11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alignment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424789" y="3573016"/>
            <a:ext cx="723275" cy="657364"/>
            <a:chOff x="3560693" y="3573016"/>
            <a:chExt cx="723275" cy="657364"/>
          </a:xfrm>
        </p:grpSpPr>
        <p:sp>
          <p:nvSpPr>
            <p:cNvPr id="6" name="TextBox 5"/>
            <p:cNvSpPr txBox="1"/>
            <p:nvPr/>
          </p:nvSpPr>
          <p:spPr>
            <a:xfrm>
              <a:off x="3560693" y="386104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width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76056" y="3573016"/>
            <a:ext cx="720080" cy="657364"/>
            <a:chOff x="4211960" y="3573016"/>
            <a:chExt cx="720080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4328990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732240" y="3573016"/>
            <a:ext cx="1036053" cy="657364"/>
            <a:chOff x="4860032" y="3573016"/>
            <a:chExt cx="1036053" cy="657364"/>
          </a:xfrm>
        </p:grpSpPr>
        <p:sp>
          <p:nvSpPr>
            <p:cNvPr id="9" name="TextBox 8"/>
            <p:cNvSpPr txBox="1"/>
            <p:nvPr/>
          </p:nvSpPr>
          <p:spPr>
            <a:xfrm>
              <a:off x="4860032" y="3861048"/>
              <a:ext cx="103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precision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508104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68344" y="3573016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50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computing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algebra, numerical analysis</a:t>
            </a:r>
          </a:p>
          <a:p>
            <a:pPr lvl="1"/>
            <a:r>
              <a:rPr lang="en-US" dirty="0" smtClean="0"/>
              <a:t>goals: various numerical analysis algorithms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numpy</a:t>
            </a:r>
            <a:r>
              <a:rPr lang="en-US" dirty="0" smtClean="0">
                <a:hlinkClick r:id="rId2" action="ppaction://hlinksldjump"/>
              </a:rPr>
              <a:t> &amp; </a:t>
            </a:r>
            <a:r>
              <a:rPr lang="en-US" dirty="0" err="1" smtClean="0">
                <a:hlinkClick r:id="rId2" action="ppaction://hlinksldjump"/>
              </a:rPr>
              <a:t>scipy</a:t>
            </a:r>
            <a:endParaRPr lang="en-US" dirty="0" smtClean="0"/>
          </a:p>
          <a:p>
            <a:r>
              <a:rPr lang="en-US" dirty="0" smtClean="0"/>
              <a:t>Scientific visualization</a:t>
            </a:r>
          </a:p>
          <a:p>
            <a:pPr lvl="1"/>
            <a:r>
              <a:rPr lang="en-US" dirty="0" smtClean="0"/>
              <a:t>goals: creating 2D and 3D plots from Python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3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4" action="ppaction://hlinksldjump"/>
              </a:rPr>
              <a:t>matplotlib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HoloViews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145728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or none: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: character (converts integer to </a:t>
            </a:r>
            <a:r>
              <a:rPr lang="en-US" dirty="0" err="1" smtClean="0"/>
              <a:t>unicode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/>
              <a:t>: integer (decimal)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: integer (binary, octal, hexadecimal)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: floating point numbers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smtClean="0"/>
              <a:t>: percentage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740352" y="2276872"/>
            <a:ext cx="1296145" cy="2880320"/>
            <a:chOff x="7740352" y="2276872"/>
            <a:chExt cx="1296145" cy="2880320"/>
          </a:xfrm>
        </p:grpSpPr>
        <p:sp>
          <p:nvSpPr>
            <p:cNvPr id="5" name="Right Brace 4"/>
            <p:cNvSpPr/>
            <p:nvPr/>
          </p:nvSpPr>
          <p:spPr>
            <a:xfrm>
              <a:off x="7740352" y="2276872"/>
              <a:ext cx="256757" cy="28803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97110" y="3358733"/>
              <a:ext cx="103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width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16989" y="4293096"/>
            <a:ext cx="1255411" cy="864096"/>
            <a:chOff x="6588224" y="4293096"/>
            <a:chExt cx="1255411" cy="864096"/>
          </a:xfrm>
        </p:grpSpPr>
        <p:sp>
          <p:nvSpPr>
            <p:cNvPr id="7" name="Right Brace 6"/>
            <p:cNvSpPr/>
            <p:nvPr/>
          </p:nvSpPr>
          <p:spPr>
            <a:xfrm>
              <a:off x="6588224" y="4293096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04248" y="4365104"/>
              <a:ext cx="103938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precision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376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databases:</a:t>
            </a:r>
            <a:br>
              <a:rPr lang="en-US" dirty="0" smtClean="0"/>
            </a:br>
            <a:r>
              <a:rPr lang="en-US" dirty="0" smtClean="0"/>
              <a:t>Python DB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github.com/gjbex/training-material/tree/master/Python/DbAccess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01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Relational databases:</a:t>
            </a:r>
          </a:p>
          <a:p>
            <a:pPr lvl="1"/>
            <a:r>
              <a:rPr lang="en-US" dirty="0" smtClean="0"/>
              <a:t>great to store structured data, table-oriented</a:t>
            </a:r>
          </a:p>
          <a:p>
            <a:pPr lvl="1"/>
            <a:r>
              <a:rPr lang="en-US" dirty="0" smtClean="0"/>
              <a:t>can be accessed easily via command line, programming language, GUI</a:t>
            </a:r>
            <a:endParaRPr lang="en-US" dirty="0"/>
          </a:p>
          <a:p>
            <a:pPr lvl="1"/>
            <a:r>
              <a:rPr lang="en-US" dirty="0" smtClean="0"/>
              <a:t>can be queried using </a:t>
            </a:r>
            <a:r>
              <a:rPr lang="en-US" dirty="0" smtClean="0">
                <a:solidFill>
                  <a:srgbClr val="FF0000"/>
                </a:solidFill>
              </a:rPr>
              <a:t>SQL</a:t>
            </a:r>
          </a:p>
          <a:p>
            <a:pPr lvl="1"/>
            <a:r>
              <a:rPr lang="en-US" dirty="0" smtClean="0"/>
              <a:t>examples: MySQL, </a:t>
            </a:r>
            <a:r>
              <a:rPr lang="en-US" dirty="0" err="1" smtClean="0"/>
              <a:t>PostgreSQL</a:t>
            </a:r>
            <a:r>
              <a:rPr lang="en-US" dirty="0" smtClean="0"/>
              <a:t>, Oracle, DB2, SQLite3,…</a:t>
            </a:r>
          </a:p>
          <a:p>
            <a:r>
              <a:rPr lang="en-US" dirty="0" smtClean="0"/>
              <a:t>Using DB from Python via standard interface</a:t>
            </a:r>
          </a:p>
          <a:p>
            <a:pPr lvl="1"/>
            <a:r>
              <a:rPr lang="en-US" dirty="0" smtClean="0"/>
              <a:t>Support for sqlite3 built-in, ok for simple applications</a:t>
            </a:r>
          </a:p>
          <a:p>
            <a:r>
              <a:rPr lang="en-US" dirty="0" smtClean="0"/>
              <a:t>For non-trivial stuff, use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Object-relational mapping (ORM)</a:t>
            </a:r>
          </a:p>
          <a:p>
            <a:pPr lvl="1"/>
            <a:r>
              <a:rPr lang="en-US" dirty="0" smtClean="0"/>
              <a:t>Connectors to many RDBMS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66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table to store data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Store data</a:t>
            </a:r>
          </a:p>
          <a:p>
            <a:endParaRPr lang="en-US" dirty="0" smtClean="0"/>
          </a:p>
          <a:p>
            <a:r>
              <a:rPr lang="en-US" dirty="0" smtClean="0"/>
              <a:t>Query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CREATE TABLE IF NOT EXISTS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REAL   NOT NULL);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861048"/>
            <a:ext cx="7416824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 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VALUES (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'TXL'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'2012-03-14'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13.2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5085184"/>
            <a:ext cx="7488832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BETWEEN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'2012-01-01'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'2012-01-31'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GROUP BY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2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a database &amp; create cursor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Insert data tuples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sqlite3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sqlite3.connect('weather-db')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933056"/>
            <a:ext cx="73448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generate_data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nr_cities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start, end):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('''INSERT INTO 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date, temperature)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VALUES 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9"/>
          <p:cNvGrpSpPr/>
          <p:nvPr/>
        </p:nvGrpSpPr>
        <p:grpSpPr>
          <a:xfrm>
            <a:off x="3563888" y="5373216"/>
            <a:ext cx="1763320" cy="1080120"/>
            <a:chOff x="3563888" y="5373216"/>
            <a:chExt cx="1763320" cy="1080120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08400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tuple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3563888" y="5373216"/>
              <a:ext cx="1421720" cy="710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820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for period per city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conn = sqlite3.connect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('weather-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conn.row_factory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sqlite3.Row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'''SELECT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AVG(temperature) AS 'temperature'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FROM weather WHERE date BETWEEN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GROUP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(start, end))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row in cursor: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print('{city}\t{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}'.format(city=row['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=row['temperature']))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66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classes/tables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31393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(Column,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Integer, String,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Float)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sqlalchemy.ext.declarative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relationship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City(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'cities'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name = Column(String(100),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=False, unique=True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457727" y="5229200"/>
            <a:ext cx="3754233" cy="1368152"/>
            <a:chOff x="3203848" y="5115962"/>
            <a:chExt cx="3754233" cy="1368152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084004"/>
              <a:ext cx="375423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attribute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column definition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5080965" y="5115962"/>
              <a:ext cx="148924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283972" y="3604954"/>
            <a:ext cx="1751955" cy="945396"/>
            <a:chOff x="2843812" y="6197242"/>
            <a:chExt cx="1751955" cy="945396"/>
          </a:xfrm>
        </p:grpSpPr>
        <p:sp>
          <p:nvSpPr>
            <p:cNvPr id="11" name="TextBox 10"/>
            <p:cNvSpPr txBox="1"/>
            <p:nvPr/>
          </p:nvSpPr>
          <p:spPr>
            <a:xfrm>
              <a:off x="3131840" y="6197242"/>
              <a:ext cx="146392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2843812" y="6597352"/>
              <a:ext cx="1019992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9"/>
          <p:cNvGrpSpPr/>
          <p:nvPr/>
        </p:nvGrpSpPr>
        <p:grpSpPr>
          <a:xfrm>
            <a:off x="5498287" y="5342438"/>
            <a:ext cx="2100447" cy="1110898"/>
            <a:chOff x="3203848" y="5414446"/>
            <a:chExt cx="2100447" cy="1110898"/>
          </a:xfrm>
        </p:grpSpPr>
        <p:sp>
          <p:nvSpPr>
            <p:cNvPr id="17" name="TextBox 1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179512" y="5229200"/>
            <a:ext cx="1918346" cy="864096"/>
            <a:chOff x="3203848" y="5774486"/>
            <a:chExt cx="1918346" cy="864096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238472"/>
              <a:ext cx="1918346" cy="40011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object attributes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163021" y="5774486"/>
              <a:ext cx="120947" cy="463986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95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relationship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'measurements'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table_args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('time',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measurement_id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time = Column(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temperature = Column(Float,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cities.city_id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city = relationship(City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5498287" y="4797152"/>
            <a:ext cx="2100447" cy="1110898"/>
            <a:chOff x="3203848" y="5414446"/>
            <a:chExt cx="2100447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9"/>
          <p:cNvGrpSpPr/>
          <p:nvPr/>
        </p:nvGrpSpPr>
        <p:grpSpPr>
          <a:xfrm>
            <a:off x="457727" y="5013176"/>
            <a:ext cx="3199979" cy="1368152"/>
            <a:chOff x="3203848" y="5115962"/>
            <a:chExt cx="3199979" cy="1368152"/>
          </a:xfrm>
        </p:grpSpPr>
        <p:sp>
          <p:nvSpPr>
            <p:cNvPr id="10" name="TextBox 9"/>
            <p:cNvSpPr txBox="1"/>
            <p:nvPr/>
          </p:nvSpPr>
          <p:spPr>
            <a:xfrm>
              <a:off x="3203848" y="6084004"/>
              <a:ext cx="31999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relationship for ORM queries</a:t>
              </a:r>
              <a:endParaRPr lang="en-US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4803838" y="5115962"/>
              <a:ext cx="426051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412340" y="2060848"/>
            <a:ext cx="2106404" cy="945396"/>
            <a:chOff x="2843819" y="6197242"/>
            <a:chExt cx="2106404" cy="945396"/>
          </a:xfrm>
        </p:grpSpPr>
        <p:sp>
          <p:nvSpPr>
            <p:cNvPr id="13" name="TextBox 12"/>
            <p:cNvSpPr txBox="1"/>
            <p:nvPr/>
          </p:nvSpPr>
          <p:spPr>
            <a:xfrm>
              <a:off x="3131840" y="6197242"/>
              <a:ext cx="1818383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table constraint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2843819" y="6597352"/>
              <a:ext cx="1197213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306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create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interact, create engine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tables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setting metadata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7992888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create_engine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3971210"/>
            <a:ext cx="799288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Base.metadata.create_all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77250" y="4941168"/>
            <a:ext cx="164282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That's it!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410739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engine, session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and add objects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132856"/>
            <a:ext cx="8640960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sessionmaker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Base.metadata.bind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engine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sessionmaker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(bind=engine)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928" y="5085184"/>
            <a:ext cx="864096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['New York', 'London', 'Paris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City(name=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commit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0312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Relational database interaction</a:t>
            </a:r>
          </a:p>
          <a:p>
            <a:pPr lvl="1"/>
            <a:r>
              <a:rPr lang="en-US" dirty="0" smtClean="0"/>
              <a:t>goals: querying relational database systems</a:t>
            </a:r>
          </a:p>
          <a:p>
            <a:pPr lvl="1"/>
            <a:r>
              <a:rPr lang="en-US" dirty="0" smtClean="0"/>
              <a:t>prerequisites: core Python programming, object oriented programming for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Relational databases</a:t>
            </a:r>
            <a:endParaRPr lang="en-US" dirty="0" smtClean="0"/>
          </a:p>
          <a:p>
            <a:r>
              <a:rPr lang="en-US" dirty="0" smtClean="0"/>
              <a:t>Data analysis</a:t>
            </a:r>
          </a:p>
          <a:p>
            <a:pPr lvl="1"/>
            <a:r>
              <a:rPr lang="en-US" dirty="0" smtClean="0"/>
              <a:t>goals: analysis using transforming &amp; filtering tabular data, pivot tables, </a:t>
            </a:r>
            <a:r>
              <a:rPr lang="en-US" dirty="0" err="1" smtClean="0"/>
              <a:t>visulualization</a:t>
            </a:r>
            <a:endParaRPr lang="en-US" dirty="0" smtClean="0"/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pandas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8932154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inserting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objects to express relationships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8640960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city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temperature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retrieve_temperature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(city)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date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determine_date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measurement = Measurement(time=date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temperature=temperature,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city=city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()…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5076056" y="4297164"/>
            <a:ext cx="1954381" cy="1110898"/>
            <a:chOff x="3203848" y="5414446"/>
            <a:chExt cx="1954381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195438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use actual object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6" y="5414446"/>
              <a:ext cx="670933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758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queries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Queries as method calls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Natural join query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1" y="2348880"/>
            <a:ext cx="878497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cities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(City).all()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995772"/>
            <a:ext cx="878497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measurements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.join('city')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.filter(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.name ==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e_date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.all()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12160" y="3779748"/>
            <a:ext cx="3024336" cy="945396"/>
            <a:chOff x="2306183" y="6197242"/>
            <a:chExt cx="3024336" cy="945396"/>
          </a:xfrm>
        </p:grpSpPr>
        <p:sp>
          <p:nvSpPr>
            <p:cNvPr id="8" name="TextBox 7"/>
            <p:cNvSpPr txBox="1"/>
            <p:nvPr/>
          </p:nvSpPr>
          <p:spPr>
            <a:xfrm>
              <a:off x="3131840" y="6197242"/>
              <a:ext cx="2198679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join on relationship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2306183" y="6597352"/>
              <a:ext cx="1924997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9"/>
          <p:cNvGrpSpPr/>
          <p:nvPr/>
        </p:nvGrpSpPr>
        <p:grpSpPr>
          <a:xfrm>
            <a:off x="6732240" y="5733256"/>
            <a:ext cx="1934953" cy="936104"/>
            <a:chOff x="3203848" y="5589240"/>
            <a:chExt cx="1934953" cy="936104"/>
          </a:xfrm>
        </p:grpSpPr>
        <p:sp>
          <p:nvSpPr>
            <p:cNvPr id="13" name="TextBox 12"/>
            <p:cNvSpPr txBox="1"/>
            <p:nvPr/>
          </p:nvSpPr>
          <p:spPr>
            <a:xfrm>
              <a:off x="3203848" y="6125234"/>
              <a:ext cx="19349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select * where …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3645713" y="5589240"/>
              <a:ext cx="525612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9"/>
          <p:cNvGrpSpPr/>
          <p:nvPr/>
        </p:nvGrpSpPr>
        <p:grpSpPr>
          <a:xfrm>
            <a:off x="4225371" y="3004988"/>
            <a:ext cx="1600461" cy="928068"/>
            <a:chOff x="3649307" y="5381252"/>
            <a:chExt cx="1600461" cy="928068"/>
          </a:xfrm>
        </p:grpSpPr>
        <p:sp>
          <p:nvSpPr>
            <p:cNvPr id="16" name="TextBox 15"/>
            <p:cNvSpPr txBox="1"/>
            <p:nvPr/>
          </p:nvSpPr>
          <p:spPr>
            <a:xfrm>
              <a:off x="3797063" y="5909210"/>
              <a:ext cx="145270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H="1" flipV="1">
              <a:off x="3649307" y="5381252"/>
              <a:ext cx="874109" cy="5279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3131840" y="5661248"/>
            <a:ext cx="3129896" cy="1069667"/>
            <a:chOff x="3203848" y="5517232"/>
            <a:chExt cx="3129896" cy="1069667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125234"/>
              <a:ext cx="3129896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Note: class attributes!!!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768796" y="5517232"/>
              <a:ext cx="307260" cy="60800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915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updates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object attribute(s)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update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).filter(City.name == 'London')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.one()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london.name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london.name.lower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1907704" y="3717032"/>
            <a:ext cx="2353465" cy="936104"/>
            <a:chOff x="3203848" y="5589240"/>
            <a:chExt cx="2353465" cy="936104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35346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</a:t>
              </a:r>
              <a:r>
                <a:rPr lang="en-US" sz="2000" dirty="0" smtClean="0"/>
                <a:t>on't forget commit!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645717" y="5589240"/>
              <a:ext cx="734864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600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just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representing tables can have methods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'{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}: 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time:s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}\n\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{temp:.1f}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fmt_str.format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time=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temp=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95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Transforming list data:</a:t>
            </a:r>
            <a:br>
              <a:rPr lang="en-US" dirty="0" smtClean="0"/>
            </a:br>
            <a:r>
              <a:rPr lang="en-US" dirty="0" smtClean="0"/>
              <a:t>Python sorting &amp; list comprehensions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98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simple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Two ways to sort</a:t>
            </a:r>
          </a:p>
          <a:p>
            <a:pPr lvl="1"/>
            <a:r>
              <a:rPr lang="en-US" dirty="0" smtClean="0"/>
              <a:t>Create new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In-place sort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Sorts in ascending order, add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reverse=True</a:t>
            </a:r>
            <a:r>
              <a:rPr lang="en-US" dirty="0" smtClean="0"/>
              <a:t> for descending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564904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4005064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47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complex list: key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of tuples, e.g., word counts</a:t>
            </a:r>
          </a:p>
          <a:p>
            <a:endParaRPr lang="en-US" dirty="0" smtClean="0"/>
          </a:p>
          <a:p>
            <a:r>
              <a:rPr lang="en-US" dirty="0" smtClean="0"/>
              <a:t>Sort by</a:t>
            </a:r>
          </a:p>
          <a:p>
            <a:pPr lvl="1"/>
            <a:r>
              <a:rPr lang="en-US" dirty="0" smtClean="0"/>
              <a:t>Word: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Count:</a:t>
            </a:r>
          </a:p>
          <a:p>
            <a:r>
              <a:rPr lang="en-US" dirty="0" smtClean="0"/>
              <a:t>Simpler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3925" y="328498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3925" y="436510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[('chair', 5), 'table', 15) , (('bed',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5589240"/>
            <a:ext cx="597471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6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to reverse</a:t>
            </a:r>
          </a:p>
          <a:p>
            <a:pPr lvl="1"/>
            <a:r>
              <a:rPr lang="en-US" dirty="0" smtClean="0"/>
              <a:t>Create new list: use slices</a:t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In-place reverse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3648" y="4725144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227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03648" y="2732727"/>
            <a:ext cx="376898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data[::-1]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7.3, 5.7, 3.5]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82238" y="2924944"/>
            <a:ext cx="299421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works for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 smtClean="0"/>
              <a:t> as well!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45991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for x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[0.15, 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['0.15', '3.145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7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print(','.join(['{0:.2f}'.format(f) for f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228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360541" y="4593902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data))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51807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comprehensions: construct list from elements of other list </a:t>
            </a:r>
            <a:r>
              <a:rPr lang="en-US" dirty="0" smtClean="0"/>
              <a:t>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[x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 x in [0.15,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-3.45, 1.3]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  if x &gt;= 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(x)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 x in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4.0,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4.0, 9.0]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[2.0, 3.0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Alternative: </a:t>
            </a:r>
            <a:br>
              <a:rPr lang="en-US" dirty="0" smtClean="0"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map(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filter(lambda x: x &gt;= 0.0,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     [4, -4, 9]))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5934178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41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training sessions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Sessions can be organized on demand</a:t>
            </a:r>
          </a:p>
          <a:p>
            <a:pPr lvl="1"/>
            <a:r>
              <a:rPr lang="en-US" dirty="0" smtClean="0"/>
              <a:t>Integrating C/C++/Fortran code, wrapping libraries (1.5 hour)</a:t>
            </a:r>
          </a:p>
          <a:p>
            <a:pPr lvl="1"/>
            <a:r>
              <a:rPr lang="en-US" dirty="0" smtClean="0"/>
              <a:t>Distributed programming with mpi4py (3 hours)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470765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aggregating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 a list should be aggregated, e.g.,</a:t>
            </a:r>
          </a:p>
          <a:p>
            <a:pPr lvl="1"/>
            <a:r>
              <a:rPr lang="en-US" dirty="0" smtClean="0"/>
              <a:t>Summation: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 smtClean="0"/>
              <a:t>Minimum: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 smtClean="0"/>
              <a:t>Maximum: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 smtClean="0"/>
              <a:t>More sophisticated,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 smtClean="0"/>
              <a:t> and lambda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605" y="4725144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functools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reduce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763688" y="5579948"/>
            <a:ext cx="2232248" cy="450632"/>
            <a:chOff x="1907704" y="3573016"/>
            <a:chExt cx="2232248" cy="450632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3654316"/>
              <a:ext cx="17251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lambda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32856" y="3573016"/>
              <a:ext cx="507096" cy="2659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477428" y="5579948"/>
            <a:ext cx="670636" cy="450632"/>
            <a:chOff x="3645757" y="3779748"/>
            <a:chExt cx="670636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list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20160" y="3779748"/>
              <a:ext cx="196233" cy="265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899055" y="6105490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Lambda functions: very small functions (expression) used once,</a:t>
            </a:r>
            <a:br>
              <a:rPr lang="en-US" sz="2000" dirty="0" smtClean="0"/>
            </a:br>
            <a:r>
              <a:rPr lang="en-US" sz="2000" dirty="0" smtClean="0"/>
              <a:t>not worth giving a name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230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4882404" y="2780928"/>
            <a:ext cx="4010076" cy="864096"/>
            <a:chOff x="5148064" y="2780928"/>
            <a:chExt cx="4010076" cy="864096"/>
          </a:xfrm>
        </p:grpSpPr>
        <p:sp>
          <p:nvSpPr>
            <p:cNvPr id="16" name="Right Brace 15"/>
            <p:cNvSpPr/>
            <p:nvPr/>
          </p:nvSpPr>
          <p:spPr>
            <a:xfrm>
              <a:off x="5148064" y="2780928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088" y="2780928"/>
              <a:ext cx="3794052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work on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2400" dirty="0" smtClean="0"/>
                <a:t/>
              </a:r>
              <a:br>
                <a:rPr lang="en-US" sz="2400" dirty="0" smtClean="0"/>
              </a:br>
              <a:r>
                <a:rPr lang="en-US" sz="2400" dirty="0" smtClean="0"/>
                <a:t>have optional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key</a:t>
              </a:r>
              <a:r>
                <a:rPr lang="en-US" sz="2400" dirty="0" smtClean="0"/>
                <a:t> argument</a:t>
              </a:r>
              <a:endParaRPr lang="nl-BE" sz="24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868144" y="5589240"/>
            <a:ext cx="1544341" cy="450632"/>
            <a:chOff x="3141701" y="3779748"/>
            <a:chExt cx="1544341" cy="450632"/>
          </a:xfrm>
        </p:grpSpPr>
        <p:sp>
          <p:nvSpPr>
            <p:cNvPr id="28" name="TextBox 27"/>
            <p:cNvSpPr txBox="1"/>
            <p:nvPr/>
          </p:nvSpPr>
          <p:spPr>
            <a:xfrm>
              <a:off x="3645757" y="3861048"/>
              <a:ext cx="104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initializer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 flipV="1">
              <a:off x="3141701" y="3779748"/>
              <a:ext cx="504056" cy="26596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805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(or more) lists should be processed element wise</a:t>
            </a:r>
          </a:p>
          <a:p>
            <a:pPr lvl="1"/>
            <a:r>
              <a:rPr lang="en-US" dirty="0" smtClean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As many tuples as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1" y="3356992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652120" y="4365104"/>
            <a:ext cx="31858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iterator produces tuples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7545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docs.python.org/2/howto/sorting.html</a:t>
            </a:r>
            <a:endParaRPr lang="en-US" dirty="0"/>
          </a:p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17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Facing infinity:</a:t>
            </a:r>
            <a:br>
              <a:rPr lang="en-US" dirty="0" smtClean="0"/>
            </a:br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github.com/gjbex/training-material/tree/master/Python/Iterators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2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How to deal with arbitrary many prime numbers?</a:t>
            </a:r>
            <a:br>
              <a:rPr lang="en-US" dirty="0" smtClean="0"/>
            </a:br>
            <a:r>
              <a:rPr lang="en-US" dirty="0" smtClean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6660232" y="2636912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Constructs a</a:t>
              </a:r>
              <a:br>
                <a:rPr lang="en-US" dirty="0" smtClean="0"/>
              </a:br>
              <a:r>
                <a:rPr lang="en-US" dirty="0" smtClean="0"/>
                <a:t>list of all lines</a:t>
              </a:r>
              <a:br>
                <a:rPr lang="en-US" dirty="0" smtClean="0"/>
              </a:br>
              <a:r>
                <a:rPr lang="en-US" dirty="0" smtClean="0"/>
                <a:t>at once = </a:t>
              </a:r>
              <a:r>
                <a:rPr lang="en-US" sz="3200" dirty="0" smtClean="0">
                  <a:solidFill>
                    <a:srgbClr val="FF0000"/>
                  </a:solidFill>
                </a:rPr>
                <a:t>BIG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627783" y="3645024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iterator: line by line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45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to check whether n is prime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Work with all primes up to 10</a:t>
            </a:r>
            <a:r>
              <a:rPr lang="en-US" baseline="30000" dirty="0" smtClean="0"/>
              <a:t>6</a:t>
            </a:r>
            <a:r>
              <a:rPr lang="en-US" dirty="0" smtClean="0"/>
              <a:t>? Simple…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9552" y="2239704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4654877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68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</a:t>
            </a:r>
            <a:r>
              <a:rPr lang="en-US" dirty="0"/>
              <a:t>comprehensions </a:t>
            </a:r>
            <a:r>
              <a:rPr lang="en-US" dirty="0" smtClean="0"/>
              <a:t>vs. generators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comprehension</a:t>
            </a:r>
            <a:br>
              <a:rPr lang="en-US" dirty="0" smtClean="0"/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range(1000000) 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 smtClean="0"/>
          </a:p>
          <a:p>
            <a:pPr lvl="1"/>
            <a:r>
              <a:rPr lang="en-US" dirty="0" smtClean="0"/>
              <a:t>all prime numbers up to 1000000 (</a:t>
            </a:r>
            <a:r>
              <a:rPr lang="en-US" dirty="0" smtClean="0">
                <a:sym typeface="Symbol" panose="05050102010706020507" pitchFamily="18" charset="2"/>
              </a:rPr>
              <a:t></a:t>
            </a:r>
            <a:r>
              <a:rPr lang="en-US" dirty="0" smtClean="0"/>
              <a:t> 78,500)</a:t>
            </a:r>
          </a:p>
          <a:p>
            <a:endParaRPr lang="en-US" dirty="0" smtClean="0"/>
          </a:p>
          <a:p>
            <a:r>
              <a:rPr lang="en-US" dirty="0" smtClean="0">
                <a:cs typeface="Courier New" panose="02070309020205020404" pitchFamily="49" charset="0"/>
              </a:rPr>
              <a:t>Generator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range(1000000) if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 smtClean="0"/>
          </a:p>
          <a:p>
            <a:pPr lvl="1"/>
            <a:r>
              <a:rPr lang="en-US" dirty="0" smtClean="0"/>
              <a:t>get next prime number when needed, much more memory efficient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736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2.0: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if we want the first 10</a:t>
            </a:r>
            <a:r>
              <a:rPr lang="en-US" baseline="30000" dirty="0"/>
              <a:t>6</a:t>
            </a:r>
            <a:r>
              <a:rPr lang="en-US" dirty="0"/>
              <a:t> prime numbers?</a:t>
            </a:r>
          </a:p>
          <a:p>
            <a:pPr lvl="1"/>
            <a:r>
              <a:rPr lang="en-US" dirty="0"/>
              <a:t>Guess range?</a:t>
            </a:r>
          </a:p>
          <a:p>
            <a:r>
              <a:rPr lang="en-US" dirty="0" smtClean="0"/>
              <a:t>Function </a:t>
            </a:r>
            <a:r>
              <a:rPr lang="en-US" dirty="0" smtClean="0"/>
              <a:t>that returns next prime at each call?</a:t>
            </a:r>
          </a:p>
          <a:p>
            <a:pPr lvl="1"/>
            <a:r>
              <a:rPr lang="en-US" dirty="0" smtClean="0"/>
              <a:t>use yield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Iterator: first call yields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 smtClean="0"/>
              <a:t>, second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 smtClean="0"/>
              <a:t>, third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 smtClean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350100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6023029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49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ield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Somewhat like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 smtClean="0"/>
              <a:t>returns control to the calling function</a:t>
            </a:r>
          </a:p>
          <a:p>
            <a:pPr lvl="1"/>
            <a:r>
              <a:rPr lang="en-US" dirty="0" smtClean="0"/>
              <a:t>returns a value</a:t>
            </a:r>
          </a:p>
          <a:p>
            <a:r>
              <a:rPr lang="en-US" dirty="0" smtClean="0"/>
              <a:t>However, </a:t>
            </a:r>
            <a:r>
              <a:rPr lang="en-US" dirty="0" err="1" smtClean="0"/>
              <a:t>callee</a:t>
            </a:r>
            <a:r>
              <a:rPr lang="en-US" dirty="0" smtClean="0"/>
              <a:t> function state is retained</a:t>
            </a:r>
          </a:p>
          <a:p>
            <a:pPr lvl="1"/>
            <a:r>
              <a:rPr lang="en-US" dirty="0" smtClean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3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Allows to build your own iterators</a:t>
            </a:r>
            <a:endParaRPr lang="nl-BE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29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3.0: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 smtClean="0"/>
              <a:t> provides a lot of useful iterators, check it out!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iterator over integers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&gt;, 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&gt;)</a:t>
            </a:r>
            <a:r>
              <a:rPr lang="en-US" dirty="0" smtClean="0"/>
              <a:t>: new iterator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that will yield only items for which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4498729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1000000: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88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fundamentals:</a:t>
            </a:r>
            <a:br>
              <a:rPr lang="en-US" dirty="0" smtClean="0"/>
            </a:br>
            <a:r>
              <a:rPr lang="en-US" dirty="0" smtClean="0"/>
              <a:t>data types &amp; statements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44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useful functions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Permutations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itertools.permutations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 smtClean="0"/>
              <a:t>Combinations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smtClean="0"/>
              <a:t> out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Without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With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itertools.combinations_with_replacement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Carthesian</a:t>
            </a:r>
            <a:r>
              <a:rPr lang="en-US" dirty="0" smtClean="0"/>
              <a:t> product of two (or more) </a:t>
            </a:r>
            <a:r>
              <a:rPr lang="en-US" dirty="0" err="1" smtClean="0"/>
              <a:t>iterables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itertools.product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…)</a:t>
            </a:r>
          </a:p>
          <a:p>
            <a:r>
              <a:rPr lang="en-US" dirty="0" smtClean="0"/>
              <a:t>Take while </a:t>
            </a:r>
            <a:r>
              <a:rPr lang="en-US" dirty="0" err="1" smtClean="0"/>
              <a:t>boolean</a:t>
            </a:r>
            <a:r>
              <a:rPr lang="en-US" dirty="0" smtClean="0"/>
              <a:t> predicate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/>
              <a:t> is true: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itertools.takewhile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</a:p>
          <a:p>
            <a:r>
              <a:rPr lang="en-US" dirty="0" smtClean="0"/>
              <a:t>Cycle through values of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itertools.cycle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275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93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representation:</a:t>
            </a:r>
            <a:br>
              <a:rPr lang="en-US" dirty="0" smtClean="0"/>
            </a:br>
            <a:r>
              <a:rPr lang="en-US" dirty="0" smtClean="0"/>
              <a:t>Python classes case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67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OO: data abstraction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648200" y="2896344"/>
            <a:ext cx="4038600" cy="3556992"/>
          </a:xfrm>
        </p:spPr>
        <p:txBody>
          <a:bodyPr/>
          <a:lstStyle/>
          <a:p>
            <a:r>
              <a:rPr lang="en-US" dirty="0" smtClean="0"/>
              <a:t>Data consists of multiple blocks</a:t>
            </a:r>
          </a:p>
          <a:p>
            <a:r>
              <a:rPr lang="en-US" dirty="0" smtClean="0"/>
              <a:t>Blocks have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One or more data values</a:t>
            </a:r>
          </a:p>
          <a:p>
            <a:r>
              <a:rPr lang="en-US" dirty="0" smtClean="0"/>
              <a:t>How to represent?</a:t>
            </a:r>
          </a:p>
          <a:p>
            <a:pPr lvl="1"/>
            <a:r>
              <a:rPr lang="en-US" dirty="0" smtClean="0"/>
              <a:t>Python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67944" y="1447031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block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283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"abstract" Block has attributes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  <a:r>
              <a:rPr lang="en-US" dirty="0" smtClean="0"/>
              <a:t>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  <a:r>
              <a:rPr lang="en-US" dirty="0" smtClean="0"/>
              <a:t>: list</a:t>
            </a:r>
          </a:p>
          <a:p>
            <a:r>
              <a:rPr lang="en-US" dirty="0" smtClean="0"/>
              <a:t>Block instance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/>
              <a:t> has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 smtClean="0"/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 smtClean="0"/>
              <a:t>No values (yet)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 smtClean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 smtClean="0">
                <a:cs typeface="Courier New" pitchFamily="49" charset="0"/>
              </a:rPr>
              <a:t>Create new block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Block():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 = Block('my block')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395534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block1._data.append(3.14)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block1._data.append(-7.18)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block2 = Block('another')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6207695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</a:t>
            </a:r>
            <a:r>
              <a:rPr lang="en-US" sz="2400" dirty="0"/>
              <a:t>is container </a:t>
            </a:r>
            <a:r>
              <a:rPr lang="en-US" sz="2400" dirty="0" smtClean="0"/>
              <a:t>for specific data: attribute values hold data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75656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object of type Block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75656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second object of type Block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15616" y="1268760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attributes represent data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913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want to do with a block?</a:t>
            </a:r>
          </a:p>
          <a:p>
            <a:pPr lvl="1"/>
            <a:r>
              <a:rPr lang="en-US" dirty="0"/>
              <a:t>Convert it to a </a:t>
            </a:r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Retrieve its name</a:t>
            </a:r>
          </a:p>
          <a:p>
            <a:pPr lvl="1"/>
            <a:r>
              <a:rPr lang="en-US" dirty="0" smtClean="0"/>
              <a:t>Add data to it</a:t>
            </a:r>
          </a:p>
          <a:p>
            <a:pPr lvl="1"/>
            <a:r>
              <a:rPr lang="en-US" dirty="0" smtClean="0"/>
              <a:t>Sort its data</a:t>
            </a:r>
          </a:p>
          <a:p>
            <a:pPr lvl="1"/>
            <a:r>
              <a:rPr lang="en-US" dirty="0" smtClean="0"/>
              <a:t>Retrieve </a:t>
            </a:r>
            <a:r>
              <a:rPr lang="en-US" dirty="0"/>
              <a:t>its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Define methods for the class Block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7544" y="6063679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methods represent actions on objects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53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Block: method implementations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Block(object):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7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'begin {0}'.format(self.name())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data = '\n\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()])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footer = 'end {0}'.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format(self.name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'{0}\n\t{1}\n{2}'.format(header, data, footer)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13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self._name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16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data(self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self._data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1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print(block1.name())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3.14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-7.18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12.5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68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Parsing an (almost) regular language: finite state automata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61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convert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995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"0.322617473156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"0.369558068115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"0.584389170786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"0.732467264353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0.0705959106085"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"0.526762713499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"0.65856743041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"0.823193820644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0.0172156882251"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"0.476180897605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"0.755582680088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"0.783168943997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635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139952" y="1700808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ort!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40518" y="1455909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20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the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2578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4048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:= </a:t>
            </a:r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…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2812866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</a:t>
            </a:r>
            <a:r>
              <a:rPr lang="en-US" i="1" dirty="0" smtClean="0">
                <a:latin typeface="Lucida Sans Typewriter" pitchFamily="49" charset="0"/>
              </a:rPr>
              <a:t>data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…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048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985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Minimal code for Python script</a:t>
            </a:r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523100" y="2887776"/>
            <a:ext cx="37689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16016" y="2241445"/>
            <a:ext cx="3672408" cy="755507"/>
            <a:chOff x="4716016" y="2241445"/>
            <a:chExt cx="3672408" cy="755507"/>
          </a:xfrm>
        </p:grpSpPr>
        <p:sp>
          <p:nvSpPr>
            <p:cNvPr id="5" name="TextBox 4"/>
            <p:cNvSpPr txBox="1"/>
            <p:nvPr/>
          </p:nvSpPr>
          <p:spPr>
            <a:xfrm>
              <a:off x="5724128" y="2241445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“shebang”: tells the shell this is python code</a:t>
              </a:r>
              <a:endParaRPr lang="nl-BE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716016" y="2595388"/>
              <a:ext cx="1008112" cy="4015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27270" y="3933056"/>
            <a:ext cx="2880320" cy="1572370"/>
            <a:chOff x="4644008" y="1694060"/>
            <a:chExt cx="2880320" cy="1572370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Indentation is relevant!</a:t>
              </a:r>
            </a:p>
            <a:p>
              <a:r>
                <a:rPr lang="en-US" sz="2000" dirty="0" smtClean="0"/>
                <a:t>Code structure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6084168" y="1694060"/>
              <a:ext cx="84290" cy="8644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220072" y="3789040"/>
            <a:ext cx="3581463" cy="851902"/>
            <a:chOff x="5508104" y="1726820"/>
            <a:chExt cx="3581463" cy="851902"/>
          </a:xfrm>
        </p:grpSpPr>
        <p:sp>
          <p:nvSpPr>
            <p:cNvPr id="23" name="TextBox 22"/>
            <p:cNvSpPr txBox="1"/>
            <p:nvPr/>
          </p:nvSpPr>
          <p:spPr>
            <a:xfrm>
              <a:off x="5921215" y="1870836"/>
              <a:ext cx="3168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Python interpreter executes all code in body</a:t>
              </a:r>
              <a:endParaRPr lang="nl-BE" sz="2000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5508104" y="1726820"/>
              <a:ext cx="413111" cy="4979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784291" y="5505426"/>
            <a:ext cx="32440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Is case-sensitive!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688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Annotated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47031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83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16216" y="899428"/>
            <a:ext cx="2472348" cy="441340"/>
            <a:chOff x="6516216" y="899428"/>
            <a:chExt cx="2472348" cy="441340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before first block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0" idx="1"/>
            </p:cNvCxnSpPr>
            <p:nvPr/>
          </p:nvCxnSpPr>
          <p:spPr>
            <a:xfrm flipH="1">
              <a:off x="6516216" y="1084094"/>
              <a:ext cx="288032" cy="25667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925088" y="1844824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comments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442159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blank lines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7082644" y="4222829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between</a:t>
              </a:r>
              <a:br>
                <a:rPr lang="en-US" dirty="0" smtClean="0"/>
              </a:br>
              <a:r>
                <a:rPr lang="en-US" dirty="0" smtClean="0"/>
                <a:t>blocks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925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 comments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879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  := </a:t>
            </a:r>
            <a:r>
              <a:rPr lang="en-US" i="1" dirty="0" smtClean="0">
                <a:latin typeface="Lucida Sans Typewriter" pitchFamily="49" charset="0"/>
              </a:rPr>
              <a:t>junk</a:t>
            </a:r>
            <a:r>
              <a:rPr lang="en-US" dirty="0" smtClean="0">
                <a:latin typeface="Lucida Sans Typewriter" pitchFamily="49" charset="0"/>
              </a:rPr>
              <a:t>*</a:t>
            </a:r>
            <a:r>
              <a:rPr lang="en-US" i="1" dirty="0" smtClean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(</a:t>
            </a:r>
            <a:r>
              <a:rPr lang="en-US" i="1" dirty="0" smtClean="0">
                <a:latin typeface="Lucida Sans Typewriter" pitchFamily="49" charset="0"/>
              </a:rPr>
              <a:t>block junk</a:t>
            </a:r>
            <a:r>
              <a:rPr lang="en-US" dirty="0" smtClean="0">
                <a:latin typeface="Lucida Sans Typewriter" pitchFamily="49" charset="0"/>
              </a:rPr>
              <a:t>*)+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 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(</a:t>
            </a:r>
            <a:r>
              <a:rPr lang="en-US" i="1" dirty="0" smtClean="0">
                <a:latin typeface="Lucida Sans Typewriter" pitchFamily="49" charset="0"/>
              </a:rPr>
              <a:t>comment</a:t>
            </a:r>
            <a:r>
              <a:rPr lang="en-US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</a:t>
            </a:r>
            <a:r>
              <a:rPr lang="en-US" i="1" dirty="0" smtClean="0">
                <a:latin typeface="Lucida Sans Typewriter" pitchFamily="49" charset="0"/>
              </a:rPr>
              <a:t>data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 smtClean="0">
                <a:latin typeface="Lucida Sans Typewriter" pitchFamily="49" charset="0"/>
              </a:rPr>
              <a:t>             </a:t>
            </a:r>
            <a:r>
              <a:rPr lang="en-US" dirty="0">
                <a:latin typeface="Lucida Sans Typewriter" pitchFamily="49" charset="0"/>
              </a:rPr>
              <a:t>(</a:t>
            </a:r>
            <a:r>
              <a:rPr lang="en-US" i="1" dirty="0">
                <a:latin typeface="Lucida Sans Typewriter" pitchFamily="49" charset="0"/>
              </a:rPr>
              <a:t>comment</a:t>
            </a:r>
            <a:r>
              <a:rPr lang="en-US" dirty="0">
                <a:latin typeface="Lucida Sans Typewriter" pitchFamily="49" charset="0"/>
              </a:rPr>
              <a:t> | empty line)*</a:t>
            </a:r>
            <a:endParaRPr lang="en-US" dirty="0" smtClean="0">
              <a:latin typeface="Lucida Sans Typewriter" pitchFamily="49" charset="0"/>
            </a:endParaRP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dirty="0" smtClean="0">
                <a:latin typeface="Lucida Sans Typewriter" pitchFamily="49" charset="0"/>
              </a:rPr>
              <a:t>   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comment?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6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Notation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?</a:t>
            </a:r>
            <a:r>
              <a:rPr lang="en-US" sz="2000" dirty="0" smtClean="0"/>
              <a:t>: zero or one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*</a:t>
            </a:r>
            <a:r>
              <a:rPr lang="en-US" sz="2000" dirty="0" smtClean="0"/>
              <a:t>: zero or more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+</a:t>
            </a:r>
            <a:r>
              <a:rPr lang="en-US" sz="2000" dirty="0" smtClean="0"/>
              <a:t>: one or more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latin typeface="Lucida Sans Typewriter" pitchFamily="49" charset="0"/>
              </a:rPr>
              <a:t>|</a:t>
            </a:r>
            <a:r>
              <a:rPr lang="en-US" sz="2000" dirty="0" smtClean="0"/>
              <a:t>: either, or (choice)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80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ucida Sans Typewriter" pitchFamily="49" charset="0"/>
              </a:rPr>
              <a:t>c</a:t>
            </a:r>
            <a:r>
              <a:rPr lang="en-US" i="1" dirty="0" smtClean="0">
                <a:latin typeface="Lucida Sans Typewriter" pitchFamily="49" charset="0"/>
              </a:rPr>
              <a:t>omment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u="sng" dirty="0" smtClean="0">
                <a:latin typeface="Lucida Sans Typewriter" pitchFamily="49" charset="0"/>
              </a:rPr>
              <a:t>#</a:t>
            </a:r>
            <a:r>
              <a:rPr lang="en-US" dirty="0" smtClean="0">
                <a:latin typeface="Lucida Sans Typewriter" pitchFamily="49" charset="0"/>
              </a:rPr>
              <a:t>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059" y="4499828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junk    </a:t>
            </a:r>
            <a:r>
              <a:rPr lang="en-US" dirty="0" smtClean="0">
                <a:latin typeface="Lucida Sans Typewriter" pitchFamily="49" charset="0"/>
              </a:rPr>
              <a:t>:= string |</a:t>
            </a:r>
            <a:br>
              <a:rPr lang="en-US" dirty="0" smtClean="0">
                <a:latin typeface="Lucida Sans Typewriter" pitchFamily="49" charset="0"/>
              </a:rPr>
            </a:br>
            <a:r>
              <a:rPr lang="en-US" dirty="0" smtClean="0">
                <a:latin typeface="Lucida Sans Typewriter" pitchFamily="49" charset="0"/>
              </a:rPr>
              <a:t>             empty line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5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40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Computable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340768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file</a:t>
            </a:r>
            <a:r>
              <a:rPr lang="en-US" sz="1400" dirty="0" smtClean="0">
                <a:latin typeface="Lucida Sans Typewriter" pitchFamily="49" charset="0"/>
              </a:rPr>
              <a:t>    := </a:t>
            </a:r>
            <a:r>
              <a:rPr lang="en-US" sz="1400" i="1" dirty="0" smtClean="0">
                <a:latin typeface="Lucida Sans Typewriter" pitchFamily="49" charset="0"/>
              </a:rPr>
              <a:t>junk</a:t>
            </a:r>
            <a:r>
              <a:rPr lang="en-US" sz="1400" dirty="0" smtClean="0">
                <a:latin typeface="Lucida Sans Typewriter" pitchFamily="49" charset="0"/>
              </a:rPr>
              <a:t>*</a:t>
            </a:r>
            <a:r>
              <a:rPr lang="en-US" sz="1400" i="1" dirty="0" smtClean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(</a:t>
            </a:r>
            <a:r>
              <a:rPr lang="en-US" sz="1400" i="1" dirty="0" smtClean="0">
                <a:latin typeface="Lucida Sans Typewriter" pitchFamily="49" charset="0"/>
              </a:rPr>
              <a:t>block junk</a:t>
            </a:r>
            <a:r>
              <a:rPr lang="en-US" sz="1400" dirty="0" smtClean="0">
                <a:latin typeface="Lucida Sans Typewriter" pitchFamily="49" charset="0"/>
              </a:rPr>
              <a:t>*)+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724384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block</a:t>
            </a:r>
            <a:r>
              <a:rPr lang="en-US" sz="1400" dirty="0" smtClean="0">
                <a:latin typeface="Lucida Sans Typewriter" pitchFamily="49" charset="0"/>
              </a:rPr>
              <a:t>   := </a:t>
            </a:r>
            <a:r>
              <a:rPr lang="en-US" sz="1400" u="sng" dirty="0" smtClean="0">
                <a:latin typeface="Lucida Sans Typewriter" pitchFamily="49" charset="0"/>
              </a:rPr>
              <a:t>begin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(</a:t>
            </a:r>
            <a:r>
              <a:rPr lang="en-US" sz="1400" i="1" dirty="0" smtClean="0">
                <a:latin typeface="Lucida Sans Typewriter" pitchFamily="49" charset="0"/>
              </a:rPr>
              <a:t>comment</a:t>
            </a:r>
            <a:r>
              <a:rPr lang="en-US" sz="1400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</a:t>
            </a:r>
            <a:r>
              <a:rPr lang="en-US" sz="1400" i="1" dirty="0" smtClean="0">
                <a:latin typeface="Lucida Sans Typewriter" pitchFamily="49" charset="0"/>
              </a:rPr>
              <a:t>data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  </a:t>
            </a:r>
            <a:r>
              <a:rPr lang="en-US" sz="1400" dirty="0">
                <a:latin typeface="Lucida Sans Typewriter" pitchFamily="49" charset="0"/>
              </a:rPr>
              <a:t>(</a:t>
            </a:r>
            <a:r>
              <a:rPr lang="en-US" sz="1400" i="1" dirty="0">
                <a:latin typeface="Lucida Sans Typewriter" pitchFamily="49" charset="0"/>
              </a:rPr>
              <a:t>comment</a:t>
            </a:r>
            <a:r>
              <a:rPr lang="en-US" sz="1400" dirty="0">
                <a:latin typeface="Lucida Sans Typewriter" pitchFamily="49" charset="0"/>
              </a:rPr>
              <a:t> | empty line)*</a:t>
            </a:r>
            <a:endParaRPr lang="en-US" sz="1400" dirty="0" smtClean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</a:t>
            </a:r>
            <a:r>
              <a:rPr lang="en-US" sz="1400" u="sng" dirty="0" smtClean="0">
                <a:latin typeface="Lucida Sans Typewriter" pitchFamily="49" charset="0"/>
              </a:rPr>
              <a:t>end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comment?</a:t>
            </a:r>
            <a:endParaRPr lang="en-US" sz="1400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49299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name</a:t>
            </a:r>
            <a:r>
              <a:rPr lang="en-US" sz="1400" dirty="0" smtClean="0">
                <a:latin typeface="Lucida Sans Typewriter" pitchFamily="49" charset="0"/>
              </a:rPr>
              <a:t>    :=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876610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data    </a:t>
            </a:r>
            <a:r>
              <a:rPr lang="en-US" sz="1400" dirty="0" smtClean="0">
                <a:latin typeface="Lucida Sans Typewriter" pitchFamily="49" charset="0"/>
              </a:rPr>
              <a:t>:= real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059" y="4260226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Lucida Sans Typewriter" pitchFamily="49" charset="0"/>
              </a:rPr>
              <a:t>c</a:t>
            </a:r>
            <a:r>
              <a:rPr lang="en-US" sz="1400" i="1" dirty="0" smtClean="0">
                <a:latin typeface="Lucida Sans Typewriter" pitchFamily="49" charset="0"/>
              </a:rPr>
              <a:t>omment </a:t>
            </a:r>
            <a:r>
              <a:rPr lang="en-US" sz="1400" dirty="0" smtClean="0">
                <a:latin typeface="Lucida Sans Typewriter" pitchFamily="49" charset="0"/>
              </a:rPr>
              <a:t>:= </a:t>
            </a:r>
            <a:r>
              <a:rPr lang="en-US" sz="1400" u="sng" dirty="0" smtClean="0">
                <a:latin typeface="Lucida Sans Typewriter" pitchFamily="49" charset="0"/>
              </a:rPr>
              <a:t>#</a:t>
            </a:r>
            <a:r>
              <a:rPr lang="en-US" sz="1400" dirty="0" smtClean="0">
                <a:latin typeface="Lucida Sans Typewriter" pitchFamily="49" charset="0"/>
              </a:rPr>
              <a:t>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junk    </a:t>
            </a:r>
            <a:r>
              <a:rPr lang="en-US" sz="1400" dirty="0" smtClean="0">
                <a:latin typeface="Lucida Sans Typewriter" pitchFamily="49" charset="0"/>
              </a:rPr>
              <a:t>:= string |</a:t>
            </a:r>
            <a:br>
              <a:rPr lang="en-US" sz="1400" dirty="0" smtClean="0">
                <a:latin typeface="Lucida Sans Typewriter" pitchFamily="49" charset="0"/>
              </a:rPr>
            </a:br>
            <a:r>
              <a:rPr lang="en-US" sz="1400" dirty="0" smtClean="0">
                <a:latin typeface="Lucida Sans Typewriter" pitchFamily="49" charset="0"/>
              </a:rPr>
              <a:t>             empty line</a:t>
            </a:r>
            <a:endParaRPr lang="en-US" sz="1400" dirty="0">
              <a:latin typeface="Lucida Sans Typewriter" pitchFamily="49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491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 in block</a:t>
                </a:r>
                <a:endParaRPr lang="en-US" dirty="0"/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4572000" y="2699628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in block</a:t>
                </a:r>
                <a:endParaRPr lang="en-US" dirty="0"/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egin block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572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 block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35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error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end block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156177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</a:t>
              </a:r>
              <a:r>
                <a:rPr lang="en-US" dirty="0" smtClean="0">
                  <a:solidFill>
                    <a:srgbClr val="FF0000"/>
                  </a:solidFill>
                </a:rPr>
                <a:t>egin block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end wrong block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end of file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131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junk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683598" y="2204864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comment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or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empty line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672050" y="3633419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5148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create block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044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return block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028384" y="3043118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 data</a:t>
            </a:r>
            <a:br>
              <a:rPr lang="en-US" dirty="0" smtClean="0"/>
            </a:br>
            <a:r>
              <a:rPr lang="en-US" dirty="0" smtClean="0"/>
              <a:t>to block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288571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aise error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24128" y="1484784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Finite state automaton</a:t>
            </a:r>
            <a:endParaRPr lang="en-US" sz="24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18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0184" y="1457489"/>
            <a:ext cx="7713971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(object):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self._reset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184" y="4913873"/>
            <a:ext cx="4628190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_reset(self):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None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9992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Must be called before parsing a new file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007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model to code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9512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self._preprocess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6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18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19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20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21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22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39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a context-free language: </a:t>
            </a:r>
            <a:r>
              <a:rPr lang="en-US" dirty="0" err="1" smtClean="0"/>
              <a:t>pyparsing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github.com/gjbex/training-material/tree/master/Python/PyParsing </a:t>
            </a:r>
            <a:endParaRPr lang="en-US" sz="1600" dirty="0">
              <a:hlinkClick r:id="rId2"/>
            </a:endParaRPr>
          </a:p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Task: computing branch lengths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06838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51525" y="4797152"/>
            <a:ext cx="308090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is tree-structured,</a:t>
            </a:r>
            <a:br>
              <a:rPr lang="en-US" sz="2400" dirty="0" smtClean="0"/>
            </a:br>
            <a:r>
              <a:rPr lang="en-US" sz="2400" dirty="0" smtClean="0"/>
              <a:t>structure is significant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5733256"/>
            <a:ext cx="82076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Actual data:</a:t>
            </a:r>
            <a:br>
              <a:rPr lang="en-US" sz="2000" dirty="0" smtClean="0"/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(taxa1: 0.1, ((taxa2: 0.2, taxa3: 0.3): 0.11, taxa4: 0.4): 0.12);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419872" y="1700808"/>
            <a:ext cx="3672408" cy="2808312"/>
            <a:chOff x="3419872" y="1700808"/>
            <a:chExt cx="3672408" cy="2808312"/>
          </a:xfrm>
        </p:grpSpPr>
        <p:sp>
          <p:nvSpPr>
            <p:cNvPr id="18" name="Oval 17"/>
            <p:cNvSpPr/>
            <p:nvPr/>
          </p:nvSpPr>
          <p:spPr>
            <a:xfrm>
              <a:off x="4644008" y="1700808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419872" y="2672916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652120" y="2636912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004048" y="3429000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06794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50810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228184" y="3465004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18" idx="3"/>
              <a:endCxn id="19" idx="0"/>
            </p:cNvCxnSpPr>
            <p:nvPr/>
          </p:nvCxnSpPr>
          <p:spPr>
            <a:xfrm flipH="1">
              <a:off x="3851920" y="2008121"/>
              <a:ext cx="844815" cy="6647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8" idx="5"/>
              <a:endCxn id="20" idx="0"/>
            </p:cNvCxnSpPr>
            <p:nvPr/>
          </p:nvCxnSpPr>
          <p:spPr>
            <a:xfrm>
              <a:off x="4951321" y="2008121"/>
              <a:ext cx="880819" cy="6287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1" idx="0"/>
              <a:endCxn id="20" idx="3"/>
            </p:cNvCxnSpPr>
            <p:nvPr/>
          </p:nvCxnSpPr>
          <p:spPr>
            <a:xfrm flipV="1">
              <a:off x="5184068" y="2944225"/>
              <a:ext cx="520779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8" idx="0"/>
              <a:endCxn id="20" idx="5"/>
            </p:cNvCxnSpPr>
            <p:nvPr/>
          </p:nvCxnSpPr>
          <p:spPr>
            <a:xfrm flipH="1" flipV="1">
              <a:off x="5959433" y="2944225"/>
              <a:ext cx="700799" cy="5207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4" idx="0"/>
              <a:endCxn id="21" idx="3"/>
            </p:cNvCxnSpPr>
            <p:nvPr/>
          </p:nvCxnSpPr>
          <p:spPr>
            <a:xfrm flipV="1">
              <a:off x="4499992" y="3736313"/>
              <a:ext cx="556783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6" idx="0"/>
              <a:endCxn id="21" idx="5"/>
            </p:cNvCxnSpPr>
            <p:nvPr/>
          </p:nvCxnSpPr>
          <p:spPr>
            <a:xfrm flipH="1" flipV="1">
              <a:off x="5311361" y="3736313"/>
              <a:ext cx="628791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07904" y="20608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18728" y="2060848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0.12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3995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0.2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5177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99844" y="29249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0.4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88024" y="292494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0.11</a:t>
              </a:r>
              <a:endParaRPr 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876256" y="2276872"/>
            <a:ext cx="1569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length</a:t>
            </a:r>
            <a:br>
              <a:rPr lang="en-US" dirty="0" smtClean="0"/>
            </a:br>
            <a:r>
              <a:rPr lang="en-US" dirty="0" smtClean="0"/>
              <a:t>to taxa2 = 0.43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762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data: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Node attributes</a:t>
            </a:r>
          </a:p>
          <a:p>
            <a:pPr lvl="1"/>
            <a:r>
              <a:rPr lang="en-US" dirty="0" smtClean="0"/>
              <a:t>Branch length (0.0 for root node)</a:t>
            </a:r>
          </a:p>
          <a:p>
            <a:pPr lvl="1"/>
            <a:r>
              <a:rPr lang="en-US" dirty="0" smtClean="0"/>
              <a:t>Label: </a:t>
            </a:r>
            <a:r>
              <a:rPr lang="en-US" dirty="0" err="1" smtClean="0"/>
              <a:t>taxa</a:t>
            </a:r>
            <a:r>
              <a:rPr lang="en-US" dirty="0" smtClean="0"/>
              <a:t> name (only leaf nodes)</a:t>
            </a:r>
          </a:p>
          <a:p>
            <a:pPr lvl="1"/>
            <a:r>
              <a:rPr lang="en-US" dirty="0" smtClean="0"/>
              <a:t>List of children (empty for leaf nodes)</a:t>
            </a:r>
          </a:p>
          <a:p>
            <a:r>
              <a:rPr lang="en-US" dirty="0" smtClean="0"/>
              <a:t>Node methods</a:t>
            </a:r>
          </a:p>
          <a:p>
            <a:pPr lvl="1"/>
            <a:r>
              <a:rPr lang="en-US" dirty="0" smtClean="0"/>
              <a:t>Set/get label</a:t>
            </a:r>
          </a:p>
          <a:p>
            <a:pPr lvl="1"/>
            <a:r>
              <a:rPr lang="en-US" dirty="0" smtClean="0"/>
              <a:t>Set/get branch length</a:t>
            </a:r>
          </a:p>
          <a:p>
            <a:pPr lvl="1"/>
            <a:r>
              <a:rPr lang="en-US" dirty="0" smtClean="0"/>
              <a:t>Add child node</a:t>
            </a:r>
          </a:p>
          <a:p>
            <a:pPr lvl="1"/>
            <a:r>
              <a:rPr lang="en-US" dirty="0" smtClean="0"/>
              <a:t>Get list of children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954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Python decorators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340768"/>
            <a:ext cx="4824536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def __init__(self, name=None):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      super().__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__()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def label(self):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label.setter</a:t>
            </a:r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def label(self, label):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label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(self, child):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self._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children.append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pPr marL="342900" indent="-342900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def children(self):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 yield child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95736" y="2566645"/>
            <a:ext cx="5407493" cy="646331"/>
            <a:chOff x="2195736" y="2420888"/>
            <a:chExt cx="54074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508104" y="2420888"/>
              <a:ext cx="20951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Getter: provide read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access to attribute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5" idx="1"/>
            </p:cNvCxnSpPr>
            <p:nvPr/>
          </p:nvCxnSpPr>
          <p:spPr>
            <a:xfrm flipH="1">
              <a:off x="2195736" y="2744054"/>
              <a:ext cx="3312368" cy="2528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67744" y="3934797"/>
            <a:ext cx="5358440" cy="646331"/>
            <a:chOff x="2267744" y="3718773"/>
            <a:chExt cx="535844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5508104" y="3718773"/>
              <a:ext cx="21180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Setter: provide write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access to attribute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 flipV="1">
              <a:off x="2267744" y="3861048"/>
              <a:ext cx="3240360" cy="1808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860032" y="5118283"/>
            <a:ext cx="38924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Prevent accidental write</a:t>
            </a:r>
            <a:br>
              <a:rPr lang="en-US" sz="2400" dirty="0" smtClean="0"/>
            </a:br>
            <a:r>
              <a:rPr lang="en-US" sz="2400" dirty="0" smtClean="0"/>
              <a:t>to attribute, validate values,…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046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 format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79897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5552" y="1589891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tree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;</a:t>
            </a:r>
            <a:endParaRPr lang="en-US" b="1" u="sng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5552" y="2020390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( </a:t>
            </a:r>
            <a:r>
              <a:rPr lang="en-US" b="1" u="sng" dirty="0" smtClean="0">
                <a:latin typeface="Lucida Sans Typewriter" pitchFamily="49" charset="0"/>
              </a:rPr>
              <a:t>,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)*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5552" y="2450889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i="1" dirty="0" smtClean="0">
                <a:latin typeface="Lucida Sans Typewriter" pitchFamily="49" charset="0"/>
              </a:rPr>
              <a:t>leaf </a:t>
            </a:r>
            <a:r>
              <a:rPr lang="en-US" dirty="0" smtClean="0">
                <a:latin typeface="Lucida Sans Typewriter" pitchFamily="49" charset="0"/>
              </a:rPr>
              <a:t>|</a:t>
            </a:r>
            <a:r>
              <a:rPr lang="en-US" i="1" dirty="0" smtClean="0">
                <a:latin typeface="Lucida Sans Typewriter" pitchFamily="49" charset="0"/>
              </a:rPr>
              <a:t> children</a:t>
            </a:r>
            <a:r>
              <a:rPr lang="en-US" dirty="0" smtClean="0">
                <a:latin typeface="Lucida Sans Typewriter" pitchFamily="49" charset="0"/>
              </a:rPr>
              <a:t> 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5552" y="2881388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leaf    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5552" y="3311887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children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5552" y="3742386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5552" y="417288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length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5656" y="4830251"/>
            <a:ext cx="59046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Recursion: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node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children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endParaRPr lang="en-US" sz="2000" i="1" dirty="0">
              <a:latin typeface="Lucida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7977" y="5478323"/>
            <a:ext cx="456426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Context-free language, not regular:</a:t>
            </a:r>
            <a:br>
              <a:rPr lang="en-US" sz="2400" dirty="0" smtClean="0"/>
            </a:br>
            <a:r>
              <a:rPr lang="en-US" sz="2400" dirty="0" smtClean="0"/>
              <a:t>use, e.g., recursive descent parser</a:t>
            </a:r>
            <a:endParaRPr lang="en-US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hello!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script in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Run script using Python interpreter</a:t>
            </a:r>
          </a:p>
          <a:p>
            <a:endParaRPr lang="en-US" dirty="0"/>
          </a:p>
          <a:p>
            <a:r>
              <a:rPr lang="en-US" dirty="0" smtClean="0"/>
              <a:t>Make script executable</a:t>
            </a:r>
          </a:p>
          <a:p>
            <a:endParaRPr lang="en-US" dirty="0" smtClean="0"/>
          </a:p>
          <a:p>
            <a:r>
              <a:rPr lang="en-US" dirty="0" smtClean="0"/>
              <a:t>Run script directly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37689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3934797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u+x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86925"/>
            <a:ext cx="266611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5025370"/>
            <a:ext cx="34163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That's what the shebang is for:</a:t>
            </a:r>
            <a:br>
              <a:rPr lang="en-US" sz="2000" dirty="0" smtClean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python</a:t>
            </a:r>
            <a:endParaRPr lang="nl-BE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638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parser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Recursive descent parser grammars are simpler</a:t>
            </a:r>
          </a:p>
          <a:p>
            <a:pPr lvl="1"/>
            <a:r>
              <a:rPr lang="en-US" dirty="0" smtClean="0"/>
              <a:t>Lexical definitions are part of grammar</a:t>
            </a:r>
          </a:p>
          <a:p>
            <a:pPr lvl="1"/>
            <a:r>
              <a:rPr lang="en-US" dirty="0" smtClean="0"/>
              <a:t>Grammar are Python code</a:t>
            </a:r>
          </a:p>
          <a:p>
            <a:pPr lvl="1"/>
            <a:r>
              <a:rPr lang="en-US" dirty="0" smtClean="0"/>
              <a:t>No parser generation phase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Can only parse strings (files are read to string first)</a:t>
            </a:r>
          </a:p>
          <a:p>
            <a:pPr lvl="2"/>
            <a:r>
              <a:rPr lang="en-US" dirty="0" smtClean="0"/>
              <a:t>Issue for large files</a:t>
            </a:r>
          </a:p>
          <a:p>
            <a:pPr lvl="1"/>
            <a:r>
              <a:rPr lang="en-US" dirty="0" smtClean="0"/>
              <a:t>Recursive descent parser are slow compared to, e.g., LR parsers</a:t>
            </a:r>
          </a:p>
          <a:p>
            <a:pPr lvl="2"/>
            <a:r>
              <a:rPr lang="en-US" dirty="0" smtClean="0"/>
              <a:t>Issue for large files/many files</a:t>
            </a:r>
          </a:p>
          <a:p>
            <a:pPr lvl="1"/>
            <a:r>
              <a:rPr lang="en-US" dirty="0" err="1" smtClean="0"/>
              <a:t>pyparsing</a:t>
            </a:r>
            <a:r>
              <a:rPr lang="en-US" dirty="0" smtClean="0"/>
              <a:t> module must be present to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367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how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the grammar</a:t>
            </a:r>
          </a:p>
          <a:p>
            <a:pPr lvl="1"/>
            <a:r>
              <a:rPr lang="en-US" dirty="0" smtClean="0"/>
              <a:t>Expressed in Python, using </a:t>
            </a:r>
            <a:r>
              <a:rPr lang="en-US" dirty="0" err="1" smtClean="0"/>
              <a:t>pyparsing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Add actions to various grammar elements</a:t>
            </a:r>
          </a:p>
          <a:p>
            <a:pPr lvl="1"/>
            <a:r>
              <a:rPr lang="en-US" dirty="0" smtClean="0"/>
              <a:t>Python functions taking tokens as input, returning</a:t>
            </a:r>
            <a:br>
              <a:rPr lang="en-US" dirty="0" smtClean="0"/>
            </a:br>
            <a:r>
              <a:rPr lang="en-US" dirty="0" smtClean="0"/>
              <a:t>tokens or objects (or whatever)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parseString</a:t>
            </a:r>
            <a:r>
              <a:rPr lang="en-US" dirty="0" smtClean="0"/>
              <a:t>(…) method on top-level grammar element</a:t>
            </a:r>
          </a:p>
          <a:p>
            <a:pPr lvl="1"/>
            <a:r>
              <a:rPr lang="en-US" dirty="0" smtClean="0"/>
              <a:t>Result is (nested) list of tokens, or objects (depends on actions)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00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</a:t>
            </a:r>
            <a:r>
              <a:rPr lang="en-US" dirty="0" err="1" smtClean="0"/>
              <a:t>Newick</a:t>
            </a:r>
            <a:r>
              <a:rPr lang="en-US" dirty="0" smtClean="0"/>
              <a:t> grammar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689" y="1412776"/>
            <a:ext cx="5447325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44008" y="3851756"/>
            <a:ext cx="4320480" cy="2889612"/>
            <a:chOff x="4644008" y="3851756"/>
            <a:chExt cx="4320480" cy="2889612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330806"/>
              <a:ext cx="3393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tree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;</a:t>
              </a:r>
              <a:endParaRPr lang="en-US" sz="1600" b="1" u="sng" dirty="0">
                <a:latin typeface="Lucida Sans Typewriter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509128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:=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( </a:t>
              </a:r>
              <a:r>
                <a:rPr lang="en-US" sz="1600" b="1" u="sng" dirty="0" smtClean="0">
                  <a:latin typeface="Lucida Sans Typewriter" pitchFamily="49" charset="0"/>
                </a:rPr>
                <a:t>,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)*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44008" y="591763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i="1" dirty="0" smtClean="0">
                  <a:latin typeface="Lucida Sans Typewriter" pitchFamily="49" charset="0"/>
                </a:rPr>
                <a:t>leaf </a:t>
              </a:r>
              <a:r>
                <a:rPr lang="en-US" sz="1600" dirty="0" smtClean="0">
                  <a:latin typeface="Lucida Sans Typewriter" pitchFamily="49" charset="0"/>
                </a:rPr>
                <a:t>|</a:t>
              </a:r>
              <a:r>
                <a:rPr lang="en-US" sz="1600" i="1" dirty="0" smtClean="0">
                  <a:latin typeface="Lucida Sans Typewriter" pitchFamily="49" charset="0"/>
                </a:rPr>
                <a:t> children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44008" y="4678106"/>
              <a:ext cx="3270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leaf    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5504456"/>
              <a:ext cx="4257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children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4008" y="3851756"/>
              <a:ext cx="24064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    := string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4008" y="4264931"/>
              <a:ext cx="21595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length   </a:t>
              </a:r>
              <a:r>
                <a:rPr lang="en-US" sz="1600" dirty="0" smtClean="0">
                  <a:latin typeface="Lucida Sans Typewriter" pitchFamily="49" charset="0"/>
                </a:rPr>
                <a:t>:= real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4008" y="3861048"/>
              <a:ext cx="4320480" cy="28803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20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some 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559" y="2191504"/>
            <a:ext cx="8239756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('length')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('children')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26014" y="1556792"/>
            <a:ext cx="2878363" cy="646331"/>
            <a:chOff x="1475656" y="3862789"/>
            <a:chExt cx="287836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2789"/>
              <a:ext cx="21582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Set a name for use in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action functions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1475656" y="4221088"/>
              <a:ext cx="668156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427983" y="2880439"/>
            <a:ext cx="4045947" cy="692577"/>
            <a:chOff x="5510082" y="2897835"/>
            <a:chExt cx="3251891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177116" y="2897835"/>
              <a:ext cx="1584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Significant, but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uninteresting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5510082" y="3221001"/>
              <a:ext cx="1667034" cy="1283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123728" y="5301208"/>
            <a:ext cx="510062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would just produce a list of tokens,</a:t>
            </a:r>
            <a:br>
              <a:rPr lang="en-US" sz="2400" dirty="0" smtClean="0"/>
            </a:br>
            <a:r>
              <a:rPr lang="en-US" sz="2400" dirty="0" smtClean="0"/>
              <a:t>we want a tree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add actions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581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269302"/>
            <a:ext cx="5662127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add children,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'length'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toks.keys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['children']: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684546"/>
            <a:ext cx="5688632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and add label,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99398" y="5385990"/>
            <a:ext cx="7000994" cy="923330"/>
            <a:chOff x="683568" y="5301208"/>
            <a:chExt cx="7000994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3203848" y="5408728"/>
              <a:ext cx="4480714" cy="7386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tree.addParseAction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3568" y="5301208"/>
              <a:ext cx="18598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actions to</a:t>
              </a:r>
              <a:br>
                <a:rPr lang="en-US" dirty="0" smtClean="0"/>
              </a:br>
              <a:r>
                <a:rPr lang="en-US" dirty="0" smtClean="0"/>
                <a:t>relevant grammar</a:t>
              </a:r>
              <a:br>
                <a:rPr lang="en-US" dirty="0" smtClean="0"/>
              </a:br>
              <a:r>
                <a:rPr lang="en-US" dirty="0" smtClean="0"/>
                <a:t>elements</a:t>
              </a:r>
              <a:endParaRPr lang="en-US" dirty="0"/>
            </a:p>
          </p:txBody>
        </p:sp>
        <p:sp>
          <p:nvSpPr>
            <p:cNvPr id="8" name="Left Brace 7"/>
            <p:cNvSpPr/>
            <p:nvPr/>
          </p:nvSpPr>
          <p:spPr>
            <a:xfrm>
              <a:off x="2915816" y="5408728"/>
              <a:ext cx="144016" cy="72008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7" idx="3"/>
              <a:endCxn id="8" idx="1"/>
            </p:cNvCxnSpPr>
            <p:nvPr/>
          </p:nvCxnSpPr>
          <p:spPr>
            <a:xfrm>
              <a:off x="2543373" y="5762873"/>
              <a:ext cx="372443" cy="5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287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actual parsing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method on top-level grammar element,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tree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/>
              <a:t> is list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ParseResults</a:t>
            </a:r>
            <a:r>
              <a:rPr lang="en-US" dirty="0" smtClean="0"/>
              <a:t> objects,</a:t>
            </a:r>
            <a:br>
              <a:rPr lang="en-US" dirty="0" smtClean="0"/>
            </a:br>
            <a:r>
              <a:rPr lang="en-US" dirty="0" smtClean="0"/>
              <a:t>here  the root node of the tree, i.e., a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dirty="0" smtClean="0"/>
              <a:t> instance</a:t>
            </a:r>
          </a:p>
          <a:p>
            <a:endParaRPr lang="en-US" dirty="0" smtClean="0"/>
          </a:p>
          <a:p>
            <a:r>
              <a:rPr lang="en-US" dirty="0" smtClean="0"/>
              <a:t>Now branch lengths can be calculated by walking tree, starting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root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2636912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results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tree.parseString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4633391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root = results[0]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754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</p:bld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=None, length=0.0):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{}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node.is_leaf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= length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not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length +=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5714672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(root)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branch_lengths.items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print('{taxa}: {length}'.format(taxa=taxa, length=length))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772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shell commands:</a:t>
            </a:r>
            <a:br>
              <a:rPr lang="en-US" dirty="0" smtClean="0"/>
            </a:br>
            <a:r>
              <a:rPr lang="en-US" dirty="0" smtClean="0"/>
              <a:t>Python </a:t>
            </a:r>
            <a:r>
              <a:rPr lang="en-US" dirty="0" err="1" smtClean="0"/>
              <a:t>subprocess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github.com/gjbex/training-material/tree/master/Python/Subprocess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94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Using shell utilities: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dirty="0" smtClean="0"/>
              <a:t> module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Convenient high-level API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exit code of command as integer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subprocess.check_output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output of command as string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27584" y="2924944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204864"/>
            <a:ext cx="7488832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text.txt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4 12 52 text.txt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409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</p:bld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Low-level API: input &amp; output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73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 is a single line.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1       5      23 -</a:t>
            </a:r>
            <a:endParaRPr lang="en-US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194392"/>
            <a:ext cx="748883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PIPE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'This is a single line.\n'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.close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.s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tdout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9394" y="5230941"/>
            <a:ext cx="6540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=PIPE)</a:t>
            </a:r>
            <a:r>
              <a:rPr lang="en-US" dirty="0" smtClean="0"/>
              <a:t> creates file objects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/>
              <a:t> for writing/reading, analogous to pipes in Unix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43808" y="3646765"/>
            <a:ext cx="5666734" cy="646331"/>
            <a:chOff x="2843808" y="3646765"/>
            <a:chExt cx="566673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46765"/>
              <a:ext cx="213834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Make sure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dirty="0" smtClean="0"/>
                <a:t> </a:t>
              </a:r>
              <a:r>
                <a:rPr lang="en-US" i="1" dirty="0" smtClean="0"/>
                <a:t>knows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it received all data!!!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2843808" y="3969931"/>
              <a:ext cx="3528392" cy="251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415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script in main function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23100" y="2492896"/>
            <a:ext cx="3768980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mport sys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print('hello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status = main()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(status)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83968" y="5229201"/>
            <a:ext cx="4680520" cy="1060375"/>
            <a:chOff x="2843808" y="1898279"/>
            <a:chExt cx="4680520" cy="1060375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Function call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2843808" y="1898279"/>
              <a:ext cx="1800200" cy="860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92080" y="3538176"/>
            <a:ext cx="3312368" cy="1015663"/>
            <a:chOff x="5292080" y="3538176"/>
            <a:chExt cx="3312368" cy="1015663"/>
          </a:xfrm>
        </p:grpSpPr>
        <p:grpSp>
          <p:nvGrpSpPr>
            <p:cNvPr id="22" name="Group 21"/>
            <p:cNvGrpSpPr/>
            <p:nvPr/>
          </p:nvGrpSpPr>
          <p:grpSpPr>
            <a:xfrm>
              <a:off x="5508104" y="3538176"/>
              <a:ext cx="3096344" cy="1015663"/>
              <a:chOff x="5796136" y="1870836"/>
              <a:chExt cx="3096344" cy="101566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16216" y="1870836"/>
                <a:ext cx="23762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Simple function, no arguments, return</a:t>
                </a:r>
                <a:br>
                  <a:rPr lang="en-US" sz="2000" dirty="0" smtClean="0"/>
                </a:br>
                <a:r>
                  <a:rPr lang="en-US" sz="2000" dirty="0" smtClean="0"/>
                  <a:t>status only</a:t>
                </a:r>
                <a:endParaRPr lang="nl-BE" sz="2000" dirty="0"/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14" idx="1"/>
              </p:cNvCxnSpPr>
              <p:nvPr/>
            </p:nvCxnSpPr>
            <p:spPr>
              <a:xfrm flipH="1" flipV="1">
                <a:off x="5796136" y="2373728"/>
                <a:ext cx="720080" cy="49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ight Brace 13"/>
            <p:cNvSpPr/>
            <p:nvPr/>
          </p:nvSpPr>
          <p:spPr>
            <a:xfrm>
              <a:off x="5292080" y="3645024"/>
              <a:ext cx="216024" cy="79208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38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scientific computing… or not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github.com/gjbex/training-material/tree/master/Python/Matrices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github.com/gjbex/training-material/tree/master/Python/Numpy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4"/>
              </a:rPr>
              <a:t>https://</a:t>
            </a:r>
            <a:r>
              <a:rPr lang="en-US" sz="1800" dirty="0" smtClean="0">
                <a:hlinkClick r:id="rId4"/>
              </a:rPr>
              <a:t>github.com/gjbex/training-material/tree/master/Python/Birdsong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5"/>
              </a:rPr>
              <a:t>https://</a:t>
            </a:r>
            <a:r>
              <a:rPr lang="en-US" sz="1800" dirty="0" smtClean="0">
                <a:hlinkClick r:id="rId5"/>
              </a:rPr>
              <a:t>github.com/gjbex/training-material/tree/master/Python/Matplotlib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711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a[i][k]*a[k][j]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404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More mathematical functions</a:t>
            </a:r>
          </a:p>
          <a:p>
            <a:pPr lvl="1"/>
            <a:r>
              <a:rPr lang="en-US" dirty="0" smtClean="0"/>
              <a:t>Mathematical &amp; physics constants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Ordinary differential equations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Dense and spare linear algebra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81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np.dot(a, b)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28691"/>
              </p:ext>
            </p:extLst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57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547661" y="3933056"/>
            <a:ext cx="6909352" cy="2365231"/>
            <a:chOff x="547661" y="4088105"/>
            <a:chExt cx="6909352" cy="2365231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088105"/>
              <a:ext cx="4109149" cy="574323"/>
              <a:chOff x="1475656" y="3862789"/>
              <a:chExt cx="4109149" cy="57432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047455"/>
                <a:ext cx="720080" cy="3896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870901"/>
              <a:ext cx="4109149" cy="369332"/>
              <a:chOff x="1475656" y="3862789"/>
              <a:chExt cx="4109149" cy="3693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>
                <a:off x="1475656" y="4047455"/>
                <a:ext cx="72008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374957"/>
              <a:ext cx="4168986" cy="369332"/>
              <a:chOff x="611560" y="3862789"/>
              <a:chExt cx="4168986" cy="36933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862789"/>
                <a:ext cx="258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862789"/>
                <a:ext cx="1584176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744289"/>
              <a:ext cx="3443711" cy="709047"/>
              <a:chOff x="1403648" y="3800073"/>
              <a:chExt cx="3443711" cy="70904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862789"/>
                <a:ext cx="26516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800073"/>
                <a:ext cx="792088" cy="3858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588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60333" y="1844824"/>
            <a:ext cx="6684355" cy="2086491"/>
            <a:chOff x="560333" y="1844824"/>
            <a:chExt cx="6684355" cy="2086491"/>
          </a:xfrm>
        </p:grpSpPr>
        <p:sp>
          <p:nvSpPr>
            <p:cNvPr id="24" name="TextBox 23"/>
            <p:cNvSpPr txBox="1"/>
            <p:nvPr/>
          </p:nvSpPr>
          <p:spPr>
            <a:xfrm>
              <a:off x="560333" y="2372687"/>
              <a:ext cx="2901879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43809" y="1844824"/>
              <a:ext cx="4215509" cy="648072"/>
              <a:chOff x="958928" y="3862789"/>
              <a:chExt cx="4215509" cy="64807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3862789"/>
                <a:ext cx="2978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958928" y="4047455"/>
                <a:ext cx="1236808" cy="4634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2" y="2627620"/>
              <a:ext cx="4418861" cy="369332"/>
              <a:chOff x="1475656" y="3862789"/>
              <a:chExt cx="3826547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722774" y="3862789"/>
                <a:ext cx="2579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</a:t>
                </a:r>
                <a:r>
                  <a:rPr lang="en-US" dirty="0" smtClean="0"/>
                  <a:t>array, </a:t>
                </a:r>
                <a:r>
                  <a:rPr lang="en-US" dirty="0"/>
                  <a:t>all </a:t>
                </a:r>
                <a:r>
                  <a:rPr lang="en-US" dirty="0" smtClean="0"/>
                  <a:t>1.0</a:t>
                </a:r>
                <a:endParaRPr lang="en-US" dirty="0"/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6" y="4047455"/>
                <a:ext cx="1247118" cy="220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3140968"/>
              <a:ext cx="4400879" cy="790347"/>
              <a:chOff x="958928" y="3440033"/>
              <a:chExt cx="4400879" cy="79034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584049"/>
                <a:ext cx="31640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440033"/>
                <a:ext cx="1236808" cy="4671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3275857" y="1198493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251520" y="6226279"/>
            <a:ext cx="52108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type: </a:t>
            </a:r>
            <a:r>
              <a:rPr lang="en-US" sz="2400" dirty="0" err="1" smtClean="0"/>
              <a:t>np.float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</a:t>
            </a:r>
            <a:r>
              <a:rPr lang="en-US" sz="2400" dirty="0" smtClean="0"/>
              <a:t> double precision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elements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randomly drawn from  uniform</a:t>
                </a:r>
                <a:br>
                  <a:rPr lang="en-US" dirty="0" smtClean="0"/>
                </a:br>
                <a:r>
                  <a:rPr lang="en-US" dirty="0" smtClean="0"/>
                  <a:t>distribution such that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Symbol"/>
                  </a:rPr>
                  <a:t></a:t>
                </a:r>
                <a:r>
                  <a:rPr lang="en-US" dirty="0" smtClean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3491716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 from a Python</a:t>
                </a:r>
                <a:br>
                  <a:rPr lang="en-US" dirty="0" smtClean="0"/>
                </a:br>
                <a:r>
                  <a:rPr lang="en-US" dirty="0" smtClean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539552" y="5075892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</a:t>
              </a:r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2.3 3.4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4.5 5.6 </a:t>
              </a:r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59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8-element array, first element -1.0,</a:t>
                </a:r>
              </a:p>
              <a:p>
                <a:r>
                  <a:rPr lang="en-US" dirty="0" smtClean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4027132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</a:t>
                </a:r>
                <a:r>
                  <a:rPr lang="en-US" dirty="0" smtClean="0"/>
                  <a:t>9-element </a:t>
                </a:r>
                <a:r>
                  <a:rPr lang="en-US" dirty="0"/>
                  <a:t>array, first element -1.0,</a:t>
                </a:r>
              </a:p>
              <a:p>
                <a:r>
                  <a:rPr lang="en-US" dirty="0"/>
                  <a:t>last element </a:t>
                </a:r>
                <a:r>
                  <a:rPr lang="en-US" dirty="0" smtClean="0"/>
                  <a:t>1.0</a:t>
                </a:r>
                <a:r>
                  <a:rPr lang="en-US" dirty="0"/>
                  <a:t>, </a:t>
                </a:r>
                <a:r>
                  <a:rPr lang="en-US" dirty="0" smtClean="0"/>
                  <a:t>determine step  </a:t>
                </a:r>
                <a:endParaRPr lang="en-US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409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5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 1.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677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Integers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default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 on 32-bit,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 smtClean="0"/>
              <a:t> on 64-bit architecture</a:t>
            </a:r>
          </a:p>
          <a:p>
            <a:r>
              <a:rPr lang="en-US" dirty="0" smtClean="0"/>
              <a:t>Floating point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np.float96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/>
              <a:t>, i.e., double precision</a:t>
            </a:r>
          </a:p>
          <a:p>
            <a:r>
              <a:rPr lang="en-US" dirty="0" smtClean="0"/>
              <a:t>Complex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np.complex192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/>
              <a:t>, </a:t>
            </a:r>
            <a:r>
              <a:rPr lang="en-US" dirty="0"/>
              <a:t>i.e., double </a:t>
            </a:r>
            <a:r>
              <a:rPr lang="en-US" dirty="0" smtClean="0"/>
              <a:t>precision</a:t>
            </a:r>
          </a:p>
          <a:p>
            <a:r>
              <a:rPr lang="en-US" dirty="0" smtClean="0"/>
              <a:t>Characters/strings: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56477" y="6021288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638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Array dimensions</a:t>
            </a:r>
          </a:p>
          <a:p>
            <a:endParaRPr lang="en-US" dirty="0"/>
          </a:p>
          <a:p>
            <a:r>
              <a:rPr lang="en-US" dirty="0" smtClean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721345" y="3789040"/>
            <a:ext cx="5232741" cy="576064"/>
            <a:chOff x="721345" y="3789040"/>
            <a:chExt cx="5232741" cy="576064"/>
          </a:xfrm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 smtClean="0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721345" y="5013176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4869160"/>
            <a:ext cx="4436471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Implicit conversion of tuple</a:t>
            </a:r>
            <a:br>
              <a:rPr lang="en-US" sz="2800" dirty="0" smtClean="0"/>
            </a:br>
            <a:r>
              <a:rPr lang="en-US" sz="2800" dirty="0" smtClean="0"/>
              <a:t>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393965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(2, 3)) == True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56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some data?</a:t>
            </a:r>
          </a:p>
          <a:p>
            <a:pPr lvl="1"/>
            <a:r>
              <a:rPr lang="en-US" dirty="0" smtClean="0"/>
              <a:t>first column, case number: sequential number</a:t>
            </a:r>
          </a:p>
          <a:p>
            <a:pPr lvl="1"/>
            <a:r>
              <a:rPr lang="en-US" dirty="0" smtClean="0"/>
              <a:t>second column, dimension number: integer 1, 2, 3</a:t>
            </a:r>
          </a:p>
          <a:p>
            <a:pPr lvl="1"/>
            <a:r>
              <a:rPr lang="en-US" dirty="0" smtClean="0"/>
              <a:t>third column, temperature: float value -0.5, 0.0, 0.5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277995"/>
            <a:ext cx="5698996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1775" y="4077072"/>
            <a:ext cx="1976823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884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Second column</a:t>
            </a:r>
          </a:p>
          <a:p>
            <a:endParaRPr lang="en-US" dirty="0"/>
          </a:p>
          <a:p>
            <a:r>
              <a:rPr lang="en-US" dirty="0" smtClean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89297" y="3789040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9297" y="5013176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np.eye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1556792"/>
            <a:ext cx="49789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2636912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64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4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203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5364088" y="4787860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1   0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1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280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5364088" y="1340768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7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12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1" grpId="0" animBg="1"/>
      <p:bldP spid="14" grpId="0" animBg="1"/>
      <p:bldP spid="15" grpId="0" animBg="1"/>
      <p:bldP spid="26" grpId="0" animBg="1"/>
    </p:bld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Element-wise operations: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Matrix product</a:t>
            </a:r>
          </a:p>
          <a:p>
            <a:endParaRPr lang="en-US" dirty="0"/>
          </a:p>
          <a:p>
            <a:pPr lvl="1"/>
            <a:r>
              <a:rPr lang="en-US" dirty="0" smtClean="0"/>
              <a:t>Python 3.5 style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731737" y="3729806"/>
            <a:ext cx="7944719" cy="923330"/>
            <a:chOff x="731737" y="3933056"/>
            <a:chExt cx="7944719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099431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5576" y="5373216"/>
            <a:ext cx="7920880" cy="646331"/>
            <a:chOff x="755576" y="5733256"/>
            <a:chExt cx="792088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print(np.dot(a, b))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56176" y="573325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182505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print(3.0 + 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204864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281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755576" y="6372036"/>
            <a:ext cx="57746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print(a @ b)</a:t>
            </a:r>
          </a:p>
        </p:txBody>
      </p:sp>
    </p:spTree>
    <p:extLst>
      <p:ext uri="{BB962C8B-B14F-4D97-AF65-F5344CB8AC3E}">
        <p14:creationId xmlns:p14="http://schemas.microsoft.com/office/powerpoint/2010/main" val="326252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0037"/>
            <a:ext cx="8229600" cy="35261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Avoid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</a:t>
            </a:r>
          </a:p>
          <a:p>
            <a:endParaRPr lang="en-US" dirty="0"/>
          </a:p>
          <a:p>
            <a:r>
              <a:rPr lang="en-US" dirty="0" smtClean="0"/>
              <a:t>Other 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np.trace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np.transpose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1345" y="1700808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736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for j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452320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140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6.5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40352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86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-like initialization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 smtClean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31737" y="3429000"/>
            <a:ext cx="7944719" cy="1200329"/>
            <a:chOff x="731737" y="3933056"/>
            <a:chExt cx="7944719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print(a**3)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29309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5.   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236222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42088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  5.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6176" y="4582869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85.  129.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172.  257.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27584" y="5661248"/>
            <a:ext cx="7944719" cy="923330"/>
            <a:chOff x="731737" y="3981257"/>
            <a:chExt cx="7944719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731737" y="3981257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('2.0;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56176" y="4293096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16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I/O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</a:t>
            </a:r>
            <a:r>
              <a:rPr lang="en-US" dirty="0" smtClean="0"/>
              <a:t>eading text file with 10</a:t>
            </a:r>
            <a:r>
              <a:rPr lang="en-US" baseline="30000" dirty="0" smtClean="0"/>
              <a:t>9</a:t>
            </a:r>
            <a:r>
              <a:rPr lang="en-US" dirty="0" smtClean="0"/>
              <a:t> 64-bit floats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np.fromtxt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57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44 GB RAM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='\n')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4.6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8 GB RAM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eading binary file with </a:t>
            </a:r>
            <a:r>
              <a:rPr lang="en-US" dirty="0"/>
              <a:t> 10</a:t>
            </a:r>
            <a:r>
              <a:rPr lang="en-US" baseline="30000" dirty="0"/>
              <a:t>9</a:t>
            </a:r>
            <a:r>
              <a:rPr lang="en-US" dirty="0"/>
              <a:t> 64-bit </a:t>
            </a:r>
            <a:r>
              <a:rPr lang="en-US" dirty="0" smtClean="0"/>
              <a:t>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8 seconds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8 </a:t>
            </a:r>
            <a:r>
              <a:rPr lang="en-US" dirty="0"/>
              <a:t>GB RAM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52287" y="3822139"/>
            <a:ext cx="43519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All functions are equal, but…</a:t>
            </a:r>
          </a:p>
          <a:p>
            <a:pPr algn="ctr"/>
            <a:r>
              <a:rPr lang="en-US" sz="2400" dirty="0" smtClean="0"/>
              <a:t>some are more equal than others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475656" y="6021288"/>
            <a:ext cx="65134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all data formats are equal: HDF5 to the rescue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7848859" y="3428136"/>
            <a:ext cx="1187637" cy="1729056"/>
            <a:chOff x="7164288" y="4766367"/>
            <a:chExt cx="1187637" cy="1729056"/>
          </a:xfrm>
        </p:grpSpPr>
        <p:sp>
          <p:nvSpPr>
            <p:cNvPr id="8" name="Curved Left Arrow 7"/>
            <p:cNvSpPr/>
            <p:nvPr/>
          </p:nvSpPr>
          <p:spPr>
            <a:xfrm>
              <a:off x="7164288" y="4766367"/>
              <a:ext cx="288032" cy="1729056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52320" y="5334584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35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222292" y="2485225"/>
            <a:ext cx="1728192" cy="3600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/>
          <p:cNvSpPr/>
          <p:nvPr/>
        </p:nvSpPr>
        <p:spPr>
          <a:xfrm>
            <a:off x="1222292" y="3294646"/>
            <a:ext cx="1542612" cy="3503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7884368" y="2273380"/>
            <a:ext cx="1143744" cy="868452"/>
            <a:chOff x="7164288" y="5626971"/>
            <a:chExt cx="1143744" cy="868452"/>
          </a:xfrm>
        </p:grpSpPr>
        <p:sp>
          <p:nvSpPr>
            <p:cNvPr id="13" name="Curved Left Arrow 12"/>
            <p:cNvSpPr/>
            <p:nvPr/>
          </p:nvSpPr>
          <p:spPr>
            <a:xfrm>
              <a:off x="7164288" y="5626971"/>
              <a:ext cx="288032" cy="868452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08427" y="5765768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12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7504" y="2704564"/>
            <a:ext cx="979247" cy="868452"/>
            <a:chOff x="6473073" y="5626971"/>
            <a:chExt cx="979247" cy="868452"/>
          </a:xfrm>
        </p:grpSpPr>
        <p:sp>
          <p:nvSpPr>
            <p:cNvPr id="16" name="Curved Left Arrow 15"/>
            <p:cNvSpPr/>
            <p:nvPr/>
          </p:nvSpPr>
          <p:spPr>
            <a:xfrm flipH="1">
              <a:off x="7164288" y="5626971"/>
              <a:ext cx="288032" cy="868452"/>
            </a:xfrm>
            <a:prstGeom prst="curved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73073" y="5765768"/>
              <a:ext cx="6912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70C0"/>
                  </a:solidFill>
                </a:rPr>
                <a:t>5 ×</a:t>
              </a:r>
              <a:endParaRPr lang="nl-BE" sz="32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84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11" grpId="0" animBg="1"/>
    </p:bld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</a:t>
            </a:r>
            <a:r>
              <a:rPr lang="en-US" dirty="0" err="1" smtClean="0"/>
              <a:t>scipy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3129211"/>
          </a:xfrm>
        </p:spPr>
        <p:txBody>
          <a:bodyPr/>
          <a:lstStyle/>
          <a:p>
            <a:r>
              <a:rPr lang="en-US" dirty="0" smtClean="0"/>
              <a:t>Computing matrix inverse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Computing determinant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3717032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sp.linalg.inv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5507940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sp.linalg.det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88960" y="1333217"/>
            <a:ext cx="4734825" cy="727631"/>
            <a:chOff x="588960" y="1198493"/>
            <a:chExt cx="473482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/>
          <p:cNvGrpSpPr/>
          <p:nvPr/>
        </p:nvGrpSpPr>
        <p:grpSpPr>
          <a:xfrm>
            <a:off x="611560" y="2053297"/>
            <a:ext cx="6584113" cy="727631"/>
            <a:chOff x="588960" y="1198493"/>
            <a:chExt cx="6584113" cy="727631"/>
          </a:xfrm>
        </p:grpSpPr>
        <p:sp>
          <p:nvSpPr>
            <p:cNvPr id="13" name="TextBox 12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import </a:t>
                </a:r>
                <a:r>
                  <a:rPr lang="en-US" dirty="0" err="1" smtClean="0"/>
                  <a:t>subpackages</a:t>
                </a:r>
                <a:r>
                  <a:rPr lang="en-US" dirty="0" smtClean="0"/>
                  <a:t> as needed</a:t>
                </a:r>
              </a:p>
            </p:txBody>
          </p:sp>
          <p:cxnSp>
            <p:nvCxnSpPr>
              <p:cNvPr id="16" name="Straight Arrow Connector 15"/>
              <p:cNvCxnSpPr>
                <a:stCxn id="15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016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SVD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is not a 2D-array, it is a 1D-array</a:t>
            </a:r>
          </a:p>
          <a:p>
            <a:endParaRPr lang="en-US" dirty="0"/>
          </a:p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4078813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3353" y="5291916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np.dot(np.dot(u, S), v)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5733256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8.88178420e-16,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4.44089210e-16,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8064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Should be fast when built against</a:t>
            </a:r>
            <a:br>
              <a:rPr lang="en-US" sz="2000" dirty="0" smtClean="0"/>
            </a:br>
            <a:r>
              <a:rPr lang="en-US" sz="2000" dirty="0" smtClean="0"/>
              <a:t>good BLAS/</a:t>
            </a:r>
            <a:r>
              <a:rPr lang="en-US" sz="2000" dirty="0" err="1" smtClean="0"/>
              <a:t>Lapack</a:t>
            </a:r>
            <a:r>
              <a:rPr lang="en-US" sz="2000" dirty="0" smtClean="0"/>
              <a:t> </a:t>
            </a:r>
            <a:r>
              <a:rPr lang="en-US" sz="2000" dirty="0" err="1" smtClean="0"/>
              <a:t>iibrary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66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736" y="250567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724128" y="11967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0.000e+00,1.206e+00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55576" y="4725144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r, _, _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['y'])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109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</a:t>
            </a:r>
          </a:p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+0.1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3173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(x**2 + y**2)**2 - 2*x**2 - 2*y**2 + 0.1*x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554994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327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9" grpId="0" animBg="1"/>
    </p:bld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Compute minimum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Many methods</a:t>
            </a:r>
          </a:p>
          <a:p>
            <a:pPr lvl="1"/>
            <a:r>
              <a:rPr lang="en-US" dirty="0" smtClean="0"/>
              <a:t>Powell</a:t>
            </a:r>
          </a:p>
          <a:p>
            <a:pPr lvl="1"/>
            <a:r>
              <a:rPr lang="en-US" dirty="0" smtClean="0"/>
              <a:t>Conjugate gradient</a:t>
            </a:r>
          </a:p>
          <a:p>
            <a:pPr lvl="1"/>
            <a:r>
              <a:rPr lang="en-US" dirty="0" smtClean="0"/>
              <a:t>BFGS</a:t>
            </a:r>
          </a:p>
          <a:p>
            <a:pPr lvl="1"/>
            <a:r>
              <a:rPr lang="en-US" dirty="0" smtClean="0"/>
              <a:t>Newton conjugate gradient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09568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=False)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575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for each element in list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Actually, not only lists, anything one can iterate over (e.g., sets, dictionaries, I/O streams,…)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483768" y="2276872"/>
            <a:ext cx="1080120" cy="765799"/>
            <a:chOff x="2483768" y="2276872"/>
            <a:chExt cx="1080120" cy="765799"/>
          </a:xfrm>
        </p:grpSpPr>
        <p:grpSp>
          <p:nvGrpSpPr>
            <p:cNvPr id="5" name="Group 4"/>
            <p:cNvGrpSpPr/>
            <p:nvPr/>
          </p:nvGrpSpPr>
          <p:grpSpPr>
            <a:xfrm>
              <a:off x="2483768" y="2646204"/>
              <a:ext cx="1080120" cy="396467"/>
              <a:chOff x="4139952" y="2862228"/>
              <a:chExt cx="1080120" cy="396467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657152" y="2695776"/>
                <a:ext cx="45719" cy="108012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 flipH="1">
                <a:off x="4680012" y="2862228"/>
                <a:ext cx="3117" cy="3507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562010" y="2276872"/>
              <a:ext cx="929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variable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11962" y="2276872"/>
            <a:ext cx="1296144" cy="765805"/>
            <a:chOff x="4211962" y="2276872"/>
            <a:chExt cx="1296144" cy="765805"/>
          </a:xfrm>
        </p:grpSpPr>
        <p:grpSp>
          <p:nvGrpSpPr>
            <p:cNvPr id="10" name="Group 9"/>
            <p:cNvGrpSpPr/>
            <p:nvPr/>
          </p:nvGrpSpPr>
          <p:grpSpPr>
            <a:xfrm>
              <a:off x="4211962" y="2646204"/>
              <a:ext cx="1296144" cy="396473"/>
              <a:chOff x="3995938" y="2862228"/>
              <a:chExt cx="1296144" cy="396473"/>
            </a:xfrm>
          </p:grpSpPr>
          <p:sp>
            <p:nvSpPr>
              <p:cNvPr id="11" name="Left Brace 10"/>
              <p:cNvSpPr/>
              <p:nvPr/>
            </p:nvSpPr>
            <p:spPr>
              <a:xfrm rot="5400000" flipV="1">
                <a:off x="4621148" y="2587768"/>
                <a:ext cx="45723" cy="129614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2" name="Straight Arrow Connector 11"/>
              <p:cNvCxnSpPr>
                <a:stCxn id="21" idx="2"/>
                <a:endCxn id="11" idx="1"/>
              </p:cNvCxnSpPr>
              <p:nvPr/>
            </p:nvCxnSpPr>
            <p:spPr>
              <a:xfrm>
                <a:off x="4632726" y="2862228"/>
                <a:ext cx="11284" cy="3507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4621444" y="2276872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list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7961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640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86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Ordinary differential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Rewrite higher order differential equation to set of first order equations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290</a:t>
            </a:fld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867333"/>
              </p:ext>
            </p:extLst>
          </p:nvPr>
        </p:nvGraphicFramePr>
        <p:xfrm>
          <a:off x="603250" y="3060700"/>
          <a:ext cx="3806825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" name="Equation" r:id="rId3" imgW="1892160" imgH="419040" progId="Equation.3">
                  <p:embed/>
                </p:oleObj>
              </mc:Choice>
              <mc:Fallback>
                <p:oleObj name="Equation" r:id="rId3" imgW="189216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3060700"/>
                        <a:ext cx="3806825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423105"/>
              </p:ext>
            </p:extLst>
          </p:nvPr>
        </p:nvGraphicFramePr>
        <p:xfrm>
          <a:off x="4620517" y="2636838"/>
          <a:ext cx="4271963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3" name="Vergelijking" r:id="rId5" imgW="2120760" imgH="838080" progId="Equation.3">
                  <p:embed/>
                </p:oleObj>
              </mc:Choice>
              <mc:Fallback>
                <p:oleObj name="Vergelijking" r:id="rId5" imgW="2120760" imgH="838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0517" y="2636838"/>
                        <a:ext cx="4271963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5576" y="4615968"/>
            <a:ext cx="7584680" cy="2083009"/>
            <a:chOff x="755576" y="4615968"/>
            <a:chExt cx="7584680" cy="2083009"/>
          </a:xfrm>
        </p:grpSpPr>
        <p:sp>
          <p:nvSpPr>
            <p:cNvPr id="8" name="TextBox 7"/>
            <p:cNvSpPr txBox="1"/>
            <p:nvPr/>
          </p:nvSpPr>
          <p:spPr>
            <a:xfrm>
              <a:off x="755576" y="4615968"/>
              <a:ext cx="7584680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(t, y, g, l, q, F_D,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return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y[1],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-(g/l)*y[0] - q*y[1] + F_D*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np.sin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*t)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6237312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y[0]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</a:t>
              </a:r>
              <a:endParaRPr lang="nl-BE" sz="24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6237312"/>
              <a:ext cx="1439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y[1]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</a:t>
              </a:r>
              <a:endParaRPr lang="nl-BE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5377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Jacobian for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many methods, convergence improves by specifying Jacobian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291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20640"/>
              </p:ext>
            </p:extLst>
          </p:nvPr>
        </p:nvGraphicFramePr>
        <p:xfrm>
          <a:off x="1009650" y="2816225"/>
          <a:ext cx="46291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7" name="Vergelijking" r:id="rId3" imgW="2298600" imgH="660240" progId="Equation.3">
                  <p:embed/>
                </p:oleObj>
              </mc:Choice>
              <mc:Fallback>
                <p:oleObj name="Vergelijking" r:id="rId3" imgW="2298600" imgH="660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2816225"/>
                        <a:ext cx="46291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nl-BE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nl-BE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55576" y="458112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(t, y, 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[0.0, 1.0],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[-g/l, q]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]</a:t>
            </a:r>
          </a:p>
        </p:txBody>
      </p:sp>
    </p:spTree>
    <p:extLst>
      <p:ext uri="{BB962C8B-B14F-4D97-AF65-F5344CB8AC3E}">
        <p14:creationId xmlns:p14="http://schemas.microsoft.com/office/powerpoint/2010/main" val="419373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ODEs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t_max</a:t>
            </a:r>
            <a:r>
              <a:rPr lang="en-US" dirty="0" smtClean="0"/>
              <a:t> in steps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292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2931909"/>
            <a:ext cx="75846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ode_sys.set_f_params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ode_sys.set_jac_params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print(ode_sys.t,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76256" y="2422629"/>
            <a:ext cx="2007409" cy="1078379"/>
            <a:chOff x="6876256" y="2422629"/>
            <a:chExt cx="2007409" cy="1078379"/>
          </a:xfrm>
        </p:grpSpPr>
        <p:sp>
          <p:nvSpPr>
            <p:cNvPr id="6" name="TextBox 5"/>
            <p:cNvSpPr txBox="1"/>
            <p:nvPr/>
          </p:nvSpPr>
          <p:spPr>
            <a:xfrm>
              <a:off x="6876256" y="2422629"/>
              <a:ext cx="20074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integration method</a:t>
              </a:r>
              <a:br>
                <a:rPr lang="en-US" dirty="0" smtClean="0"/>
              </a:br>
              <a:r>
                <a:rPr lang="en-US" dirty="0" smtClean="0"/>
                <a:t>RKF(4, 5)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7236296" y="3068960"/>
              <a:ext cx="643665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9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processing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noise from sound file (WAV)</a:t>
            </a:r>
          </a:p>
          <a:p>
            <a:pPr lvl="1"/>
            <a:r>
              <a:rPr lang="en-US" dirty="0" smtClean="0"/>
              <a:t>Read WAV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Perform FFT to compute frequency spectrum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scipy.io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signal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4869160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(n)/n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sp.fft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80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294</a:t>
            </a:fld>
            <a:endParaRPr lang="nl-BE"/>
          </a:p>
        </p:txBody>
      </p:sp>
      <p:pic>
        <p:nvPicPr>
          <p:cNvPr id="3074" name="Picture 2" descr="C:\Users\lucg5005\Desktop\blue_jay_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59136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lue_jay_ori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4088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5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highpass</a:t>
            </a:r>
            <a:r>
              <a:rPr lang="en-US" dirty="0" smtClean="0"/>
              <a:t> filter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signal processing package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IIR digital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4494019"/>
            <a:ext cx="75846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sp.signal.iirfilter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(17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cutoff,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min_attenutation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highpass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analog=False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='cheby2')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701880" y="4221088"/>
            <a:ext cx="1846036" cy="576982"/>
            <a:chOff x="6876256" y="2422629"/>
            <a:chExt cx="1846036" cy="576982"/>
          </a:xfrm>
        </p:grpSpPr>
        <p:sp>
          <p:nvSpPr>
            <p:cNvPr id="7" name="TextBox 6"/>
            <p:cNvSpPr txBox="1"/>
            <p:nvPr/>
          </p:nvSpPr>
          <p:spPr>
            <a:xfrm>
              <a:off x="6876256" y="2422629"/>
              <a:ext cx="18124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order of the filter</a:t>
              </a: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7782498" y="2791961"/>
              <a:ext cx="939794" cy="2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32040" y="3862789"/>
            <a:ext cx="2920800" cy="862355"/>
            <a:chOff x="6876256" y="2422629"/>
            <a:chExt cx="2920800" cy="862355"/>
          </a:xfrm>
        </p:grpSpPr>
        <p:sp>
          <p:nvSpPr>
            <p:cNvPr id="10" name="TextBox 9"/>
            <p:cNvSpPr txBox="1"/>
            <p:nvPr/>
          </p:nvSpPr>
          <p:spPr>
            <a:xfrm>
              <a:off x="6876256" y="2422629"/>
              <a:ext cx="29208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fraction of </a:t>
              </a:r>
              <a:r>
                <a:rPr lang="en-US" dirty="0" err="1" smtClean="0"/>
                <a:t>Nyquist</a:t>
              </a:r>
              <a:r>
                <a:rPr lang="en-US" dirty="0" smtClean="0"/>
                <a:t> frequency</a:t>
              </a: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7596336" y="2791961"/>
              <a:ext cx="740320" cy="493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372200" y="4423752"/>
            <a:ext cx="2237728" cy="718339"/>
            <a:chOff x="7775352" y="2422629"/>
            <a:chExt cx="2237728" cy="718339"/>
          </a:xfrm>
        </p:grpSpPr>
        <p:sp>
          <p:nvSpPr>
            <p:cNvPr id="16" name="TextBox 15"/>
            <p:cNvSpPr txBox="1"/>
            <p:nvPr/>
          </p:nvSpPr>
          <p:spPr>
            <a:xfrm>
              <a:off x="7775352" y="2422629"/>
              <a:ext cx="22377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minimum attenuation</a:t>
              </a: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8572920" y="2791961"/>
              <a:ext cx="321296" cy="349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826418" y="5636855"/>
            <a:ext cx="2165556" cy="369332"/>
            <a:chOff x="6550670" y="2483604"/>
            <a:chExt cx="216555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7320588" y="2483604"/>
              <a:ext cx="13956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IIR filter type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978818" y="5070083"/>
            <a:ext cx="1872207" cy="369332"/>
            <a:chOff x="6550670" y="2483604"/>
            <a:chExt cx="1872207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320588" y="2483604"/>
              <a:ext cx="1102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filter type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755576" y="2204864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scipy.signal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4577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signal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filter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Write signal to WAV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250738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base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np.uint8(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sp.signal.filtfilt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signal)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base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=np.uint8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5108991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6371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Filtered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297</a:t>
            </a:fld>
            <a:endParaRPr lang="nl-BE"/>
          </a:p>
        </p:txBody>
      </p:sp>
      <p:pic>
        <p:nvPicPr>
          <p:cNvPr id="4098" name="Picture 2" descr="C:\Users\lucg5005\Desktop\blue_jay_fil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lue_jay_filtere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5230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9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some </a:t>
            </a:r>
            <a:r>
              <a:rPr lang="en-US" dirty="0" err="1" smtClean="0"/>
              <a:t>matplotlib</a:t>
            </a:r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Rich Python plotting library</a:t>
            </a:r>
          </a:p>
          <a:p>
            <a:pPr lvl="1"/>
            <a:r>
              <a:rPr lang="en-US" dirty="0" smtClean="0"/>
              <a:t>scatter plot</a:t>
            </a:r>
          </a:p>
          <a:p>
            <a:pPr lvl="1"/>
            <a:r>
              <a:rPr lang="en-US" dirty="0" smtClean="0"/>
              <a:t>line plot</a:t>
            </a:r>
          </a:p>
          <a:p>
            <a:pPr lvl="1"/>
            <a:r>
              <a:rPr lang="en-US" dirty="0" smtClean="0"/>
              <a:t>bar plot/histogram</a:t>
            </a:r>
          </a:p>
          <a:p>
            <a:pPr lvl="1"/>
            <a:r>
              <a:rPr lang="en-US" dirty="0" err="1" smtClean="0"/>
              <a:t>heatmap</a:t>
            </a:r>
            <a:endParaRPr lang="en-US" dirty="0" smtClean="0"/>
          </a:p>
          <a:p>
            <a:pPr lvl="1"/>
            <a:r>
              <a:rPr lang="en-US" dirty="0" smtClean="0"/>
              <a:t>3D surface plot</a:t>
            </a:r>
          </a:p>
          <a:p>
            <a:r>
              <a:rPr lang="en-US" dirty="0" smtClean="0"/>
              <a:t>Highly customizable plots</a:t>
            </a:r>
          </a:p>
          <a:p>
            <a:pPr lvl="1"/>
            <a:r>
              <a:rPr lang="en-US" dirty="0" err="1" smtClean="0"/>
              <a:t>LaTeX</a:t>
            </a:r>
            <a:r>
              <a:rPr lang="en-US" dirty="0" smtClean="0"/>
              <a:t> labels/annotation</a:t>
            </a:r>
          </a:p>
          <a:p>
            <a:r>
              <a:rPr lang="en-US" dirty="0" smtClean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452884" y="6165304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 smtClean="0">
                <a:cs typeface="Courier New" panose="02070309020205020404" pitchFamily="49" charset="0"/>
              </a:rPr>
              <a:t>Convention</a:t>
            </a:r>
            <a:r>
              <a:rPr lang="nl-BE" dirty="0" smtClean="0">
                <a:cs typeface="Courier New" panose="02070309020205020404" pitchFamily="49" charset="0"/>
              </a:rPr>
              <a:t>: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2564904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Lots of features, this barely scratches the surface.</a:t>
            </a:r>
            <a:endParaRPr lang="nl-BE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5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lists or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plot</a:t>
            </a:r>
          </a:p>
          <a:p>
            <a:endParaRPr lang="en-US" dirty="0"/>
          </a:p>
          <a:p>
            <a:r>
              <a:rPr lang="en-US" dirty="0" smtClean="0"/>
              <a:t>Show plot</a:t>
            </a:r>
          </a:p>
          <a:p>
            <a:endParaRPr lang="en-US" dirty="0"/>
          </a:p>
          <a:p>
            <a:r>
              <a:rPr lang="en-US" dirty="0" smtClean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48009" y="2204864"/>
            <a:ext cx="528542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0144" y="3429000"/>
            <a:ext cx="327699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4910577" y="3284984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4517" y="4535833"/>
            <a:ext cx="326262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5733256"/>
            <a:ext cx="321754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843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yet another programming language?</a:t>
            </a:r>
          </a:p>
          <a:p>
            <a:pPr lvl="1"/>
            <a:r>
              <a:rPr lang="en-US" dirty="0" smtClean="0"/>
              <a:t>Programming languages have strong &amp; weak points</a:t>
            </a:r>
          </a:p>
          <a:p>
            <a:pPr lvl="1"/>
            <a:r>
              <a:rPr lang="en-US" dirty="0" smtClean="0"/>
              <a:t>Pick language for task at hand</a:t>
            </a:r>
          </a:p>
          <a:p>
            <a:r>
              <a:rPr lang="en-US" dirty="0" smtClean="0"/>
              <a:t>Why Python?</a:t>
            </a:r>
          </a:p>
          <a:p>
            <a:pPr lvl="1"/>
            <a:r>
              <a:rPr lang="en-US" dirty="0" smtClean="0"/>
              <a:t>Useful for data processing</a:t>
            </a:r>
          </a:p>
          <a:p>
            <a:pPr lvl="1"/>
            <a:r>
              <a:rPr lang="en-US" dirty="0" smtClean="0"/>
              <a:t>Terse language: express a lot in few lines of code</a:t>
            </a:r>
          </a:p>
          <a:p>
            <a:pPr lvl="1"/>
            <a:r>
              <a:rPr lang="en-US" dirty="0" smtClean="0"/>
              <a:t>Short time to solution</a:t>
            </a:r>
          </a:p>
          <a:p>
            <a:pPr lvl="1"/>
            <a:r>
              <a:rPr lang="en-US" dirty="0" smtClean="0"/>
              <a:t>Extensive standard library</a:t>
            </a:r>
          </a:p>
          <a:p>
            <a:pPr lvl="1"/>
            <a:r>
              <a:rPr lang="en-US" dirty="0" smtClean="0"/>
              <a:t>Cross platform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56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while </a:t>
            </a:r>
            <a:r>
              <a:rPr lang="en-US" dirty="0" err="1" smtClean="0"/>
              <a:t>boolean</a:t>
            </a:r>
            <a:r>
              <a:rPr lang="en-US" dirty="0" smtClean="0"/>
              <a:t> condition holds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 n &gt; 0: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98957" y="2276872"/>
            <a:ext cx="1072409" cy="789582"/>
            <a:chOff x="2661133" y="2276872"/>
            <a:chExt cx="1072409" cy="789582"/>
          </a:xfrm>
        </p:grpSpPr>
        <p:grpSp>
          <p:nvGrpSpPr>
            <p:cNvPr id="5" name="Group 4"/>
            <p:cNvGrpSpPr/>
            <p:nvPr/>
          </p:nvGrpSpPr>
          <p:grpSpPr>
            <a:xfrm>
              <a:off x="2843809" y="2646204"/>
              <a:ext cx="712528" cy="420250"/>
              <a:chOff x="4499993" y="2862228"/>
              <a:chExt cx="712528" cy="420250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821506" y="2891464"/>
                <a:ext cx="69501" cy="71252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>
                <a:off x="4853522" y="2862228"/>
                <a:ext cx="2735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661133" y="2276872"/>
              <a:ext cx="1072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condition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959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638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32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label for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axis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2132856"/>
            <a:ext cx="556113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284984"/>
            <a:ext cx="54232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r'-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5390495" y="3573016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43608" y="5229200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LaTeX</a:t>
            </a:r>
            <a:r>
              <a:rPr lang="en-US" sz="2800" dirty="0" smtClean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059077" y="2084655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 smtClean="0"/>
          </a:p>
          <a:p>
            <a:pPr algn="ctr"/>
            <a:r>
              <a:rPr lang="en-US" sz="2400" dirty="0" smtClean="0"/>
              <a:t>gradually enrich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532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9" grpId="0" animBg="1"/>
      <p:bldP spid="5" grpId="0" animBg="1"/>
    </p:bld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48009" y="2204864"/>
            <a:ext cx="349565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0397" y="3358733"/>
            <a:ext cx="3493264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4466213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611560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755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163782" y="1495175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06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r>
              <a:rPr lang="en-US" dirty="0" smtClean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62445" y="2204864"/>
            <a:ext cx="445827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356992"/>
            <a:ext cx="4733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4931357" y="3715428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5724128" y="1484784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86390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data.txt</a:t>
              </a:r>
              <a:endParaRPr lang="nl-BE" sz="16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22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8287" y="2204864"/>
            <a:ext cx="845616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(floor(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color='black')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728" y="5325015"/>
            <a:ext cx="445827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4406808" y="3227589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250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plot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865559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610" y="4005064"/>
            <a:ext cx="865987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X, 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f(X, Y, x0=x0_1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=f_1) + f(xx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x0=x0_2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=f_2)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542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707757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5202444" y="2857024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55576" y="3861048"/>
            <a:ext cx="335393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Explore color maps,</a:t>
            </a:r>
            <a:br>
              <a:rPr lang="en-US" sz="2800" dirty="0" smtClean="0"/>
            </a:br>
            <a:r>
              <a:rPr lang="en-US" sz="2800" dirty="0" smtClean="0"/>
              <a:t>helps </a:t>
            </a:r>
            <a:r>
              <a:rPr lang="en-US" sz="2800" dirty="0" err="1" smtClean="0"/>
              <a:t>interprete</a:t>
            </a:r>
            <a:r>
              <a:rPr lang="en-US" sz="2800" dirty="0" smtClean="0"/>
              <a:t> data!</a:t>
            </a:r>
          </a:p>
          <a:p>
            <a:r>
              <a:rPr lang="en-US" sz="2800" dirty="0" smtClean="0"/>
              <a:t>Brewer schemes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636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extra modules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72640" y="2132856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mpl_toolkits.mplot3d import Axes3D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2640" y="3356992"/>
            <a:ext cx="693972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651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2122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846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</a:t>
            </a:r>
            <a:br>
              <a:rPr lang="en-US" dirty="0" smtClean="0"/>
            </a:br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github.com/gjbex/training-material/tree/master/Hdf5/PythonSamples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30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and quitting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Skipping loop iterations: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n in range(100):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continue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print(n)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Ending loop execution: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 = 100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while n &lt; 1000: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break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n += 1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00" y="3356992"/>
            <a:ext cx="2544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Works for both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 smtClean="0"/>
              <a:t> loops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638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what is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</a:t>
            </a:r>
            <a:r>
              <a:rPr lang="en-US" dirty="0" smtClean="0"/>
              <a:t>ierarchical </a:t>
            </a:r>
            <a:r>
              <a:rPr lang="en-US" sz="4000" b="1" dirty="0" smtClean="0"/>
              <a:t>D</a:t>
            </a:r>
            <a:r>
              <a:rPr lang="en-US" dirty="0" smtClean="0"/>
              <a:t>ata </a:t>
            </a:r>
            <a:r>
              <a:rPr lang="en-US" sz="4000" b="1" dirty="0" smtClean="0"/>
              <a:t>F</a:t>
            </a:r>
            <a:r>
              <a:rPr lang="en-US" dirty="0" smtClean="0"/>
              <a:t>ormat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Attribute</a:t>
            </a:r>
          </a:p>
          <a:p>
            <a:r>
              <a:rPr lang="en-US" dirty="0" smtClean="0"/>
              <a:t>Storage model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939729" y="2888024"/>
            <a:ext cx="1917463" cy="2413184"/>
            <a:chOff x="3939729" y="2888024"/>
            <a:chExt cx="1917463" cy="2413184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84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 system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92080"/>
              <a:ext cx="1532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905014"/>
              <a:ext cx="6912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581128"/>
              <a:ext cx="1917463" cy="720080"/>
              <a:chOff x="4067944" y="4581128"/>
              <a:chExt cx="1917463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581128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662014"/>
                <a:ext cx="16005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5580112" y="1340768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System, OS,</a:t>
            </a:r>
            <a:br>
              <a:rPr lang="en-US" sz="2400" dirty="0" smtClean="0"/>
            </a:br>
            <a:r>
              <a:rPr lang="en-US" sz="2400" dirty="0" smtClean="0"/>
              <a:t>programming language</a:t>
            </a:r>
            <a:br>
              <a:rPr lang="en-US" sz="2400" dirty="0" smtClean="0"/>
            </a:br>
            <a:r>
              <a:rPr lang="en-US" sz="2400" dirty="0" smtClean="0"/>
              <a:t>independent way of</a:t>
            </a:r>
            <a:br>
              <a:rPr lang="en-US" sz="2400" dirty="0" smtClean="0"/>
            </a:br>
            <a:r>
              <a:rPr lang="en-US" sz="2400" dirty="0" smtClean="0"/>
              <a:t>storing data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99992" y="5517232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Documentation, comments</a:t>
            </a:r>
            <a:br>
              <a:rPr lang="en-US" sz="2400" dirty="0" smtClean="0"/>
            </a:br>
            <a:r>
              <a:rPr lang="en-US" sz="2400" dirty="0" smtClean="0"/>
              <a:t>in data file itself, self contained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55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stored in dataset as </a:t>
            </a:r>
            <a:r>
              <a:rPr lang="en-US" i="1" dirty="0" smtClean="0"/>
              <a:t>n</a:t>
            </a:r>
            <a:r>
              <a:rPr lang="en-US" dirty="0" smtClean="0"/>
              <a:t>-dimensional arrays</a:t>
            </a:r>
          </a:p>
          <a:p>
            <a:pPr lvl="1"/>
            <a:r>
              <a:rPr lang="en-US" dirty="0" err="1" smtClean="0"/>
              <a:t>Dataspace</a:t>
            </a:r>
            <a:r>
              <a:rPr lang="en-US" dirty="0" smtClean="0"/>
              <a:t> describes layout of data (</a:t>
            </a:r>
            <a:r>
              <a:rPr lang="en-US" dirty="0" err="1" smtClean="0"/>
              <a:t>rank,dimensions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describes single data element</a:t>
            </a:r>
          </a:p>
          <a:p>
            <a:pPr lvl="2"/>
            <a:r>
              <a:rPr lang="en-US" dirty="0" smtClean="0"/>
              <a:t>Atomic</a:t>
            </a:r>
          </a:p>
          <a:p>
            <a:pPr lvl="3"/>
            <a:r>
              <a:rPr lang="en-US" dirty="0" smtClean="0"/>
              <a:t>Integer, float</a:t>
            </a:r>
          </a:p>
          <a:p>
            <a:pPr lvl="3"/>
            <a:r>
              <a:rPr lang="en-US" dirty="0" smtClean="0"/>
              <a:t>String, time</a:t>
            </a:r>
          </a:p>
          <a:p>
            <a:pPr lvl="3"/>
            <a:r>
              <a:rPr lang="en-US" dirty="0" smtClean="0"/>
              <a:t>Opaque</a:t>
            </a:r>
          </a:p>
          <a:p>
            <a:pPr lvl="2"/>
            <a:r>
              <a:rPr lang="en-US" dirty="0" smtClean="0"/>
              <a:t>Composite</a:t>
            </a:r>
            <a:endParaRPr lang="en-US" dirty="0"/>
          </a:p>
          <a:p>
            <a:pPr lvl="3"/>
            <a:r>
              <a:rPr lang="en-US" dirty="0" smtClean="0"/>
              <a:t>Compound</a:t>
            </a:r>
          </a:p>
          <a:p>
            <a:pPr lvl="3"/>
            <a:r>
              <a:rPr lang="en-US" dirty="0" smtClean="0"/>
              <a:t>Enumeration</a:t>
            </a:r>
          </a:p>
          <a:p>
            <a:pPr lvl="3"/>
            <a:r>
              <a:rPr lang="en-US" dirty="0" smtClean="0"/>
              <a:t>Array</a:t>
            </a:r>
          </a:p>
          <a:p>
            <a:pPr lvl="3"/>
            <a:r>
              <a:rPr lang="en-US" dirty="0" smtClean="0"/>
              <a:t>Variable length</a:t>
            </a:r>
          </a:p>
          <a:p>
            <a:pPr lvl="1"/>
            <a:r>
              <a:rPr lang="en-US" dirty="0" smtClean="0"/>
              <a:t>Partial read/writes, </a:t>
            </a:r>
            <a:r>
              <a:rPr lang="en-US" dirty="0" err="1" smtClean="0"/>
              <a:t>hyperslab</a:t>
            </a:r>
            <a:r>
              <a:rPr lang="en-US" dirty="0" smtClean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3928" y="2996952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layout &amp; type description part of</a:t>
            </a:r>
            <a:br>
              <a:rPr lang="en-US" sz="2400" dirty="0" smtClean="0"/>
            </a:br>
            <a:r>
              <a:rPr lang="en-US" sz="2400" dirty="0" smtClean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discovery!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075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Error detection</a:t>
            </a:r>
          </a:p>
          <a:p>
            <a:r>
              <a:rPr lang="en-US" dirty="0" smtClean="0"/>
              <a:t>Datasets can be extended</a:t>
            </a:r>
          </a:p>
          <a:p>
            <a:r>
              <a:rPr lang="en-US" dirty="0" smtClean="0"/>
              <a:t>Storage drivers</a:t>
            </a:r>
          </a:p>
          <a:p>
            <a:pPr lvl="1"/>
            <a:r>
              <a:rPr lang="en-US" dirty="0" smtClean="0"/>
              <a:t>Single file</a:t>
            </a:r>
          </a:p>
          <a:p>
            <a:pPr lvl="1"/>
            <a:r>
              <a:rPr lang="en-US" dirty="0" smtClean="0"/>
              <a:t>Multiple files</a:t>
            </a:r>
          </a:p>
          <a:p>
            <a:pPr lvl="1"/>
            <a:r>
              <a:rPr lang="en-US" dirty="0" smtClean="0"/>
              <a:t>Multiple files on parallel file system</a:t>
            </a:r>
          </a:p>
          <a:p>
            <a:pPr lvl="1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480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r>
              <a:rPr lang="en-US" dirty="0" smtClean="0"/>
              <a:t>Fortran 90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PyTables</a:t>
            </a:r>
            <a:r>
              <a:rPr lang="en-US" dirty="0" smtClean="0"/>
              <a:t>, h5py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51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HDF5 file can be read by program in any language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 so easy in C/C++/Fortran, fairly trivial in Python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99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work with HDF5 files</a:t>
            </a:r>
          </a:p>
          <a:p>
            <a:pPr lvl="1"/>
            <a:r>
              <a:rPr lang="en-US" dirty="0" smtClean="0"/>
              <a:t>import tables</a:t>
            </a:r>
          </a:p>
          <a:p>
            <a:pPr lvl="1"/>
            <a:r>
              <a:rPr lang="en-US" dirty="0" smtClean="0"/>
              <a:t>if necessary (usually not, unless when </a:t>
            </a:r>
            <a:r>
              <a:rPr lang="en-US" smtClean="0"/>
              <a:t>using compounds), </a:t>
            </a:r>
            <a:r>
              <a:rPr lang="en-US" dirty="0" smtClean="0"/>
              <a:t>import specific functions, classes</a:t>
            </a:r>
          </a:p>
          <a:p>
            <a:pPr lvl="1"/>
            <a:r>
              <a:rPr lang="en-US" dirty="0" smtClean="0"/>
              <a:t>if necessary (almost certainly), import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70260" y="4172887"/>
            <a:ext cx="556113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57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new HDF5 file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Open HDF5 file for modification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 for append)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HDF5 file for reading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Close file</a:t>
            </a:r>
          </a:p>
          <a:p>
            <a:endParaRPr lang="en-US" dirty="0"/>
          </a:p>
          <a:p>
            <a:r>
              <a:rPr lang="en-US" dirty="0" smtClean="0"/>
              <a:t>Preferred </a:t>
            </a:r>
            <a:r>
              <a:rPr lang="en-US" dirty="0"/>
              <a:t>a</a:t>
            </a:r>
            <a:r>
              <a:rPr lang="en-US" dirty="0" smtClean="0"/>
              <a:t>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7712" y="1988840"/>
            <a:ext cx="80425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327569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985" y="407707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985" y="4869160"/>
            <a:ext cx="21146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300" y="5733256"/>
            <a:ext cx="749115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336859" y="2025238"/>
            <a:ext cx="2171245" cy="942866"/>
            <a:chOff x="3180432" y="2025238"/>
            <a:chExt cx="2171245" cy="942866"/>
          </a:xfrm>
        </p:grpSpPr>
        <p:sp>
          <p:nvSpPr>
            <p:cNvPr id="9" name="TextBox 8"/>
            <p:cNvSpPr txBox="1"/>
            <p:nvPr/>
          </p:nvSpPr>
          <p:spPr>
            <a:xfrm>
              <a:off x="3180432" y="2598772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3"/>
              <a:endCxn id="10" idx="2"/>
            </p:cNvCxnSpPr>
            <p:nvPr/>
          </p:nvCxnSpPr>
          <p:spPr>
            <a:xfrm flipV="1">
              <a:off x="4241941" y="2312005"/>
              <a:ext cx="497668" cy="47143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233887" y="231409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340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start in root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4300" y="2276872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h5file.create_group(h5file.root, 'input',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300" y="4725144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4300" y="2959254"/>
            <a:ext cx="7960148" cy="972061"/>
            <a:chOff x="644300" y="2959254"/>
            <a:chExt cx="7960148" cy="972061"/>
          </a:xfrm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60148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3568" y="5445224"/>
            <a:ext cx="7920880" cy="1008112"/>
            <a:chOff x="683568" y="5445224"/>
            <a:chExt cx="7920880" cy="1008112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5807005"/>
              <a:ext cx="7920880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98273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132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220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882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693972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lambda x, y: x**2 +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2*x*y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np.meshgrid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4665910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'static magnetic field')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32362" y="3861048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860032" y="4139788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059830" y="5013176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453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319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729" y="1556792"/>
            <a:ext cx="8229600" cy="4525963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</a:t>
            </a:r>
          </a:p>
          <a:p>
            <a:endParaRPr lang="en-US" dirty="0"/>
          </a:p>
          <a:p>
            <a:r>
              <a:rPr lang="en-US" dirty="0" smtClean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762901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501008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h5file.create_array('/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'positions', positions,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'particle positions',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435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unit annotation to array</a:t>
            </a:r>
          </a:p>
          <a:p>
            <a:endParaRPr lang="en-US" dirty="0"/>
          </a:p>
          <a:p>
            <a:r>
              <a:rPr lang="en-US" dirty="0" smtClean="0"/>
              <a:t>Adding annotation to a group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/>
              <a:t> behave mostly like Python dictionaries, to set, get, remove an annotation</a:t>
            </a:r>
          </a:p>
          <a:p>
            <a:pPr lvl="1"/>
            <a:r>
              <a:rPr lang="en-US" dirty="0" smtClean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34888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342900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6156012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48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sequence of characters,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'temp'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: integer,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: floating point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-0.5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  <a:r>
              <a:rPr lang="en-US" dirty="0" smtClean="0">
                <a:cs typeface="Courier New" pitchFamily="49" charset="0"/>
              </a:rPr>
              <a:t>: complex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1.3 + 4.8j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3269883"/>
            <a:ext cx="569899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7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83837"/>
            <a:ext cx="8594019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5685055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h5file.create_table(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'/', 'particles',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'initial state of particles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735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94870"/>
            <a:ext cx="8594019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particle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h5file.root.particles.row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range(100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55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264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entire dataset, i.e., array</a:t>
            </a:r>
          </a:p>
          <a:p>
            <a:endParaRPr lang="en-US" dirty="0"/>
          </a:p>
          <a:p>
            <a:r>
              <a:rPr lang="en-US" dirty="0" smtClean="0"/>
              <a:t>Read slice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132856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284984"/>
            <a:ext cx="859401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973604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51520" y="4725144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004048" y="5052446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3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rd</a:t>
              </a:r>
              <a:r>
                <a:rPr lang="en-US" dirty="0" smtClean="0">
                  <a:solidFill>
                    <a:srgbClr val="7030A0"/>
                  </a:solidFill>
                </a:rPr>
                <a:t>, 5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595079" y="5858108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Hyperslabs</a:t>
            </a:r>
            <a:r>
              <a:rPr lang="en-US" sz="2800" dirty="0" smtClean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58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348880"/>
            <a:ext cx="859401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mass 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+= particle['mass']*particle['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particle['mass']*particle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997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command line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h5dump</a:t>
            </a:r>
          </a:p>
          <a:p>
            <a:pPr lvl="1"/>
            <a:r>
              <a:rPr lang="en-US" dirty="0" smtClean="0"/>
              <a:t>Print a textual representation of HDF5 file</a:t>
            </a:r>
          </a:p>
          <a:p>
            <a:r>
              <a:rPr lang="en-US" dirty="0" smtClean="0"/>
              <a:t>h5ls</a:t>
            </a:r>
          </a:p>
          <a:p>
            <a:pPr lvl="1"/>
            <a:r>
              <a:rPr lang="en-US" dirty="0" smtClean="0"/>
              <a:t>Explore structure of HDF5 file</a:t>
            </a:r>
          </a:p>
          <a:p>
            <a:r>
              <a:rPr lang="en-US" dirty="0" smtClean="0"/>
              <a:t>h5copy</a:t>
            </a:r>
          </a:p>
          <a:p>
            <a:pPr lvl="1"/>
            <a:r>
              <a:rPr lang="en-US" dirty="0" smtClean="0"/>
              <a:t>Copy data set from one HDF5 file to another</a:t>
            </a:r>
          </a:p>
          <a:p>
            <a:r>
              <a:rPr lang="en-US" dirty="0" smtClean="0"/>
              <a:t>h5mkgrp</a:t>
            </a:r>
          </a:p>
          <a:p>
            <a:pPr lvl="1"/>
            <a:r>
              <a:rPr lang="en-US" dirty="0" smtClean="0"/>
              <a:t>Create a group in an HDF5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613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github.com/gjbex/training-material/tree/master/Python/Pandas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12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Library for data science</a:t>
            </a:r>
          </a:p>
          <a:p>
            <a:pPr lvl="1"/>
            <a:r>
              <a:rPr lang="en-US" dirty="0" smtClean="0"/>
              <a:t>defines </a:t>
            </a:r>
            <a:r>
              <a:rPr lang="en-US" dirty="0" err="1" smtClean="0"/>
              <a:t>datastructures</a:t>
            </a:r>
            <a:endParaRPr lang="en-US" dirty="0" smtClean="0"/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 smtClean="0">
                <a:cs typeface="Courier New" panose="02070309020205020404" pitchFamily="49" charset="0"/>
              </a:rPr>
              <a:t> (1D)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>
                <a:cs typeface="Courier New" panose="02070309020205020404" pitchFamily="49" charset="0"/>
              </a:rPr>
              <a:t> (2D)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Panel</a:t>
            </a:r>
            <a:r>
              <a:rPr lang="en-US" dirty="0" smtClean="0">
                <a:cs typeface="Courier New" panose="02070309020205020404" pitchFamily="49" charset="0"/>
              </a:rPr>
              <a:t> (3D)</a:t>
            </a:r>
          </a:p>
          <a:p>
            <a:pPr lvl="1"/>
            <a:r>
              <a:rPr lang="en-US" dirty="0" smtClean="0"/>
              <a:t>defines algorithms</a:t>
            </a:r>
          </a:p>
          <a:p>
            <a:pPr lvl="2"/>
            <a:r>
              <a:rPr lang="en-US" dirty="0" smtClean="0"/>
              <a:t>selection</a:t>
            </a:r>
          </a:p>
          <a:p>
            <a:pPr lvl="2"/>
            <a:r>
              <a:rPr lang="en-US" dirty="0" smtClean="0"/>
              <a:t>pivot tables</a:t>
            </a:r>
          </a:p>
          <a:p>
            <a:pPr lvl="1"/>
            <a:r>
              <a:rPr lang="en-US" dirty="0" smtClean="0"/>
              <a:t>defines utilities</a:t>
            </a:r>
          </a:p>
          <a:p>
            <a:pPr lvl="2"/>
            <a:r>
              <a:rPr lang="en-US" dirty="0" smtClean="0"/>
              <a:t>visualization,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scatter_matrix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Backed by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Nice to experiment with data,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847657" y="3645024"/>
            <a:ext cx="210871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R </a:t>
            </a:r>
            <a:r>
              <a:rPr lang="en-US" sz="2800" dirty="0" err="1" smtClean="0"/>
              <a:t>dataframes</a:t>
            </a:r>
            <a:endParaRPr lang="en-US" sz="2800" dirty="0" smtClean="0"/>
          </a:p>
          <a:p>
            <a:r>
              <a:rPr lang="en-US" sz="2800" dirty="0" smtClean="0"/>
              <a:t>for Python</a:t>
            </a:r>
            <a:endParaRPr lang="nl-BE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4139952" y="2557353"/>
            <a:ext cx="4734825" cy="727631"/>
            <a:chOff x="588960" y="1198493"/>
            <a:chExt cx="4734825" cy="727631"/>
          </a:xfrm>
        </p:grpSpPr>
        <p:sp>
          <p:nvSpPr>
            <p:cNvPr id="7" name="TextBox 6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pandas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7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2022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Excel spreadsheet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327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61195"/>
            <a:ext cx="38481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50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DataFrame</a:t>
            </a:r>
            <a:r>
              <a:rPr lang="en-US" dirty="0" smtClean="0"/>
              <a:t> from Excel file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Also tabular data,</a:t>
            </a:r>
            <a:br>
              <a:rPr lang="en-US" dirty="0" smtClean="0"/>
            </a:br>
            <a:r>
              <a:rPr lang="en-US" dirty="0" smtClean="0"/>
              <a:t>CSV, HDF5, SQL</a:t>
            </a:r>
            <a:br>
              <a:rPr lang="en-US" dirty="0" smtClean="0"/>
            </a:br>
            <a:r>
              <a:rPr lang="en-US" dirty="0" smtClean="0"/>
              <a:t>query, HTML page,…</a:t>
            </a:r>
            <a:endParaRPr lang="nl-BE" dirty="0"/>
          </a:p>
          <a:p>
            <a:r>
              <a:rPr lang="en-US" dirty="0" smtClean="0"/>
              <a:t>Show in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328</a:t>
            </a:fld>
            <a:endParaRPr lang="nl-BE"/>
          </a:p>
        </p:txBody>
      </p:sp>
      <p:pic>
        <p:nvPicPr>
          <p:cNvPr id="3074" name="Picture 2" descr="C:\Users\lucg5005\Downloads\pandas_shots\read_exc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04603"/>
            <a:ext cx="4162425" cy="42767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84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ucg5005\Downloads\pandas_shots\pivot_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23" y="2327498"/>
            <a:ext cx="5915025" cy="3333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Patient data as columns: pivot table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329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479086" y="3748390"/>
            <a:ext cx="4191078" cy="976754"/>
            <a:chOff x="2699792" y="1804174"/>
            <a:chExt cx="4191078" cy="976754"/>
          </a:xfrm>
        </p:grpSpPr>
        <p:sp>
          <p:nvSpPr>
            <p:cNvPr id="8" name="Oval 7"/>
            <p:cNvSpPr/>
            <p:nvPr/>
          </p:nvSpPr>
          <p:spPr>
            <a:xfrm>
              <a:off x="2699792" y="2564904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131841" y="1988840"/>
              <a:ext cx="2319404" cy="684076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451245" y="1804174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482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Very useful data structure</a:t>
            </a:r>
          </a:p>
          <a:p>
            <a:r>
              <a:rPr lang="en-US" dirty="0" smtClean="0"/>
              <a:t>Elements can be of same, or different type</a:t>
            </a:r>
          </a:p>
          <a:p>
            <a:r>
              <a:rPr lang="en-US" dirty="0" smtClean="0"/>
              <a:t>Literal list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['alpha', 'beta', 'gamma', 'delta']</a:t>
            </a:r>
          </a:p>
          <a:p>
            <a:r>
              <a:rPr lang="en-US" dirty="0" smtClean="0"/>
              <a:t>Empty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list()</a:t>
            </a:r>
          </a:p>
          <a:p>
            <a:r>
              <a:rPr lang="en-US" dirty="0" smtClean="0"/>
              <a:t>List constructor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list(range(3))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1, 2]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4))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2, 3]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8, 2))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3, 5, 7]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list(range(0, -9, -3))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-3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-6]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75427" y="5961474"/>
            <a:ext cx="560082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explicit list construction can often be avoided,</a:t>
            </a:r>
            <a:br>
              <a:rPr lang="en-US" sz="2000" dirty="0" smtClean="0"/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  <a:r>
              <a:rPr lang="en-US" sz="2000" dirty="0" smtClean="0"/>
              <a:t> returns </a:t>
            </a:r>
            <a:r>
              <a:rPr lang="en-US" sz="2000" dirty="0" err="1" smtClean="0"/>
              <a:t>iterable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04322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330</a:t>
            </a:fld>
            <a:endParaRPr lang="nl-BE"/>
          </a:p>
        </p:txBody>
      </p:sp>
      <p:pic>
        <p:nvPicPr>
          <p:cNvPr id="5122" name="Picture 2" descr="C:\Users\lucg5005\Downloads\pandas_shots\plot_all_tem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40" y="1397496"/>
            <a:ext cx="4410076" cy="2895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lucg5005\Downloads\pandas_shots\plot_miss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834" y="3861048"/>
            <a:ext cx="4400550" cy="28479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922729" y="4859868"/>
            <a:ext cx="4528929" cy="588233"/>
            <a:chOff x="194661" y="4571836"/>
            <a:chExt cx="4528929" cy="588233"/>
          </a:xfrm>
        </p:grpSpPr>
        <p:sp>
          <p:nvSpPr>
            <p:cNvPr id="5" name="Oval 4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Straight Arrow Connector 6"/>
            <p:cNvCxnSpPr>
              <a:stCxn id="8" idx="3"/>
              <a:endCxn id="5" idx="2"/>
            </p:cNvCxnSpPr>
            <p:nvPr/>
          </p:nvCxnSpPr>
          <p:spPr>
            <a:xfrm>
              <a:off x="1634286" y="4756502"/>
              <a:ext cx="2657256" cy="2955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94661" y="4571836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495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lucg5005\Downloads\pandas_shots\interpolated_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278" y="2996952"/>
            <a:ext cx="5353050" cy="3048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data: </a:t>
            </a:r>
            <a:r>
              <a:rPr lang="en-US" dirty="0" err="1" smtClean="0"/>
              <a:t>NaNs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filled with 0, other value, or interpolated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331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75119" y="4149080"/>
            <a:ext cx="4528929" cy="646331"/>
            <a:chOff x="194661" y="4571836"/>
            <a:chExt cx="4528929" cy="646331"/>
          </a:xfrm>
        </p:grpSpPr>
        <p:sp>
          <p:nvSpPr>
            <p:cNvPr id="7" name="Oval 6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  <a:endCxn id="7" idx="2"/>
            </p:cNvCxnSpPr>
            <p:nvPr/>
          </p:nvCxnSpPr>
          <p:spPr>
            <a:xfrm>
              <a:off x="1538683" y="4895002"/>
              <a:ext cx="2752859" cy="1570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94661" y="4571836"/>
              <a:ext cx="1344022" cy="64633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interpolated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927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In-place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produce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good to experiment</a:t>
            </a:r>
          </a:p>
          <a:p>
            <a:pPr lvl="1"/>
            <a:r>
              <a:rPr lang="en-US" dirty="0" smtClean="0"/>
              <a:t>bad for performance/memory usage</a:t>
            </a:r>
          </a:p>
          <a:p>
            <a:r>
              <a:rPr lang="en-US" dirty="0" smtClean="0"/>
              <a:t>Use in place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332</a:t>
            </a:fld>
            <a:endParaRPr lang="nl-BE"/>
          </a:p>
        </p:txBody>
      </p:sp>
      <p:pic>
        <p:nvPicPr>
          <p:cNvPr id="7170" name="Picture 2" descr="C:\Users\lucg5005\Downloads\pandas_shots\interpol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44552"/>
            <a:ext cx="5486400" cy="3352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22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&amp; adding columns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and add as column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333</a:t>
            </a:fld>
            <a:endParaRPr lang="nl-BE"/>
          </a:p>
        </p:txBody>
      </p:sp>
      <p:pic>
        <p:nvPicPr>
          <p:cNvPr id="8194" name="Picture 2" descr="C:\Users\lucg5005\Downloads\pandas_shots\add_colum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465" y="2852936"/>
            <a:ext cx="6465887" cy="3057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660232" y="2134597"/>
            <a:ext cx="2088232" cy="1006371"/>
            <a:chOff x="6660232" y="2134597"/>
            <a:chExt cx="2088232" cy="1006371"/>
          </a:xfrm>
        </p:grpSpPr>
        <p:grpSp>
          <p:nvGrpSpPr>
            <p:cNvPr id="10" name="Group 9"/>
            <p:cNvGrpSpPr/>
            <p:nvPr/>
          </p:nvGrpSpPr>
          <p:grpSpPr>
            <a:xfrm>
              <a:off x="7200292" y="2134597"/>
              <a:ext cx="1548172" cy="718339"/>
              <a:chOff x="5126674" y="1733907"/>
              <a:chExt cx="1548172" cy="718339"/>
            </a:xfrm>
          </p:grpSpPr>
          <p:cxnSp>
            <p:nvCxnSpPr>
              <p:cNvPr id="12" name="Straight Arrow Connector 11"/>
              <p:cNvCxnSpPr>
                <a:stCxn id="13" idx="1"/>
                <a:endCxn id="5" idx="0"/>
              </p:cNvCxnSpPr>
              <p:nvPr/>
            </p:nvCxnSpPr>
            <p:spPr>
              <a:xfrm flipH="1">
                <a:off x="5126674" y="2057073"/>
                <a:ext cx="527956" cy="395173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5654630" y="1733907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statistics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6660232" y="2852936"/>
              <a:ext cx="108012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427984" y="2132856"/>
            <a:ext cx="2070402" cy="1006371"/>
            <a:chOff x="6948264" y="2134597"/>
            <a:chExt cx="2070402" cy="1006371"/>
          </a:xfrm>
        </p:grpSpPr>
        <p:grpSp>
          <p:nvGrpSpPr>
            <p:cNvPr id="14" name="Group 13"/>
            <p:cNvGrpSpPr/>
            <p:nvPr/>
          </p:nvGrpSpPr>
          <p:grpSpPr>
            <a:xfrm>
              <a:off x="7056276" y="2134597"/>
              <a:ext cx="1962390" cy="718339"/>
              <a:chOff x="4982658" y="1733907"/>
              <a:chExt cx="1962390" cy="718339"/>
            </a:xfrm>
          </p:grpSpPr>
          <p:cxnSp>
            <p:nvCxnSpPr>
              <p:cNvPr id="17" name="Straight Arrow Connector 16"/>
              <p:cNvCxnSpPr>
                <a:stCxn id="18" idx="1"/>
                <a:endCxn id="16" idx="0"/>
              </p:cNvCxnSpPr>
              <p:nvPr/>
            </p:nvCxnSpPr>
            <p:spPr>
              <a:xfrm flipH="1">
                <a:off x="4982658" y="1918573"/>
                <a:ext cx="671972" cy="533673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5654630" y="1733907"/>
                <a:ext cx="1290418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add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95887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sum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Dose is better expressed cumulatively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334</a:t>
            </a:fld>
            <a:endParaRPr lang="nl-BE"/>
          </a:p>
        </p:txBody>
      </p:sp>
      <p:pic>
        <p:nvPicPr>
          <p:cNvPr id="9218" name="Picture 2" descr="C:\Users\lucg5005\Downloads\pandas_shots\cum_s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20" y="2487513"/>
            <a:ext cx="7304088" cy="3533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483493" y="1484784"/>
            <a:ext cx="1349083" cy="1440160"/>
            <a:chOff x="6907429" y="1700808"/>
            <a:chExt cx="1349083" cy="1440160"/>
          </a:xfrm>
        </p:grpSpPr>
        <p:grpSp>
          <p:nvGrpSpPr>
            <p:cNvPr id="7" name="Group 6"/>
            <p:cNvGrpSpPr/>
            <p:nvPr/>
          </p:nvGrpSpPr>
          <p:grpSpPr>
            <a:xfrm>
              <a:off x="7236296" y="1700808"/>
              <a:ext cx="1020216" cy="1152128"/>
              <a:chOff x="5162678" y="1300118"/>
              <a:chExt cx="1020216" cy="1152128"/>
            </a:xfrm>
          </p:grpSpPr>
          <p:cxnSp>
            <p:nvCxnSpPr>
              <p:cNvPr id="9" name="Straight Arrow Connector 8"/>
              <p:cNvCxnSpPr>
                <a:stCxn id="10" idx="2"/>
                <a:endCxn id="8" idx="0"/>
              </p:cNvCxnSpPr>
              <p:nvPr/>
            </p:nvCxnSpPr>
            <p:spPr>
              <a:xfrm flipH="1">
                <a:off x="5193851" y="1946449"/>
                <a:ext cx="478935" cy="50579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162678" y="1300118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sums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907429" y="2852936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95463" y="2083088"/>
            <a:ext cx="2372921" cy="881679"/>
            <a:chOff x="6948264" y="2259289"/>
            <a:chExt cx="2372921" cy="881679"/>
          </a:xfrm>
        </p:grpSpPr>
        <p:grpSp>
          <p:nvGrpSpPr>
            <p:cNvPr id="12" name="Group 11"/>
            <p:cNvGrpSpPr/>
            <p:nvPr/>
          </p:nvGrpSpPr>
          <p:grpSpPr>
            <a:xfrm>
              <a:off x="7056276" y="2259289"/>
              <a:ext cx="2264909" cy="593647"/>
              <a:chOff x="4982658" y="1858599"/>
              <a:chExt cx="2264909" cy="593647"/>
            </a:xfrm>
          </p:grpSpPr>
          <p:cxnSp>
            <p:nvCxnSpPr>
              <p:cNvPr id="14" name="Straight Arrow Connector 13"/>
              <p:cNvCxnSpPr>
                <a:stCxn id="15" idx="1"/>
                <a:endCxn id="13" idx="0"/>
              </p:cNvCxnSpPr>
              <p:nvPr/>
            </p:nvCxnSpPr>
            <p:spPr>
              <a:xfrm flipH="1">
                <a:off x="4982658" y="2043265"/>
                <a:ext cx="671972" cy="408981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5654630" y="1858599"/>
                <a:ext cx="1592937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modify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289993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pivot &amp; query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pivot_table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dirty="0" smtClean="0"/>
              <a:t> are powerful!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335</a:t>
            </a:fld>
            <a:endParaRPr lang="nl-BE"/>
          </a:p>
        </p:txBody>
      </p:sp>
      <p:pic>
        <p:nvPicPr>
          <p:cNvPr id="6146" name="Picture 2" descr="C:\Users\lucg5005\Downloads\pandas_shots\pivot_aggfun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14178"/>
            <a:ext cx="6286500" cy="2266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lucg5005\Downloads\pandas_shots\qu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518" y="4725144"/>
            <a:ext cx="6865938" cy="1504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60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lucg5005\Downloads\pandas_shots\read_ht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81" y="1484784"/>
            <a:ext cx="6305551" cy="2628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HTML 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336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5816189" y="982469"/>
            <a:ext cx="2579290" cy="791928"/>
            <a:chOff x="6855474" y="2328258"/>
            <a:chExt cx="2579290" cy="791928"/>
          </a:xfrm>
        </p:grpSpPr>
        <p:grpSp>
          <p:nvGrpSpPr>
            <p:cNvPr id="7" name="Group 6"/>
            <p:cNvGrpSpPr/>
            <p:nvPr/>
          </p:nvGrpSpPr>
          <p:grpSpPr>
            <a:xfrm>
              <a:off x="7575554" y="2328258"/>
              <a:ext cx="1859210" cy="647912"/>
              <a:chOff x="5501936" y="1927568"/>
              <a:chExt cx="1859210" cy="647912"/>
            </a:xfrm>
          </p:grpSpPr>
          <p:cxnSp>
            <p:nvCxnSpPr>
              <p:cNvPr id="9" name="Straight Arrow Connector 8"/>
              <p:cNvCxnSpPr>
                <a:stCxn id="10" idx="1"/>
                <a:endCxn id="8" idx="3"/>
              </p:cNvCxnSpPr>
              <p:nvPr/>
            </p:nvCxnSpPr>
            <p:spPr>
              <a:xfrm flipH="1">
                <a:off x="5501936" y="2250734"/>
                <a:ext cx="975955" cy="3247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6477891" y="1927568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column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names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855474" y="2832154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88023" y="1484784"/>
            <a:ext cx="3024337" cy="1224136"/>
            <a:chOff x="6410427" y="1896050"/>
            <a:chExt cx="3024337" cy="1224136"/>
          </a:xfrm>
        </p:grpSpPr>
        <p:grpSp>
          <p:nvGrpSpPr>
            <p:cNvPr id="14" name="Group 13"/>
            <p:cNvGrpSpPr/>
            <p:nvPr/>
          </p:nvGrpSpPr>
          <p:grpSpPr>
            <a:xfrm>
              <a:off x="6924510" y="2184082"/>
              <a:ext cx="2510254" cy="936104"/>
              <a:chOff x="4850892" y="1783392"/>
              <a:chExt cx="2510254" cy="936104"/>
            </a:xfrm>
          </p:grpSpPr>
          <p:cxnSp>
            <p:nvCxnSpPr>
              <p:cNvPr id="16" name="Straight Arrow Connector 15"/>
              <p:cNvCxnSpPr>
                <a:stCxn id="17" idx="1"/>
                <a:endCxn id="15" idx="2"/>
              </p:cNvCxnSpPr>
              <p:nvPr/>
            </p:nvCxnSpPr>
            <p:spPr>
              <a:xfrm flipH="1" flipV="1">
                <a:off x="4850892" y="1783392"/>
                <a:ext cx="1626999" cy="61293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477891" y="2073165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index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column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6410427" y="1896050"/>
              <a:ext cx="1028165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770492" y="4510861"/>
            <a:ext cx="454592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read_html</a:t>
            </a:r>
            <a:r>
              <a:rPr lang="en-US" dirty="0" smtClean="0"/>
              <a:t> produces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 smtClean="0"/>
              <a:t>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one per HTML table on page</a:t>
            </a:r>
            <a:endParaRPr lang="nl-BE" dirty="0"/>
          </a:p>
        </p:txBody>
      </p:sp>
      <p:sp>
        <p:nvSpPr>
          <p:cNvPr id="20" name="TextBox 19"/>
          <p:cNvSpPr txBox="1"/>
          <p:nvPr/>
        </p:nvSpPr>
        <p:spPr>
          <a:xfrm>
            <a:off x="755576" y="5446965"/>
            <a:ext cx="346011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Column names are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/>
              <a:t> by default,</a:t>
            </a:r>
            <a:br>
              <a:rPr lang="en-US" dirty="0" smtClean="0"/>
            </a:br>
            <a:r>
              <a:rPr lang="en-US" dirty="0" smtClean="0"/>
              <a:t>converted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 for consistency</a:t>
            </a:r>
            <a:br>
              <a:rPr lang="en-US" dirty="0" smtClean="0"/>
            </a:br>
            <a:r>
              <a:rPr lang="en-US" dirty="0" smtClean="0"/>
              <a:t>with running example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5634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matrix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337</a:t>
            </a:fld>
            <a:endParaRPr lang="nl-BE"/>
          </a:p>
        </p:txBody>
      </p:sp>
      <p:pic>
        <p:nvPicPr>
          <p:cNvPr id="4098" name="Picture 2" descr="C:\Users\lucg5005\Downloads\pandas_shots\scatter_matri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87" y="1433661"/>
            <a:ext cx="7656513" cy="50196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01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correlations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338</a:t>
            </a:fld>
            <a:endParaRPr lang="nl-BE"/>
          </a:p>
        </p:txBody>
      </p:sp>
      <p:pic>
        <p:nvPicPr>
          <p:cNvPr id="5122" name="Picture 2" descr="C:\Users\lucg5005\Downloads\pandas_shots\pearson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389937" cy="4933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73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github.com/gjbex/training-material/tree/master/Python/HoloViews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520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list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= ['a', 'b']</a:t>
            </a:r>
            <a:endParaRPr lang="en-US" dirty="0" smtClean="0"/>
          </a:p>
          <a:p>
            <a:r>
              <a:rPr lang="en-US" dirty="0" smtClean="0"/>
              <a:t>Number of elements: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(l) == 2</a:t>
            </a:r>
          </a:p>
          <a:p>
            <a:r>
              <a:rPr lang="en-US" dirty="0" smtClean="0"/>
              <a:t>Append to a list: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l.append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'b', 'c']</a:t>
            </a:r>
          </a:p>
          <a:p>
            <a:r>
              <a:rPr lang="en-US" dirty="0" smtClean="0"/>
              <a:t>Remove last element: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en-US" dirty="0" smtClean="0"/>
              <a:t>Insert element at position: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l.insert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'c', 'b']</a:t>
            </a:r>
          </a:p>
          <a:p>
            <a:r>
              <a:rPr lang="en-US" dirty="0" smtClean="0"/>
              <a:t>Remove element at: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nl-BE" dirty="0" err="1" smtClean="0"/>
              <a:t>Extend</a:t>
            </a:r>
            <a:r>
              <a:rPr lang="nl-BE" dirty="0" smtClean="0"/>
              <a:t> a list:</a:t>
            </a:r>
            <a:br>
              <a:rPr lang="nl-BE" dirty="0" smtClean="0"/>
            </a:b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l.extend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(['c', 'd'])</a:t>
            </a:r>
            <a:r>
              <a:rPr lang="nl-BE" dirty="0" smtClean="0">
                <a:cs typeface="Courier New" pitchFamily="49" charset="0"/>
              </a:rPr>
              <a:t>,</a:t>
            </a:r>
            <a:br>
              <a:rPr lang="nl-BE" dirty="0" smtClean="0"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['a', 'b', 'c', 'd']</a:t>
            </a:r>
          </a:p>
          <a:p>
            <a:endParaRPr lang="nl-BE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84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Library for exploratory data visualization</a:t>
            </a:r>
          </a:p>
          <a:p>
            <a:pPr lvl="1"/>
            <a:r>
              <a:rPr lang="en-US" dirty="0" smtClean="0"/>
              <a:t>Easy to create overlays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2"/>
            <a:r>
              <a:rPr lang="en-US" dirty="0" err="1" smtClean="0"/>
              <a:t>GridSpace</a:t>
            </a:r>
            <a:endParaRPr lang="en-US" dirty="0" smtClean="0"/>
          </a:p>
          <a:p>
            <a:pPr lvl="2"/>
            <a:r>
              <a:rPr lang="en-US" dirty="0" err="1" smtClean="0"/>
              <a:t>HoloMap</a:t>
            </a:r>
            <a:endParaRPr lang="en-US" dirty="0" smtClean="0"/>
          </a:p>
          <a:p>
            <a:pPr lvl="1"/>
            <a:r>
              <a:rPr lang="en-US" dirty="0" smtClean="0"/>
              <a:t>Interfaces with </a:t>
            </a:r>
            <a:r>
              <a:rPr lang="en-US" dirty="0" err="1" smtClean="0"/>
              <a:t>numpy</a:t>
            </a:r>
            <a:r>
              <a:rPr lang="en-US" dirty="0" smtClean="0"/>
              <a:t>, pandas</a:t>
            </a:r>
          </a:p>
          <a:p>
            <a:r>
              <a:rPr lang="en-US" dirty="0">
                <a:cs typeface="Courier New" panose="02070309020205020404" pitchFamily="49" charset="0"/>
              </a:rPr>
              <a:t>Nice to experiment </a:t>
            </a:r>
            <a:r>
              <a:rPr lang="en-US" dirty="0" smtClean="0">
                <a:cs typeface="Courier New" panose="02070309020205020404" pitchFamily="49" charset="0"/>
              </a:rPr>
              <a:t>with/explore </a:t>
            </a:r>
            <a:r>
              <a:rPr lang="en-US" dirty="0">
                <a:cs typeface="Courier New" panose="02070309020205020404" pitchFamily="49" charset="0"/>
              </a:rPr>
              <a:t>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notebooks</a:t>
            </a:r>
          </a:p>
          <a:p>
            <a:r>
              <a:rPr lang="en-US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Very simple</a:t>
            </a:r>
            <a:r>
              <a:rPr lang="en-US" dirty="0" smtClean="0">
                <a:cs typeface="Courier New" panose="02070309020205020404" pitchFamily="49" charset="0"/>
              </a:rPr>
              <a:t> for complex things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340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779912" y="2845385"/>
            <a:ext cx="5094865" cy="727631"/>
            <a:chOff x="228920" y="1198493"/>
            <a:chExt cx="509486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228920" y="1556792"/>
              <a:ext cx="32605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holoviews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hv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6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7226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341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70770"/>
            <a:ext cx="365760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852153"/>
            <a:ext cx="6301705" cy="39612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2339752" y="3212976"/>
            <a:ext cx="1099981" cy="1355378"/>
            <a:chOff x="3976770" y="2613620"/>
            <a:chExt cx="1099981" cy="1355378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V="1">
              <a:off x="4526761" y="2613620"/>
              <a:ext cx="24209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976770" y="3045668"/>
              <a:ext cx="1099981" cy="92333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plot tuple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of </a:t>
              </a:r>
              <a:r>
                <a:rPr lang="en-US" i="1" dirty="0" smtClean="0">
                  <a:solidFill>
                    <a:srgbClr val="0070C0"/>
                  </a:solidFill>
                </a:rPr>
                <a:t>x</a:t>
              </a:r>
              <a:r>
                <a:rPr lang="en-US" dirty="0" smtClean="0">
                  <a:solidFill>
                    <a:srgbClr val="0070C0"/>
                  </a:solidFill>
                </a:rPr>
                <a:t> and </a:t>
              </a:r>
              <a:r>
                <a:rPr lang="en-US" i="1" dirty="0" smtClean="0">
                  <a:solidFill>
                    <a:srgbClr val="0070C0"/>
                  </a:solidFill>
                </a:rPr>
                <a:t>y</a:t>
              </a:r>
              <a:r>
                <a:rPr lang="en-US" dirty="0" smtClean="0">
                  <a:solidFill>
                    <a:srgbClr val="0070C0"/>
                  </a:solidFill>
                </a:rPr>
                <a:t/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values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28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plots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data &amp; two plots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342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99134"/>
            <a:ext cx="5467350" cy="2686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779287" y="5013176"/>
            <a:ext cx="1268617" cy="1078379"/>
            <a:chOff x="3976770" y="2613620"/>
            <a:chExt cx="1268617" cy="1078379"/>
          </a:xfrm>
        </p:grpSpPr>
        <p:cxnSp>
          <p:nvCxnSpPr>
            <p:cNvPr id="9" name="Straight Arrow Connector 8"/>
            <p:cNvCxnSpPr>
              <a:stCxn id="10" idx="0"/>
            </p:cNvCxnSpPr>
            <p:nvPr/>
          </p:nvCxnSpPr>
          <p:spPr>
            <a:xfrm flipV="1">
              <a:off x="4611079" y="2613620"/>
              <a:ext cx="157779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268617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label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using </a:t>
              </a:r>
              <a:r>
                <a:rPr lang="en-US" dirty="0" err="1" smtClean="0">
                  <a:solidFill>
                    <a:srgbClr val="0070C0"/>
                  </a:solidFill>
                </a:rPr>
                <a:t>LaTeX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5013176"/>
            <a:ext cx="1787733" cy="1078379"/>
            <a:chOff x="3976770" y="2613620"/>
            <a:chExt cx="1787733" cy="1078379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4768860" y="2613620"/>
              <a:ext cx="10177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976770" y="3045668"/>
              <a:ext cx="1787733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two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not yet displayed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46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by side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343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11114"/>
            <a:ext cx="8748464" cy="36501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51520" y="224719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17143" y="1791859"/>
                <a:ext cx="751249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080745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side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by side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26138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344</a:t>
            </a:fld>
            <a:endParaRPr lang="nl-B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19238"/>
            <a:ext cx="8257805" cy="4358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76434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51832" y="1791859"/>
                <a:ext cx="716560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150123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by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overlaying</a:t>
                </a: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12540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&amp; </a:t>
            </a:r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345</a:t>
            </a:fld>
            <a:endParaRPr lang="nl-B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2112218"/>
            <a:ext cx="6210300" cy="462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43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346</a:t>
            </a:fld>
            <a:endParaRPr lang="nl-BE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7709465" cy="54726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476317"/>
            <a:ext cx="2169184" cy="2332188"/>
            <a:chOff x="6050388" y="1760501"/>
            <a:chExt cx="2169184" cy="2332188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1968058"/>
              <a:ext cx="2169184" cy="2124631"/>
              <a:chOff x="3976770" y="1567368"/>
              <a:chExt cx="2169184" cy="2124631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H="1" flipV="1">
                <a:off x="4677780" y="1567368"/>
                <a:ext cx="383582" cy="1478300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2169184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"bridge" between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pandas &amp; 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HoloViews</a:t>
                </a:r>
                <a:endParaRPr lang="en-US" dirty="0" smtClean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355354" y="1760501"/>
              <a:ext cx="792088" cy="20755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51618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overlays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347</a:t>
            </a:fld>
            <a:endParaRPr lang="nl-BE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9" y="1340768"/>
            <a:ext cx="7106369" cy="5394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14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distributions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348</a:t>
            </a:fld>
            <a:endParaRPr lang="nl-BE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94604"/>
            <a:ext cx="7139706" cy="53747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00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25" y="1412776"/>
            <a:ext cx="7037387" cy="4972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GridSpace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349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860032" y="188640"/>
            <a:ext cx="3587705" cy="1368152"/>
            <a:chOff x="2092095" y="3045668"/>
            <a:chExt cx="3587705" cy="136815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092095" y="3368834"/>
              <a:ext cx="1884675" cy="10449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976770" y="3045668"/>
              <a:ext cx="1703030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key pairs,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gene, agent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580112" y="980728"/>
            <a:ext cx="3017204" cy="936104"/>
            <a:chOff x="2659775" y="3045668"/>
            <a:chExt cx="3017204" cy="936104"/>
          </a:xfrm>
        </p:grpSpPr>
        <p:cxnSp>
          <p:nvCxnSpPr>
            <p:cNvPr id="14" name="Straight Arrow Connector 13"/>
            <p:cNvCxnSpPr>
              <a:stCxn id="15" idx="1"/>
            </p:cNvCxnSpPr>
            <p:nvPr/>
          </p:nvCxnSpPr>
          <p:spPr>
            <a:xfrm flipH="1">
              <a:off x="2659775" y="3368834"/>
              <a:ext cx="1316995" cy="61293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76770" y="3045668"/>
              <a:ext cx="17002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plots,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one per key pair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86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list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list: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 = ['a', 'b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 smtClean="0">
                <a:cs typeface="Courier New" pitchFamily="49" charset="0"/>
              </a:rPr>
              <a:t>Use first element: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print(l[0])</a:t>
            </a:r>
          </a:p>
          <a:p>
            <a:r>
              <a:rPr lang="en-US" dirty="0">
                <a:cs typeface="Courier New" pitchFamily="49" charset="0"/>
              </a:rPr>
              <a:t>Use second element: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l[1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Assignment: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l[1] = 'cd'</a:t>
            </a:r>
            <a:r>
              <a:rPr lang="en-US" dirty="0" smtClean="0">
                <a:cs typeface="Courier New" panose="02070309020205020404" pitchFamily="49" charset="0"/>
              </a:rPr>
              <a:t>,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['a',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'cd']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11897" y="3429000"/>
            <a:ext cx="348018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list index is 0-based!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718150550"/>
      </p:ext>
    </p:extLst>
  </p:cSld>
  <p:clrMapOvr>
    <a:masterClrMapping/>
  </p:clrMapOvr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HoloMap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350</a:t>
            </a:fld>
            <a:endParaRPr lang="nl-BE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32" y="1247714"/>
            <a:ext cx="8742800" cy="51336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7308304" y="3501008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Oval 5"/>
          <p:cNvSpPr/>
          <p:nvPr/>
        </p:nvSpPr>
        <p:spPr>
          <a:xfrm>
            <a:off x="3915461" y="6050881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Oval 6"/>
          <p:cNvSpPr/>
          <p:nvPr/>
        </p:nvSpPr>
        <p:spPr>
          <a:xfrm>
            <a:off x="7236296" y="4077072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Oval 7"/>
          <p:cNvSpPr/>
          <p:nvPr/>
        </p:nvSpPr>
        <p:spPr>
          <a:xfrm rot="16200000">
            <a:off x="1596408" y="3812963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6897107" y="1918573"/>
            <a:ext cx="1999715" cy="1294403"/>
            <a:chOff x="3976770" y="3983513"/>
            <a:chExt cx="1999715" cy="1294403"/>
          </a:xfrm>
        </p:grpSpPr>
        <p:cxnSp>
          <p:nvCxnSpPr>
            <p:cNvPr id="10" name="Straight Arrow Connector 9"/>
            <p:cNvCxnSpPr>
              <a:stCxn id="11" idx="2"/>
            </p:cNvCxnSpPr>
            <p:nvPr/>
          </p:nvCxnSpPr>
          <p:spPr>
            <a:xfrm flipH="1">
              <a:off x="4639997" y="4629844"/>
              <a:ext cx="336631" cy="648072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76770" y="3983513"/>
              <a:ext cx="19997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select parameters</a:t>
              </a:r>
              <a:r>
                <a:rPr lang="nl-BE" dirty="0">
                  <a:solidFill>
                    <a:srgbClr val="0070C0"/>
                  </a:solidFill>
                </a:rPr>
                <a:t/>
              </a:r>
              <a:br>
                <a:rPr lang="nl-BE" dirty="0">
                  <a:solidFill>
                    <a:srgbClr val="0070C0"/>
                  </a:solidFill>
                </a:rPr>
              </a:br>
              <a:r>
                <a:rPr lang="nl-BE" dirty="0" err="1" smtClean="0">
                  <a:solidFill>
                    <a:srgbClr val="0070C0"/>
                  </a:solidFill>
                </a:rPr>
                <a:t>to</a:t>
              </a:r>
              <a:r>
                <a:rPr lang="nl-BE" dirty="0" smtClean="0">
                  <a:solidFill>
                    <a:srgbClr val="0070C0"/>
                  </a:solidFill>
                </a:rPr>
                <a:t> plot </a:t>
              </a:r>
              <a:r>
                <a:rPr lang="nl-BE" dirty="0" err="1" smtClean="0">
                  <a:solidFill>
                    <a:srgbClr val="0070C0"/>
                  </a:solidFill>
                </a:rPr>
                <a:t>from</a:t>
              </a:r>
              <a:r>
                <a:rPr lang="nl-BE" dirty="0" smtClean="0">
                  <a:solidFill>
                    <a:srgbClr val="0070C0"/>
                  </a:solidFill>
                </a:rPr>
                <a:t> </a:t>
              </a:r>
              <a:r>
                <a:rPr lang="nl-BE" dirty="0" err="1" smtClean="0">
                  <a:solidFill>
                    <a:srgbClr val="0070C0"/>
                  </a:solidFill>
                </a:rPr>
                <a:t>menus</a:t>
              </a:r>
              <a:endParaRPr lang="en-US" dirty="0" smtClean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960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8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pros</a:t>
            </a:r>
          </a:p>
          <a:p>
            <a:pPr lvl="1"/>
            <a:r>
              <a:rPr lang="en-US" dirty="0" smtClean="0"/>
              <a:t>Versatile &amp; expressive</a:t>
            </a:r>
          </a:p>
          <a:p>
            <a:pPr lvl="1"/>
            <a:r>
              <a:rPr lang="en-US" dirty="0" smtClean="0"/>
              <a:t>Easy to read</a:t>
            </a:r>
          </a:p>
          <a:p>
            <a:pPr lvl="1"/>
            <a:r>
              <a:rPr lang="en-US" dirty="0" smtClean="0"/>
              <a:t>Good &amp; extensive standard library</a:t>
            </a:r>
          </a:p>
          <a:p>
            <a:r>
              <a:rPr lang="en-US" dirty="0" smtClean="0"/>
              <a:t>Python cons</a:t>
            </a:r>
          </a:p>
          <a:p>
            <a:pPr lvl="1"/>
            <a:r>
              <a:rPr lang="en-US" dirty="0" smtClean="0"/>
              <a:t>Fairly slow</a:t>
            </a:r>
          </a:p>
          <a:p>
            <a:pPr lvl="1"/>
            <a:r>
              <a:rPr lang="en-US" dirty="0" smtClean="0"/>
              <a:t>Some weird idiosyncrasies</a:t>
            </a:r>
          </a:p>
          <a:p>
            <a:pPr lvl="1"/>
            <a:r>
              <a:rPr lang="en-US" dirty="0" smtClean="0"/>
              <a:t>Python 2 to 3: disruptive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617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33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Installing &amp; upgrading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</a:p>
          <a:p>
            <a:pPr lvl="1"/>
            <a:r>
              <a:rPr lang="en-US" dirty="0" smtClean="0"/>
              <a:t>Install new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Upgrade a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Install a package only for yourself</a:t>
            </a:r>
          </a:p>
          <a:p>
            <a:pPr lvl="1"/>
            <a:endParaRPr lang="en-US" dirty="0"/>
          </a:p>
          <a:p>
            <a:r>
              <a:rPr lang="en-US" dirty="0" smtClean="0"/>
              <a:t>To check for upgrades,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yolk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23100" y="2708920"/>
            <a:ext cx="489641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7663" y="3779748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664" y="4797152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--user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5877272"/>
            <a:ext cx="156324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yolk  -U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80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  <p:bldP spid="8" grpId="0" animBg="1"/>
    </p:bldLst>
  </p:timing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Conda</a:t>
            </a:r>
            <a:r>
              <a:rPr lang="en-US" dirty="0" smtClean="0"/>
              <a:t>: environment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miniconda</a:t>
            </a:r>
            <a:r>
              <a:rPr lang="en-US" dirty="0"/>
              <a:t> </a:t>
            </a:r>
            <a:r>
              <a:rPr lang="en-US" sz="2000" dirty="0"/>
              <a:t>(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conda.pydata.org/miniconda.html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Create new environment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environment</a:t>
            </a:r>
          </a:p>
          <a:p>
            <a:endParaRPr lang="en-US" dirty="0"/>
          </a:p>
          <a:p>
            <a:r>
              <a:rPr lang="en-US" dirty="0" smtClean="0"/>
              <a:t>Deactivate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780928"/>
            <a:ext cx="569899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science  python=3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matplotlib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02271" y="2123564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427896" y="2178574"/>
              <a:ext cx="2001296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957307" y="3104093"/>
            <a:ext cx="3262765" cy="910263"/>
            <a:chOff x="1957307" y="3104093"/>
            <a:chExt cx="3262765" cy="910263"/>
          </a:xfrm>
        </p:grpSpPr>
        <p:sp>
          <p:nvSpPr>
            <p:cNvPr id="12" name="TextBox 11"/>
            <p:cNvSpPr txBox="1"/>
            <p:nvPr/>
          </p:nvSpPr>
          <p:spPr>
            <a:xfrm>
              <a:off x="2823254" y="3645024"/>
              <a:ext cx="1892762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57307" y="3104093"/>
              <a:ext cx="326276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3707904" y="3400638"/>
              <a:ext cx="61731" cy="24438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187624" y="4509120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activate 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87624" y="5733256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deactivate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148065" y="2806769"/>
            <a:ext cx="2451124" cy="1270303"/>
            <a:chOff x="1957308" y="3104093"/>
            <a:chExt cx="2451124" cy="1270303"/>
          </a:xfrm>
        </p:grpSpPr>
        <p:sp>
          <p:nvSpPr>
            <p:cNvPr id="34" name="TextBox 33"/>
            <p:cNvSpPr txBox="1"/>
            <p:nvPr/>
          </p:nvSpPr>
          <p:spPr>
            <a:xfrm>
              <a:off x="2823254" y="4005064"/>
              <a:ext cx="1585178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Python version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957308" y="3104093"/>
              <a:ext cx="129614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4" idx="0"/>
              <a:endCxn id="35" idx="2"/>
            </p:cNvCxnSpPr>
            <p:nvPr/>
          </p:nvCxnSpPr>
          <p:spPr>
            <a:xfrm flipH="1" flipV="1">
              <a:off x="2605380" y="3390860"/>
              <a:ext cx="1010463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502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1" grpId="0" animBg="1"/>
      <p:bldP spid="32" grpId="0" animBg="1"/>
    </p:bldLst>
  </p:timing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installing &amp; updating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Install new package</a:t>
            </a:r>
            <a:endParaRPr lang="nl-BE" dirty="0"/>
          </a:p>
          <a:p>
            <a:endParaRPr lang="en-US" dirty="0" smtClean="0"/>
          </a:p>
          <a:p>
            <a:r>
              <a:rPr lang="en-US" dirty="0" smtClean="0"/>
              <a:t>Update package</a:t>
            </a:r>
          </a:p>
          <a:p>
            <a:endParaRPr lang="en-US" dirty="0"/>
          </a:p>
          <a:p>
            <a:r>
              <a:rPr lang="en-US" dirty="0" smtClean="0"/>
              <a:t>Update environment</a:t>
            </a:r>
          </a:p>
          <a:p>
            <a:endParaRPr lang="en-US" dirty="0"/>
          </a:p>
          <a:p>
            <a:r>
              <a:rPr lang="en-US" dirty="0" smtClean="0"/>
              <a:t>Uninstall package</a:t>
            </a:r>
          </a:p>
          <a:p>
            <a:endParaRPr lang="en-US" dirty="0"/>
          </a:p>
          <a:p>
            <a:r>
              <a:rPr lang="en-US" dirty="0" smtClean="0"/>
              <a:t>List all installed packages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060848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install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3" y="2996952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3861048"/>
            <a:ext cx="390683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--all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1354" y="4797152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5643" y="5678500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57698" y="2778408"/>
            <a:ext cx="2194832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will also install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err="1" smtClean="0"/>
              <a:t>dependencies</a:t>
            </a:r>
            <a:r>
              <a:rPr lang="nl-BE" dirty="0" smtClean="0"/>
              <a:t> </a:t>
            </a:r>
            <a:r>
              <a:rPr lang="nl-BE" dirty="0" err="1" smtClean="0"/>
              <a:t>locally</a:t>
            </a:r>
            <a:r>
              <a:rPr lang="nl-BE" dirty="0" smtClean="0"/>
              <a:t>,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including non-python</a:t>
            </a:r>
            <a:br>
              <a:rPr lang="en-US" dirty="0" smtClean="0"/>
            </a:br>
            <a:r>
              <a:rPr lang="en-US" dirty="0" smtClean="0"/>
              <a:t>libraries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142435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multiple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environment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 all environments</a:t>
            </a:r>
          </a:p>
          <a:p>
            <a:endParaRPr lang="en-US" dirty="0"/>
          </a:p>
          <a:p>
            <a:r>
              <a:rPr lang="en-US" dirty="0" smtClean="0"/>
              <a:t>Remove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357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187624" y="2350621"/>
            <a:ext cx="735329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--clone science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pandas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seaborn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63888" y="1700808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2088232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655655" y="2178574"/>
              <a:ext cx="1773537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31640" y="2662753"/>
            <a:ext cx="2889830" cy="919555"/>
            <a:chOff x="1331640" y="3104093"/>
            <a:chExt cx="2889830" cy="919555"/>
          </a:xfrm>
        </p:grpSpPr>
        <p:sp>
          <p:nvSpPr>
            <p:cNvPr id="13" name="TextBox 12"/>
            <p:cNvSpPr txBox="1"/>
            <p:nvPr/>
          </p:nvSpPr>
          <p:spPr>
            <a:xfrm>
              <a:off x="1331640" y="3654316"/>
              <a:ext cx="2889830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additional 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57307" y="3104093"/>
              <a:ext cx="218264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</p:cNvCxnSpPr>
            <p:nvPr/>
          </p:nvCxnSpPr>
          <p:spPr>
            <a:xfrm flipV="1">
              <a:off x="2776555" y="3390860"/>
              <a:ext cx="272074" cy="26345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937300" y="2374721"/>
            <a:ext cx="2748128" cy="1270303"/>
            <a:chOff x="1957308" y="3104093"/>
            <a:chExt cx="2748128" cy="1270303"/>
          </a:xfrm>
        </p:grpSpPr>
        <p:sp>
          <p:nvSpPr>
            <p:cNvPr id="20" name="TextBox 19"/>
            <p:cNvSpPr txBox="1"/>
            <p:nvPr/>
          </p:nvSpPr>
          <p:spPr>
            <a:xfrm>
              <a:off x="2823254" y="4005064"/>
              <a:ext cx="188218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base environment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57308" y="3104093"/>
              <a:ext cx="209108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2" name="Straight Arrow Connector 21"/>
            <p:cNvCxnSpPr>
              <a:stCxn id="20" idx="0"/>
              <a:endCxn id="21" idx="2"/>
            </p:cNvCxnSpPr>
            <p:nvPr/>
          </p:nvCxnSpPr>
          <p:spPr>
            <a:xfrm flipH="1" flipV="1">
              <a:off x="3002850" y="3390860"/>
              <a:ext cx="761495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187624" y="4571836"/>
            <a:ext cx="266611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7624" y="5733256"/>
            <a:ext cx="473398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2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24" grpId="0" animBg="1"/>
      <p:bldP spid="25" grpId="0" animBg="1"/>
    </p:bldLst>
  </p:timing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sharing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environment description</a:t>
            </a:r>
          </a:p>
          <a:p>
            <a:pPr lvl="1"/>
            <a:r>
              <a:rPr lang="en-US" dirty="0" smtClean="0"/>
              <a:t>Export to YAML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Create new environment based on description, portable across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43608" y="2782669"/>
            <a:ext cx="666400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source activate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</a:t>
            </a: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export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4859868"/>
            <a:ext cx="666400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create  -f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4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caveats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 installs dependencies</a:t>
            </a:r>
          </a:p>
          <a:p>
            <a:pPr lvl="1"/>
            <a:r>
              <a:rPr lang="en-US" dirty="0" smtClean="0"/>
              <a:t>Easy &amp; fast</a:t>
            </a:r>
          </a:p>
          <a:p>
            <a:pPr lvl="1"/>
            <a:r>
              <a:rPr lang="en-US" dirty="0" smtClean="0"/>
              <a:t>System specific distribution: no compiles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ibrary dependencies,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mpich</a:t>
            </a:r>
            <a:r>
              <a:rPr lang="en-US" dirty="0" smtClean="0"/>
              <a:t>,…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Upgrading Python version: clone first!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7170" y="3933056"/>
            <a:ext cx="413683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Fine on your own machine,</a:t>
            </a:r>
          </a:p>
          <a:p>
            <a:r>
              <a:rPr lang="en-US" sz="2800" dirty="0" smtClean="0"/>
              <a:t>not so fine on HPC cluster!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148899" y="3949632"/>
            <a:ext cx="303301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Performance!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44281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</a:p>
          <a:p>
            <a:r>
              <a:rPr lang="en-US" dirty="0" smtClean="0"/>
              <a:t>How to do lists of floats?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</a:t>
            </a:r>
          </a:p>
          <a:p>
            <a:pPr lvl="1"/>
            <a:r>
              <a:rPr lang="en-US" dirty="0" smtClean="0"/>
              <a:t>list comprehensions: construct list from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4133979"/>
            <a:ext cx="707757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range(1, 4):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3658" y="2236802"/>
            <a:ext cx="22667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looks a lot like math</a:t>
            </a:r>
            <a:endParaRPr lang="nl-B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4489956"/>
            <a:ext cx="337477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consider using </a:t>
            </a:r>
            <a:r>
              <a:rPr lang="en-US" sz="2800" dirty="0" err="1" smtClean="0"/>
              <a:t>numpy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5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Migrating from 2.x to 3.x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885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 Python 3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exec</a:t>
            </a:r>
            <a:r>
              <a:rPr lang="en-US" dirty="0" smtClean="0"/>
              <a:t> are functions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return views, not lists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map()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filter()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zip()</a:t>
            </a:r>
            <a:r>
              <a:rPr lang="en-US" dirty="0" smtClean="0"/>
              <a:t> return iterators, not lists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no longer exists, just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1/2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1//2 == 0</a:t>
            </a:r>
          </a:p>
          <a:p>
            <a:r>
              <a:rPr lang="en-US" dirty="0" smtClean="0"/>
              <a:t>nonlocal makes scoping somewhat more sane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a, *rest = [1, 2, 3, 4]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1, rest == [2, 3, 4]</a:t>
            </a:r>
          </a:p>
          <a:p>
            <a:r>
              <a:rPr lang="en-US" dirty="0" smtClean="0"/>
              <a:t>dictionary &amp; set comprehensions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super(…)</a:t>
            </a:r>
            <a:r>
              <a:rPr lang="en-US" dirty="0" smtClean="0"/>
              <a:t> is more sane</a:t>
            </a:r>
          </a:p>
          <a:p>
            <a:r>
              <a:rPr lang="en-US" dirty="0" smtClean="0"/>
              <a:t>strings: UTF-8, so can't be compared to or written as bytes directly (binary I/O)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361</a:t>
            </a:fld>
            <a:endParaRPr lang="nl-BE" dirty="0"/>
          </a:p>
        </p:txBody>
      </p:sp>
      <p:sp>
        <p:nvSpPr>
          <p:cNvPr id="5" name="Rectangle 4"/>
          <p:cNvSpPr/>
          <p:nvPr/>
        </p:nvSpPr>
        <p:spPr>
          <a:xfrm>
            <a:off x="827584" y="3068960"/>
            <a:ext cx="1800200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/>
          <p:cNvSpPr/>
          <p:nvPr/>
        </p:nvSpPr>
        <p:spPr>
          <a:xfrm>
            <a:off x="827584" y="5229200"/>
            <a:ext cx="1872208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823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help migration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(lots of) tests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doctest</a:t>
            </a:r>
            <a:r>
              <a:rPr lang="en-US" dirty="0" smtClean="0"/>
              <a:t>, or, better,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Prepare 2.x code: import from the future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__future__ import division,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future_buildins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map, filter, zip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2to3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Shows a diff in patch format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Can convert file in place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 -w</a:t>
            </a:r>
            <a:r>
              <a:rPr lang="en-US" dirty="0" smtClean="0">
                <a:cs typeface="Courier New" panose="02070309020205020404" pitchFamily="49" charset="0"/>
              </a:rPr>
              <a:t> flags)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pylint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flake8</a:t>
            </a:r>
            <a:r>
              <a:rPr lang="en-US" dirty="0" smtClean="0">
                <a:cs typeface="Courier New" panose="02070309020205020404" pitchFamily="49" charset="0"/>
              </a:rPr>
              <a:t> for syntax/semantic checks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752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Division of integers return float:</a:t>
            </a:r>
          </a:p>
          <a:p>
            <a:pPr lvl="1"/>
            <a:r>
              <a:rPr lang="en-US" dirty="0" smtClean="0"/>
              <a:t>Python 2.x: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3/4</a:t>
            </a:r>
          </a:p>
          <a:p>
            <a:pPr lvl="1"/>
            <a:r>
              <a:rPr lang="en-US" dirty="0" smtClean="0"/>
              <a:t>Python 3.x: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3//4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Universal newlines mode for text file reading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line ending not translated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line endings translation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Binary I/O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strings and bytes mix easily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strings are UTF-8, so can't be compared or concatenated to binary reads (bytes)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828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sort</a:t>
            </a:r>
          </a:p>
          <a:p>
            <a:pPr lvl="1"/>
            <a:r>
              <a:rPr lang="en-US" dirty="0" smtClean="0"/>
              <a:t>Python 2: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 smtClean="0"/>
              <a:t> keyword</a:t>
            </a:r>
          </a:p>
          <a:p>
            <a:pPr lvl="1"/>
            <a:r>
              <a:rPr lang="en-US" dirty="0" smtClean="0"/>
              <a:t>Python 3: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dirty="0" smtClean="0"/>
              <a:t> keyword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60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for both 2.x and 3.x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future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module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six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51520" y="2204864"/>
            <a:ext cx="859401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__ import 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absolute_import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unicode_literals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(bytes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int, list, object, range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ascii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input, next,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open,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super, filter, 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zip)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0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Anaconda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675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Continuum Analytics Anaconda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Spyder</a:t>
            </a:r>
            <a:r>
              <a:rPr lang="en-US" dirty="0" smtClean="0"/>
              <a:t> development environment</a:t>
            </a:r>
          </a:p>
          <a:p>
            <a:pPr lvl="1"/>
            <a:r>
              <a:rPr lang="en-US" dirty="0" smtClean="0"/>
              <a:t>Editor: write scripts/modules</a:t>
            </a:r>
          </a:p>
          <a:p>
            <a:pPr lvl="1"/>
            <a:r>
              <a:rPr lang="en-US" dirty="0" smtClean="0"/>
              <a:t>Console, i.e., </a:t>
            </a:r>
            <a:r>
              <a:rPr lang="en-US" dirty="0" err="1" smtClean="0"/>
              <a:t>iPython</a:t>
            </a:r>
            <a:r>
              <a:rPr lang="en-US" dirty="0" smtClean="0"/>
              <a:t> interpreter: execute code snippets, run </a:t>
            </a:r>
            <a:r>
              <a:rPr lang="en-US" dirty="0" err="1" smtClean="0"/>
              <a:t>scipts</a:t>
            </a:r>
            <a:endParaRPr lang="en-US" dirty="0" smtClean="0"/>
          </a:p>
          <a:p>
            <a:pPr lvl="1"/>
            <a:r>
              <a:rPr lang="en-US" dirty="0" smtClean="0"/>
              <a:t>Object inspector: from editor/console</a:t>
            </a:r>
          </a:p>
          <a:p>
            <a:r>
              <a:rPr lang="en-US" dirty="0" smtClean="0"/>
              <a:t>Standalone </a:t>
            </a:r>
            <a:r>
              <a:rPr lang="en-US" dirty="0" err="1" smtClean="0"/>
              <a:t>iPython</a:t>
            </a:r>
            <a:r>
              <a:rPr lang="en-US" dirty="0" smtClean="0"/>
              <a:t> console</a:t>
            </a:r>
          </a:p>
          <a:p>
            <a:r>
              <a:rPr lang="en-US" dirty="0" err="1" smtClean="0"/>
              <a:t>Jupyter</a:t>
            </a:r>
            <a:endParaRPr lang="en-US" dirty="0" smtClean="0"/>
          </a:p>
          <a:p>
            <a:pPr lvl="1"/>
            <a:r>
              <a:rPr lang="en-US" dirty="0" err="1" smtClean="0"/>
              <a:t>Qt</a:t>
            </a:r>
            <a:r>
              <a:rPr lang="en-US" dirty="0" smtClean="0"/>
              <a:t> console</a:t>
            </a:r>
          </a:p>
          <a:p>
            <a:pPr lvl="1"/>
            <a:r>
              <a:rPr lang="en-US" dirty="0" smtClean="0"/>
              <a:t>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211960" y="5199583"/>
            <a:ext cx="39450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License: free for academic use</a:t>
            </a:r>
            <a:endParaRPr lang="nl-BE" sz="2400" dirty="0"/>
          </a:p>
        </p:txBody>
      </p:sp>
      <p:pic>
        <p:nvPicPr>
          <p:cNvPr id="7170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066575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69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368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26349"/>
            <a:ext cx="8572797" cy="522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23728" y="3609009"/>
            <a:ext cx="93987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editor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246124" y="5487615"/>
            <a:ext cx="11423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console</a:t>
            </a:r>
            <a:endParaRPr lang="nl-BE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247678" y="3356992"/>
            <a:ext cx="220464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inspector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16865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work cycle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 until done</a:t>
            </a:r>
          </a:p>
          <a:p>
            <a:pPr lvl="1"/>
            <a:r>
              <a:rPr lang="en-US" dirty="0" smtClean="0"/>
              <a:t>Edit code</a:t>
            </a:r>
            <a:endParaRPr lang="nl-BE" dirty="0" smtClean="0"/>
          </a:p>
          <a:p>
            <a:pPr lvl="1"/>
            <a:r>
              <a:rPr lang="en-US" dirty="0" smtClean="0"/>
              <a:t>Safe file</a:t>
            </a:r>
          </a:p>
          <a:p>
            <a:pPr lvl="1"/>
            <a:r>
              <a:rPr lang="en-US" dirty="0" smtClean="0"/>
              <a:t>Run file</a:t>
            </a:r>
          </a:p>
          <a:p>
            <a:pPr lvl="1"/>
            <a:r>
              <a:rPr lang="en-US" dirty="0" smtClean="0"/>
              <a:t>Check results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369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412776"/>
            <a:ext cx="341947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66"/>
          <a:stretch/>
        </p:blipFill>
        <p:spPr bwMode="auto">
          <a:xfrm>
            <a:off x="1763688" y="4208365"/>
            <a:ext cx="6915150" cy="2605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2807804" y="2470464"/>
            <a:ext cx="3348372" cy="1534600"/>
            <a:chOff x="2807804" y="2470464"/>
            <a:chExt cx="3348372" cy="1534600"/>
          </a:xfrm>
        </p:grpSpPr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2807804" y="2470464"/>
              <a:ext cx="2448272" cy="110255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4355976" y="3573016"/>
              <a:ext cx="1800200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627784" y="1818482"/>
            <a:ext cx="2453564" cy="1178470"/>
            <a:chOff x="2627784" y="1818482"/>
            <a:chExt cx="2453564" cy="1178470"/>
          </a:xfrm>
        </p:grpSpPr>
        <p:cxnSp>
          <p:nvCxnSpPr>
            <p:cNvPr id="9" name="Straight Arrow Connector 8"/>
            <p:cNvCxnSpPr>
              <a:endCxn id="21" idx="2"/>
            </p:cNvCxnSpPr>
            <p:nvPr/>
          </p:nvCxnSpPr>
          <p:spPr>
            <a:xfrm flipV="1">
              <a:off x="2627784" y="1998502"/>
              <a:ext cx="2237540" cy="998450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627784" y="1769307"/>
            <a:ext cx="3029628" cy="1731701"/>
            <a:chOff x="2051720" y="1818482"/>
            <a:chExt cx="3029628" cy="1731701"/>
          </a:xfrm>
        </p:grpSpPr>
        <p:cxnSp>
          <p:nvCxnSpPr>
            <p:cNvPr id="28" name="Straight Arrow Connector 27"/>
            <p:cNvCxnSpPr>
              <a:endCxn id="29" idx="2"/>
            </p:cNvCxnSpPr>
            <p:nvPr/>
          </p:nvCxnSpPr>
          <p:spPr>
            <a:xfrm flipV="1">
              <a:off x="2051720" y="1998502"/>
              <a:ext cx="2813604" cy="155168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763688" y="4005064"/>
            <a:ext cx="1656184" cy="2520280"/>
            <a:chOff x="1763688" y="4005064"/>
            <a:chExt cx="1656184" cy="2520280"/>
          </a:xfrm>
        </p:grpSpPr>
        <p:cxnSp>
          <p:nvCxnSpPr>
            <p:cNvPr id="17" name="Straight Arrow Connector 16"/>
            <p:cNvCxnSpPr>
              <a:endCxn id="26" idx="0"/>
            </p:cNvCxnSpPr>
            <p:nvPr/>
          </p:nvCxnSpPr>
          <p:spPr>
            <a:xfrm flipH="1">
              <a:off x="2231740" y="4005064"/>
              <a:ext cx="1188132" cy="22322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1763688" y="6237312"/>
              <a:ext cx="93610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04015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tabs as separator</a:t>
            </a:r>
          </a:p>
          <a:p>
            <a:r>
              <a:rPr lang="en-US" dirty="0" smtClean="0"/>
              <a:t>Increase number of digits after decimal point to 4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'{0}\t{1}\t{2:.4f}'.format(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19672" y="3737906"/>
            <a:ext cx="187220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915816" y="3809914"/>
            <a:ext cx="208823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139952" y="3737906"/>
            <a:ext cx="3024336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576656" y="3737906"/>
            <a:ext cx="1965118" cy="1851334"/>
            <a:chOff x="1576656" y="3284984"/>
            <a:chExt cx="1965118" cy="1851334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2123728" y="3140969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76656" y="4736208"/>
              <a:ext cx="526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</a:t>
              </a:r>
              <a:endParaRPr lang="nl-BE" sz="2000" dirty="0"/>
            </a:p>
          </p:txBody>
        </p:sp>
        <p:cxnSp>
          <p:nvCxnSpPr>
            <p:cNvPr id="13" name="Straight Arrow Connector 12"/>
            <p:cNvCxnSpPr>
              <a:stCxn id="12" idx="0"/>
              <a:endCxn id="11" idx="1"/>
            </p:cNvCxnSpPr>
            <p:nvPr/>
          </p:nvCxnSpPr>
          <p:spPr>
            <a:xfrm flipV="1">
              <a:off x="1839741" y="3356993"/>
              <a:ext cx="319991" cy="13792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Left Brace 18"/>
            <p:cNvSpPr/>
            <p:nvPr/>
          </p:nvSpPr>
          <p:spPr>
            <a:xfrm rot="16200000">
              <a:off x="3325750" y="3140968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12" idx="0"/>
              <a:endCxn id="19" idx="1"/>
            </p:cNvCxnSpPr>
            <p:nvPr/>
          </p:nvCxnSpPr>
          <p:spPr>
            <a:xfrm flipV="1">
              <a:off x="1839741" y="3356992"/>
              <a:ext cx="1522013" cy="13792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355976" y="2780928"/>
            <a:ext cx="648072" cy="504056"/>
            <a:chOff x="4355976" y="2780928"/>
            <a:chExt cx="648072" cy="504056"/>
          </a:xfrm>
        </p:grpSpPr>
        <p:sp>
          <p:nvSpPr>
            <p:cNvPr id="26" name="Left Brace 25"/>
            <p:cNvSpPr/>
            <p:nvPr/>
          </p:nvSpPr>
          <p:spPr>
            <a:xfrm rot="5400000" flipV="1">
              <a:off x="4644008" y="2924944"/>
              <a:ext cx="72008" cy="64807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endCxn id="26" idx="1"/>
            </p:cNvCxnSpPr>
            <p:nvPr/>
          </p:nvCxnSpPr>
          <p:spPr>
            <a:xfrm>
              <a:off x="4680012" y="2780928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64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object inspector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Executing code snippets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Variable values in inspector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370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701" y="2348880"/>
            <a:ext cx="312420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492" y="4653136"/>
            <a:ext cx="48387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1465265" y="2924944"/>
            <a:ext cx="750524" cy="2386655"/>
            <a:chOff x="1465265" y="2924944"/>
            <a:chExt cx="750524" cy="2386655"/>
          </a:xfrm>
        </p:grpSpPr>
        <p:sp>
          <p:nvSpPr>
            <p:cNvPr id="5" name="Oval 4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Oval 7"/>
            <p:cNvSpPr/>
            <p:nvPr/>
          </p:nvSpPr>
          <p:spPr>
            <a:xfrm>
              <a:off x="1465265" y="5101851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Elbow Connector 6"/>
            <p:cNvCxnSpPr>
              <a:stCxn id="5" idx="2"/>
              <a:endCxn id="8" idx="2"/>
            </p:cNvCxnSpPr>
            <p:nvPr/>
          </p:nvCxnSpPr>
          <p:spPr>
            <a:xfrm rot="10800000" flipV="1">
              <a:off x="1465265" y="3029817"/>
              <a:ext cx="534500" cy="2176907"/>
            </a:xfrm>
            <a:prstGeom prst="bentConnector3">
              <a:avLst>
                <a:gd name="adj1" fmla="val 311900"/>
              </a:avLst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475656" y="3182532"/>
            <a:ext cx="781697" cy="2397046"/>
            <a:chOff x="1434092" y="2924944"/>
            <a:chExt cx="781697" cy="2397046"/>
          </a:xfrm>
        </p:grpSpPr>
        <p:sp>
          <p:nvSpPr>
            <p:cNvPr id="16" name="Oval 15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Oval 16"/>
            <p:cNvSpPr/>
            <p:nvPr/>
          </p:nvSpPr>
          <p:spPr>
            <a:xfrm>
              <a:off x="1434092" y="5112242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8" name="Elbow Connector 17"/>
            <p:cNvCxnSpPr>
              <a:stCxn id="16" idx="2"/>
              <a:endCxn id="17" idx="2"/>
            </p:cNvCxnSpPr>
            <p:nvPr/>
          </p:nvCxnSpPr>
          <p:spPr>
            <a:xfrm rot="10800000" flipV="1">
              <a:off x="1434093" y="3029818"/>
              <a:ext cx="565673" cy="2187298"/>
            </a:xfrm>
            <a:prstGeom prst="bentConnector3">
              <a:avLst>
                <a:gd name="adj1" fmla="val 272670"/>
              </a:avLst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918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function/method/… in editor/console, press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ctrl-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Help in object inspector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371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3745582" y="2276872"/>
            <a:ext cx="2914650" cy="1485900"/>
            <a:chOff x="3114675" y="2686050"/>
            <a:chExt cx="2914650" cy="1485900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4675" y="2686050"/>
              <a:ext cx="2914650" cy="148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4067944" y="3593798"/>
              <a:ext cx="432048" cy="144016"/>
            </a:xfrm>
            <a:prstGeom prst="rect">
              <a:avLst/>
            </a:prstGeom>
            <a:solidFill>
              <a:srgbClr val="A6A6A6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134" y="4509120"/>
            <a:ext cx="69532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313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more features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Project/file manager</a:t>
            </a:r>
          </a:p>
          <a:p>
            <a:r>
              <a:rPr lang="en-US" dirty="0" smtClean="0"/>
              <a:t>Debug code</a:t>
            </a:r>
          </a:p>
          <a:p>
            <a:r>
              <a:rPr lang="en-US" dirty="0" smtClean="0"/>
              <a:t>Profile code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292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05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learning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Python tutorial: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https://docs.python.org/3.4/tutorial/ </a:t>
            </a:r>
            <a:endParaRPr lang="en-US" dirty="0" smtClean="0"/>
          </a:p>
          <a:p>
            <a:r>
              <a:rPr lang="en-US" dirty="0" smtClean="0"/>
              <a:t>Library reference: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docs.python.org/3.4/library/</a:t>
            </a:r>
            <a:r>
              <a:rPr lang="en-US" dirty="0" smtClean="0"/>
              <a:t> </a:t>
            </a:r>
          </a:p>
          <a:p>
            <a:r>
              <a:rPr lang="en-US" dirty="0" smtClean="0"/>
              <a:t>Language reference: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docs.python.org/3.4/reference/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Think Python:</a:t>
            </a:r>
            <a:br>
              <a:rPr lang="en-US" dirty="0" smtClean="0"/>
            </a:b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www.greenteapress.com/thinkpython/thinkpython.pdf</a:t>
            </a:r>
            <a:endParaRPr lang="en-US" dirty="0" smtClean="0"/>
          </a:p>
          <a:p>
            <a:r>
              <a:rPr lang="en-US" dirty="0" smtClean="0"/>
              <a:t>Python style guides:</a:t>
            </a:r>
          </a:p>
          <a:p>
            <a:pPr lvl="1"/>
            <a:r>
              <a:rPr lang="en-US" dirty="0" smtClean="0"/>
              <a:t>Idioms and anti-idioms </a:t>
            </a:r>
            <a:r>
              <a:rPr lang="en-US" dirty="0"/>
              <a:t>in Python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docs.python.org/2/howto/doanddont.html</a:t>
            </a:r>
            <a:endParaRPr lang="en-US" dirty="0"/>
          </a:p>
          <a:p>
            <a:pPr lvl="1"/>
            <a:r>
              <a:rPr lang="en-US" dirty="0" smtClean="0"/>
              <a:t>PEP 8: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://www.python.org/dev/peps/pep-0008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Google:</a:t>
            </a:r>
            <a:br>
              <a:rPr lang="en-US" dirty="0" smtClean="0"/>
            </a:b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://google-styleguide.googlecode.com/svn/trunk/pyguide.html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42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Official Python website: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http://www.python.org/</a:t>
            </a:r>
            <a:endParaRPr lang="en-US" dirty="0" smtClean="0"/>
          </a:p>
          <a:p>
            <a:r>
              <a:rPr lang="en-US" dirty="0" err="1" smtClean="0"/>
              <a:t>PyPI</a:t>
            </a:r>
            <a:r>
              <a:rPr lang="en-US" dirty="0" smtClean="0"/>
              <a:t> (Python Package Index):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pypi.python.org/pypi</a:t>
            </a:r>
            <a:endParaRPr lang="en-US" dirty="0" smtClean="0"/>
          </a:p>
          <a:p>
            <a:r>
              <a:rPr lang="en-US" dirty="0" smtClean="0"/>
              <a:t>Continuum Anaconda (fully </a:t>
            </a:r>
            <a:r>
              <a:rPr lang="en-US" dirty="0"/>
              <a:t>loaded Python distribution, free for academic use)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https://store.continuum.io/cshop/anaconda</a:t>
            </a:r>
            <a:r>
              <a:rPr lang="en-US" dirty="0" smtClean="0">
                <a:hlinkClick r:id="rId4"/>
              </a:rPr>
              <a:t>/</a:t>
            </a:r>
            <a:endParaRPr lang="en-US" sz="3000" dirty="0" smtClean="0"/>
          </a:p>
          <a:p>
            <a:r>
              <a:rPr lang="en-US" sz="3000" dirty="0" err="1" smtClean="0"/>
              <a:t>Miniconda</a:t>
            </a:r>
            <a:r>
              <a:rPr lang="en-US" sz="3000" dirty="0"/>
              <a:t>:</a:t>
            </a:r>
            <a:br>
              <a:rPr lang="en-US" sz="3000" dirty="0"/>
            </a:br>
            <a:r>
              <a:rPr lang="en-US" sz="3000" dirty="0">
                <a:hlinkClick r:id="rId5"/>
              </a:rPr>
              <a:t>http://</a:t>
            </a:r>
            <a:r>
              <a:rPr lang="en-US" sz="3000" dirty="0" smtClean="0">
                <a:hlinkClick r:id="rId5"/>
              </a:rPr>
              <a:t>conda.pydata.org/miniconda.html</a:t>
            </a:r>
            <a:r>
              <a:rPr lang="en-US" sz="3000" dirty="0" smtClean="0"/>
              <a:t> </a:t>
            </a:r>
            <a:endParaRPr lang="en-US" sz="3000" dirty="0"/>
          </a:p>
          <a:p>
            <a:r>
              <a:rPr lang="en-US" sz="3000" dirty="0" err="1" smtClean="0"/>
              <a:t>PyLint</a:t>
            </a:r>
            <a:r>
              <a:rPr lang="en-US" sz="3000" dirty="0" smtClean="0"/>
              <a:t> (check syntax before running script):</a:t>
            </a:r>
            <a:br>
              <a:rPr lang="en-US" sz="3000" dirty="0" smtClean="0"/>
            </a:br>
            <a:r>
              <a:rPr lang="en-US" dirty="0">
                <a:hlinkClick r:id="rId6"/>
              </a:rPr>
              <a:t>http://www.pylint.org/</a:t>
            </a:r>
            <a:endParaRPr lang="en-US" dirty="0" smtClean="0"/>
          </a:p>
          <a:p>
            <a:r>
              <a:rPr lang="en-US" dirty="0" smtClean="0"/>
              <a:t>Flake8 (another </a:t>
            </a:r>
            <a:r>
              <a:rPr lang="en-US" dirty="0"/>
              <a:t>syntax/semantics checker)</a:t>
            </a:r>
            <a:br>
              <a:rPr lang="en-US" dirty="0"/>
            </a:b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pypi.python.org/pypi/flake8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PyDev</a:t>
            </a:r>
            <a:r>
              <a:rPr lang="en-US" dirty="0" smtClean="0"/>
              <a:t> (Eclipse plugin for Python development):</a:t>
            </a:r>
            <a:br>
              <a:rPr lang="en-US" dirty="0" smtClean="0"/>
            </a:br>
            <a:r>
              <a:rPr lang="en-US" dirty="0">
                <a:hlinkClick r:id="rId8"/>
              </a:rPr>
              <a:t>http://pydev.org/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Useful non-standard Python libraries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Numerical computations, especially linear algebra: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2"/>
              </a:rPr>
              <a:t>http://www.numpy.org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3"/>
              </a:rPr>
              <a:t>http://www.scipy.org/</a:t>
            </a:r>
            <a:endParaRPr lang="en-US" dirty="0" smtClean="0"/>
          </a:p>
          <a:p>
            <a:r>
              <a:rPr lang="en-US" dirty="0" smtClean="0"/>
              <a:t>Image processing: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http://scikit-image.org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Parsing context free languages: </a:t>
            </a:r>
            <a:r>
              <a:rPr lang="en-US" dirty="0" err="1" smtClean="0"/>
              <a:t>pyparsing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5"/>
              </a:rPr>
              <a:t>http://pyparsing.wikispaces.com/</a:t>
            </a:r>
            <a:endParaRPr lang="en-US" dirty="0" smtClean="0"/>
          </a:p>
          <a:p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www.pytables.org/</a:t>
            </a:r>
            <a:endParaRPr lang="en-US" dirty="0" smtClean="0"/>
          </a:p>
          <a:p>
            <a:r>
              <a:rPr lang="en-US" dirty="0" smtClean="0"/>
              <a:t>Data analysis: pandas</a:t>
            </a:r>
            <a:br>
              <a:rPr lang="en-US" dirty="0" smtClean="0"/>
            </a:br>
            <a:r>
              <a:rPr lang="en-US" dirty="0">
                <a:hlinkClick r:id="rId7"/>
              </a:rPr>
              <a:t>http://pandas.pydata.org/</a:t>
            </a:r>
            <a:endParaRPr lang="en-US" dirty="0" smtClean="0"/>
          </a:p>
          <a:p>
            <a:r>
              <a:rPr lang="en-US" dirty="0" smtClean="0"/>
              <a:t>Plots: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HoloViews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8"/>
              </a:rPr>
              <a:t>http://matplotlib.org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9"/>
              </a:rPr>
              <a:t>http://ioam.github.io/holoviews</a:t>
            </a:r>
            <a:r>
              <a:rPr lang="en-US" dirty="0" smtClean="0">
                <a:hlinkClick r:id="rId9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0"/>
              </a:rPr>
              <a:t>http://</a:t>
            </a:r>
            <a:r>
              <a:rPr lang="en-US" dirty="0" smtClean="0">
                <a:hlinkClick r:id="rId10"/>
              </a:rPr>
              <a:t>biopython.org/</a:t>
            </a:r>
            <a:endParaRPr lang="en-US" dirty="0" smtClean="0"/>
          </a:p>
          <a:p>
            <a:r>
              <a:rPr lang="en-US" dirty="0" smtClean="0"/>
              <a:t>Graphs: </a:t>
            </a:r>
            <a:r>
              <a:rPr lang="en-US" dirty="0" err="1" smtClean="0"/>
              <a:t>NetworkX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1"/>
              </a:rPr>
              <a:t>http://networkx.github.io/</a:t>
            </a:r>
            <a:endParaRPr lang="en-US" dirty="0" smtClean="0"/>
          </a:p>
          <a:p>
            <a:r>
              <a:rPr lang="en-US" dirty="0" smtClean="0"/>
              <a:t>GUI development: </a:t>
            </a:r>
            <a:r>
              <a:rPr lang="en-US" dirty="0" err="1" smtClean="0"/>
              <a:t>wxPython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2"/>
              </a:rPr>
              <a:t>http://www.wxpython.org/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19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string is an object (class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dirty="0" smtClean="0"/>
              <a:t> is a method on that object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259632" y="3822139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0}\t{1}\t{2:.4f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}'.format(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temp)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03648" y="2852936"/>
            <a:ext cx="3384378" cy="969205"/>
            <a:chOff x="1403648" y="2996952"/>
            <a:chExt cx="3384378" cy="969205"/>
          </a:xfrm>
        </p:grpSpPr>
        <p:grpSp>
          <p:nvGrpSpPr>
            <p:cNvPr id="5" name="Group 4"/>
            <p:cNvGrpSpPr/>
            <p:nvPr/>
          </p:nvGrpSpPr>
          <p:grpSpPr>
            <a:xfrm>
              <a:off x="1403648" y="3397062"/>
              <a:ext cx="3384378" cy="569095"/>
              <a:chOff x="3131840" y="2751895"/>
              <a:chExt cx="3384378" cy="569095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783166" y="1587939"/>
                <a:ext cx="81725" cy="33843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0" idx="2"/>
                <a:endCxn id="6" idx="1"/>
              </p:cNvCxnSpPr>
              <p:nvPr/>
            </p:nvCxnSpPr>
            <p:spPr>
              <a:xfrm flipH="1">
                <a:off x="4824029" y="2751895"/>
                <a:ext cx="3248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2679739" y="2996952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object</a:t>
              </a:r>
              <a:endParaRPr lang="nl-BE" sz="20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56004" y="2852936"/>
            <a:ext cx="1054143" cy="933200"/>
            <a:chOff x="5056004" y="2996952"/>
            <a:chExt cx="1054143" cy="933200"/>
          </a:xfrm>
        </p:grpSpPr>
        <p:grpSp>
          <p:nvGrpSpPr>
            <p:cNvPr id="12" name="Group 11"/>
            <p:cNvGrpSpPr/>
            <p:nvPr/>
          </p:nvGrpSpPr>
          <p:grpSpPr>
            <a:xfrm>
              <a:off x="5056004" y="3397062"/>
              <a:ext cx="1054143" cy="533090"/>
              <a:chOff x="4407932" y="2751895"/>
              <a:chExt cx="1054143" cy="53309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912144" y="2735054"/>
                <a:ext cx="45719" cy="1054143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5" idx="2"/>
                <a:endCxn id="13" idx="1"/>
              </p:cNvCxnSpPr>
              <p:nvPr/>
            </p:nvCxnSpPr>
            <p:spPr>
              <a:xfrm>
                <a:off x="4930887" y="2751895"/>
                <a:ext cx="4117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5075327" y="2996952"/>
              <a:ext cx="10072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03850" y="4653131"/>
            <a:ext cx="3816424" cy="1008117"/>
            <a:chOff x="3203850" y="4797147"/>
            <a:chExt cx="3816424" cy="1008117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3203850" y="4797147"/>
              <a:ext cx="3816424" cy="608007"/>
              <a:chOff x="2771802" y="2712988"/>
              <a:chExt cx="3816424" cy="608007"/>
            </a:xfrm>
          </p:grpSpPr>
          <p:sp>
            <p:nvSpPr>
              <p:cNvPr id="19" name="Left Brace 18"/>
              <p:cNvSpPr/>
              <p:nvPr/>
            </p:nvSpPr>
            <p:spPr>
              <a:xfrm rot="5400000" flipV="1">
                <a:off x="4639150" y="1371919"/>
                <a:ext cx="81728" cy="381642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0" name="Straight Arrow Connector 19"/>
              <p:cNvCxnSpPr>
                <a:stCxn id="23" idx="0"/>
                <a:endCxn id="19" idx="1"/>
              </p:cNvCxnSpPr>
              <p:nvPr/>
            </p:nvCxnSpPr>
            <p:spPr>
              <a:xfrm flipH="1">
                <a:off x="4680014" y="2712988"/>
                <a:ext cx="117814" cy="5262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4099117" y="5405154"/>
              <a:ext cx="2261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 parameters</a:t>
              </a:r>
              <a:endParaRPr lang="nl-BE" sz="2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63688" y="5949280"/>
            <a:ext cx="517423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methods on strings produce new strings</a:t>
            </a:r>
            <a:endParaRPr lang="nl-BE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17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negative temperatures by 0.0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04864"/>
            <a:ext cx="1789272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63888" y="2204864"/>
            <a:ext cx="3635031" cy="1815882"/>
            <a:chOff x="3563888" y="2204864"/>
            <a:chExt cx="3635031" cy="1815882"/>
          </a:xfrm>
        </p:grpSpPr>
        <p:sp>
          <p:nvSpPr>
            <p:cNvPr id="5" name="TextBox 4"/>
            <p:cNvSpPr txBox="1"/>
            <p:nvPr/>
          </p:nvSpPr>
          <p:spPr>
            <a:xfrm>
              <a:off x="5409647" y="2204864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0.0000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5 2 0.0000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563888" y="3220526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95536" y="4133979"/>
            <a:ext cx="6801862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float(data[2]) &lt; 0.0: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data[2]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'0.0'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print('{0}\t{1}\t{2:.4f}'.format(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data[0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data[1],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float(data[2])))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29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Python is general purpose programming language, but strong for</a:t>
            </a:r>
          </a:p>
          <a:p>
            <a:pPr lvl="1"/>
            <a:r>
              <a:rPr lang="en-US" dirty="0" smtClean="0"/>
              <a:t>Data transformation: rewrite data into another format</a:t>
            </a:r>
          </a:p>
          <a:p>
            <a:pPr lvl="2"/>
            <a:r>
              <a:rPr lang="en-US" dirty="0" smtClean="0"/>
              <a:t>Preprocessing/</a:t>
            </a:r>
            <a:r>
              <a:rPr lang="en-US" dirty="0" err="1" smtClean="0"/>
              <a:t>postprocessing</a:t>
            </a:r>
            <a:r>
              <a:rPr lang="en-US" dirty="0" smtClean="0"/>
              <a:t>/aggregating data</a:t>
            </a:r>
          </a:p>
          <a:p>
            <a:pPr lvl="1"/>
            <a:r>
              <a:rPr lang="en-US" dirty="0" smtClean="0"/>
              <a:t>Prototyping</a:t>
            </a:r>
          </a:p>
          <a:p>
            <a:pPr lvl="2"/>
            <a:r>
              <a:rPr lang="en-US" dirty="0" smtClean="0"/>
              <a:t>Experiment easily in Python, fast implementation later</a:t>
            </a:r>
          </a:p>
          <a:p>
            <a:pPr lvl="2"/>
            <a:r>
              <a:rPr lang="en-US" dirty="0" smtClean="0"/>
              <a:t>Explorative programming</a:t>
            </a:r>
          </a:p>
          <a:p>
            <a:pPr lvl="1"/>
            <a:r>
              <a:rPr lang="en-US" dirty="0" smtClean="0"/>
              <a:t>Glue/coordination language</a:t>
            </a:r>
          </a:p>
          <a:p>
            <a:pPr lvl="2"/>
            <a:r>
              <a:rPr lang="en-US" dirty="0" smtClean="0"/>
              <a:t>Use Python as "scaffolding" for libraries in C/C++/Fortran</a:t>
            </a:r>
          </a:p>
          <a:p>
            <a:pPr lvl="1"/>
            <a:r>
              <a:rPr lang="en-US" dirty="0" smtClean="0"/>
              <a:t>In-application scripting language</a:t>
            </a:r>
          </a:p>
          <a:p>
            <a:pPr lvl="2"/>
            <a:r>
              <a:rPr lang="en-US" dirty="0" smtClean="0"/>
              <a:t>E.g., </a:t>
            </a:r>
            <a:r>
              <a:rPr lang="en-US" dirty="0" err="1" smtClean="0"/>
              <a:t>Kitware</a:t>
            </a:r>
            <a:r>
              <a:rPr lang="en-US" dirty="0" smtClean="0"/>
              <a:t> </a:t>
            </a:r>
            <a:r>
              <a:rPr lang="en-US" dirty="0" err="1" smtClean="0"/>
              <a:t>ParaView</a:t>
            </a:r>
            <a:r>
              <a:rPr lang="en-US" dirty="0" smtClean="0"/>
              <a:t>, </a:t>
            </a:r>
            <a:r>
              <a:rPr lang="en-US" dirty="0" err="1" smtClean="0"/>
              <a:t>Dassault</a:t>
            </a:r>
            <a:r>
              <a:rPr lang="en-US" dirty="0" smtClean="0"/>
              <a:t> </a:t>
            </a:r>
            <a:r>
              <a:rPr lang="en-US" dirty="0" err="1" smtClean="0"/>
              <a:t>Systèmes</a:t>
            </a:r>
            <a:r>
              <a:rPr lang="en-US" dirty="0" smtClean="0"/>
              <a:t> </a:t>
            </a:r>
            <a:r>
              <a:rPr lang="en-US" dirty="0" err="1" smtClean="0"/>
              <a:t>Abaqus</a:t>
            </a:r>
            <a:r>
              <a:rPr lang="en-US" dirty="0" smtClean="0"/>
              <a:t>™, Adobe Photoshop™</a:t>
            </a:r>
          </a:p>
          <a:p>
            <a:pPr lvl="1"/>
            <a:r>
              <a:rPr lang="en-US" dirty="0" smtClean="0"/>
              <a:t>Graphical user interfaces</a:t>
            </a:r>
          </a:p>
          <a:p>
            <a:pPr lvl="2"/>
            <a:r>
              <a:rPr lang="en-US" dirty="0" smtClean="0"/>
              <a:t>Wrap GUI around C/C++/Fortran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116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things in and out:</a:t>
            </a:r>
            <a:br>
              <a:rPr lang="en-US" dirty="0" smtClean="0"/>
            </a:br>
            <a:r>
              <a:rPr lang="en-US" dirty="0" smtClean="0"/>
              <a:t>I/O &amp; command line arguments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40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lines from file handles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Standard file handles: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/>
              <a:t>: standard input (keyboard, pipe in)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: standard output (screen, pipe out)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 smtClean="0"/>
              <a:t>: standard error (screen, pipe out)</a:t>
            </a:r>
          </a:p>
          <a:p>
            <a:r>
              <a:rPr lang="en-US" dirty="0" smtClean="0"/>
              <a:t>Reading a single line: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returns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Reading all lines at once: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ym typeface="Wingdings" pitchFamily="2" charset="2"/>
              </a:rPr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list</a:t>
            </a:r>
            <a:r>
              <a:rPr lang="en-US" dirty="0" smtClean="0">
                <a:sym typeface="Wingdings" pitchFamily="2" charset="2"/>
              </a:rPr>
              <a:t>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16216" y="4797152"/>
            <a:ext cx="21602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line endings,</a:t>
            </a:r>
          </a:p>
          <a:p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 are</a:t>
            </a:r>
            <a:br>
              <a:rPr lang="en-US" dirty="0" smtClean="0"/>
            </a:br>
            <a:r>
              <a:rPr lang="en-US" dirty="0" smtClean="0"/>
              <a:t>included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6021288"/>
            <a:ext cx="6496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are methods on file handles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41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memory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 reads whole file at once</a:t>
            </a:r>
          </a:p>
          <a:p>
            <a:pPr lvl="1"/>
            <a:r>
              <a:rPr lang="en-US" dirty="0" smtClean="0"/>
              <a:t>For large files, creates long list = lots of memory</a:t>
            </a:r>
          </a:p>
          <a:p>
            <a:r>
              <a:rPr lang="en-US" dirty="0" smtClean="0"/>
              <a:t>Avoid: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6992" y="3861048"/>
            <a:ext cx="48718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6992" y="5457998"/>
            <a:ext cx="32175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5046275"/>
            <a:ext cx="351153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Returns iterator, not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Memory friendly!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73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 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function writes objects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, adds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' (or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') and applies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conversion function by default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write(…)</a:t>
            </a:r>
            <a:r>
              <a:rPr lang="en-US" dirty="0" smtClean="0"/>
              <a:t> method writes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to file handle, e.g.,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('### error: number is negative\n')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sys.stdout.write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output_str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lush()</a:t>
            </a:r>
            <a:r>
              <a:rPr lang="en-US" dirty="0" smtClean="0"/>
              <a:t> method flushes output to disk</a:t>
            </a:r>
          </a:p>
          <a:p>
            <a:pPr lvl="1"/>
            <a:r>
              <a:rPr lang="en-US" dirty="0" smtClean="0"/>
              <a:t>At least, tells OS to do 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07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name &amp; command line arguments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1720" y="2780928"/>
            <a:ext cx="316835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3987061"/>
            <a:ext cx="6112571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  alpha  beta  3.5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'alpha', 'beta', '3.5']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cla_printer.py  'alpha beta'  3.5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'alpha beta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'3.5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372200" y="3501008"/>
            <a:ext cx="2123222" cy="1363216"/>
            <a:chOff x="6372200" y="3735035"/>
            <a:chExt cx="2123222" cy="1363216"/>
          </a:xfrm>
        </p:grpSpPr>
        <p:sp>
          <p:nvSpPr>
            <p:cNvPr id="6" name="TextBox 5"/>
            <p:cNvSpPr txBox="1"/>
            <p:nvPr/>
          </p:nvSpPr>
          <p:spPr>
            <a:xfrm>
              <a:off x="7164288" y="3735035"/>
              <a:ext cx="1331134" cy="120032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Note: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all values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are </a:t>
              </a:r>
              <a:r>
                <a:rPr lang="en-US" sz="24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endPara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6372200" y="4335200"/>
              <a:ext cx="792088" cy="76305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403648" y="6021288"/>
            <a:ext cx="61218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Okay for very simple cases, better: use </a:t>
            </a:r>
            <a:r>
              <a:rPr lang="en-US" sz="2400" dirty="0" err="1" smtClean="0"/>
              <a:t>argparse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70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fundamentals continued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8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rid of line endings: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</a:t>
            </a:r>
          </a:p>
          <a:p>
            <a:pPr lvl="1"/>
            <a:r>
              <a:rPr lang="en-US" dirty="0" smtClean="0"/>
              <a:t>method will strip all combinations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from right end of string</a:t>
            </a:r>
          </a:p>
          <a:p>
            <a:pPr lvl="1"/>
            <a:r>
              <a:rPr lang="en-US" dirty="0" smtClean="0"/>
              <a:t>Similar methods: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lstrip</a:t>
            </a:r>
            <a:r>
              <a:rPr lang="en-US" dirty="0" smtClean="0"/>
              <a:t>: strips from left end of string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r>
              <a:rPr lang="en-US" dirty="0" smtClean="0"/>
              <a:t>: strips from both ends of string</a:t>
            </a:r>
          </a:p>
          <a:p>
            <a:pPr lvl="1"/>
            <a:r>
              <a:rPr lang="en-US" dirty="0" smtClean="0"/>
              <a:t>no arguments, strips: space,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5877272"/>
            <a:ext cx="72586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 that strings are not modified, new string is created!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58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Splitting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split()</a:t>
            </a:r>
            <a:r>
              <a:rPr lang="en-US" dirty="0" smtClean="0">
                <a:cs typeface="Courier New" pitchFamily="49" charset="0"/>
              </a:rPr>
              <a:t>returns list of strings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 argument: split on (multiple) whitespace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otherwise, split on provided string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limit number of splits by providing extra argument</a:t>
            </a:r>
          </a:p>
          <a:p>
            <a:r>
              <a:rPr lang="en-US" dirty="0" smtClean="0">
                <a:cs typeface="Courier New" pitchFamily="49" charset="0"/>
              </a:rPr>
              <a:t>E.g., read file, and print only end times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247383" y="4422011"/>
            <a:ext cx="4044697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start 1: 2013-03-27 14:20:13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1: 2013-03-28 03:05:57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2: 2013-03-28 04:30:17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04:30:17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2: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05:45:17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09:15:38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4869160"/>
            <a:ext cx="27301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Split on 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dirty="0" smtClean="0"/>
              <a:t>', but note</a:t>
            </a:r>
            <a:br>
              <a:rPr lang="en-US" sz="2400" dirty="0" smtClean="0"/>
            </a:br>
            <a:r>
              <a:rPr lang="en-US" sz="2400" dirty="0" smtClean="0"/>
              <a:t>time format!!!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38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(prefix)</a:t>
            </a:r>
            <a:r>
              <a:rPr lang="en-US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(suffix)</a:t>
            </a:r>
            <a:r>
              <a:rPr lang="en-US" dirty="0" smtClean="0"/>
              <a:t>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starts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prefix</a:t>
            </a:r>
            <a:r>
              <a:rPr lang="en-US" dirty="0" smtClean="0"/>
              <a:t>/ends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suffix</a:t>
            </a:r>
            <a:r>
              <a:rPr lang="en-US" dirty="0" smtClean="0"/>
              <a:t> respectively,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 otherwise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573016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('end'):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event,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(':',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99792" y="5013176"/>
            <a:ext cx="5040560" cy="1017404"/>
            <a:chOff x="2699792" y="5013176"/>
            <a:chExt cx="5040560" cy="1017404"/>
          </a:xfrm>
        </p:grpSpPr>
        <p:sp>
          <p:nvSpPr>
            <p:cNvPr id="5" name="TextBox 4"/>
            <p:cNvSpPr txBox="1"/>
            <p:nvPr/>
          </p:nvSpPr>
          <p:spPr>
            <a:xfrm>
              <a:off x="2699792" y="5661248"/>
              <a:ext cx="452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Only single split, otherwise time is split as well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 flipV="1">
              <a:off x="7224557" y="5013176"/>
              <a:ext cx="515795" cy="832738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78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&lt;something&gt;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uppercase/lowercase: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'ABC'.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'A19'.isupper()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False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'19'.isupper()  == False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whitespace: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digits: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s.isdigit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</a:t>
            </a:r>
            <a:r>
              <a:rPr lang="en-US" dirty="0" err="1" smtClean="0"/>
              <a:t>alphabethic</a:t>
            </a:r>
            <a:r>
              <a:rPr lang="en-US" dirty="0" smtClean="0"/>
              <a:t>/alphanumeric: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s.isalpha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s.isalnum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3.x</a:t>
            </a:r>
          </a:p>
          <a:p>
            <a:pPr lvl="1"/>
            <a:r>
              <a:rPr lang="en-US" dirty="0" smtClean="0"/>
              <a:t>More clean than 2.x</a:t>
            </a:r>
          </a:p>
          <a:p>
            <a:pPr lvl="1"/>
            <a:r>
              <a:rPr lang="en-US" dirty="0" smtClean="0"/>
              <a:t>Almost all Python libraries supported</a:t>
            </a:r>
          </a:p>
          <a:p>
            <a:r>
              <a:rPr lang="en-US" dirty="0" smtClean="0"/>
              <a:t>Version 2.7.x</a:t>
            </a:r>
          </a:p>
          <a:p>
            <a:pPr lvl="1"/>
            <a:r>
              <a:rPr lang="en-US" dirty="0" smtClean="0"/>
              <a:t>Last of the 2.x releases</a:t>
            </a:r>
          </a:p>
          <a:p>
            <a:pPr lvl="1"/>
            <a:r>
              <a:rPr lang="en-US" dirty="0" smtClean="0"/>
              <a:t>Many Python 3.x features have been retrofitted</a:t>
            </a:r>
          </a:p>
          <a:p>
            <a:pPr lvl="1"/>
            <a:r>
              <a:rPr lang="en-US" dirty="0" smtClean="0"/>
              <a:t>All libraries support it</a:t>
            </a:r>
          </a:p>
          <a:p>
            <a:r>
              <a:rPr lang="en-US" dirty="0" smtClean="0"/>
              <a:t>Here, version 3.5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04048" y="3645024"/>
            <a:ext cx="28989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in-application scripting</a:t>
            </a:r>
            <a:br>
              <a:rPr lang="en-US" dirty="0" smtClean="0"/>
            </a:br>
            <a:r>
              <a:rPr lang="en-US" dirty="0" smtClean="0"/>
              <a:t>may be stuck at Python 2.7!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6289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&amp; replacing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Does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contain substring?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True</a:t>
            </a:r>
          </a:p>
          <a:p>
            <a:r>
              <a:rPr lang="en-US" dirty="0" smtClean="0"/>
              <a:t>Find position of first occurrence of substring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'.find('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 smtClean="0"/>
              <a:t> when not found</a:t>
            </a:r>
          </a:p>
          <a:p>
            <a:pPr lvl="1"/>
            <a:r>
              <a:rPr lang="en-US" dirty="0" smtClean="0"/>
              <a:t>can search between given start and final position</a:t>
            </a:r>
          </a:p>
          <a:p>
            <a:r>
              <a:rPr lang="en-US" dirty="0" smtClean="0"/>
              <a:t>Replace all occurrences of substring by other substring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'3.14'.replace('.', ',') == '3,14'</a:t>
            </a:r>
          </a:p>
          <a:p>
            <a:pPr lvl="1"/>
            <a:r>
              <a:rPr lang="en-US" dirty="0" smtClean="0"/>
              <a:t>maximum number of replacements can be specified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85241" y="5589240"/>
            <a:ext cx="4030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methods, but this will do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29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+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smtClean="0"/>
              <a:t>Multiplying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'x' * 4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xxxx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 smtClean="0"/>
              <a:t>Works for list as well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[0.0] * 4 == [0.0, 0.0, 0.0, 0.0]</a:t>
            </a:r>
          </a:p>
          <a:p>
            <a:pPr lvl="2"/>
            <a:r>
              <a:rPr lang="en-US" dirty="0" smtClean="0"/>
              <a:t>However, bear in mind that this may </a:t>
            </a:r>
            <a:r>
              <a:rPr lang="en-US" i="1" dirty="0" smtClean="0"/>
              <a:t>not</a:t>
            </a:r>
            <a:r>
              <a:rPr lang="en-US" dirty="0" smtClean="0"/>
              <a:t> always do what you think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00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list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Often, data contained in list data structure</a:t>
            </a:r>
          </a:p>
          <a:p>
            <a:pPr lvl="1"/>
            <a:r>
              <a:rPr lang="en-US" dirty="0" smtClean="0"/>
              <a:t>Needs to be represented as delimited string</a:t>
            </a:r>
          </a:p>
          <a:p>
            <a:pPr lvl="1"/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[3.1745, 18.14, -6.49043]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3.1745,18.14,-6.49043</a:t>
            </a:r>
          </a:p>
          <a:p>
            <a:r>
              <a:rPr lang="en-US" dirty="0" smtClean="0"/>
              <a:t>Use list comprehension,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function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err="1" smtClean="0"/>
              <a:t>'s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join(…)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5229200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(number) for number in data]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99592" y="3789040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524328" y="5877272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type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196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are sequences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characters (elements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 accessed by position,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s[0] == 'a'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s[2] == 'c'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s[-1]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s[-2] == 'b'</a:t>
            </a:r>
          </a:p>
          <a:p>
            <a:r>
              <a:rPr lang="en-US" dirty="0" smtClean="0"/>
              <a:t>Substrings (slices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s[2:4] == 'cd'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s[1:]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9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&amp;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length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computes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length (number of 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('')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') == 3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([])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([3, 5, 7]) == 3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Length &amp; truth</a:t>
            </a:r>
          </a:p>
          <a:p>
            <a:pPr lvl="1"/>
            <a:r>
              <a:rPr lang="en-US" dirty="0" smtClean="0"/>
              <a:t>Empty string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/>
            <a:r>
              <a:rPr lang="en-US" dirty="0" smtClean="0"/>
              <a:t>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434" y="5530006"/>
            <a:ext cx="363112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 &gt; 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32044" y="5530006"/>
            <a:ext cx="2888923" cy="923330"/>
            <a:chOff x="4372004" y="5530006"/>
            <a:chExt cx="2888923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4870529" y="5530006"/>
              <a:ext cx="2390398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line.strip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72004" y="57332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ym typeface="Symbol"/>
                </a:rPr>
                <a:t></a:t>
              </a:r>
              <a:endParaRPr lang="en-US" b="1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62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floating 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float(s)</a:t>
            </a:r>
          </a:p>
          <a:p>
            <a:pPr lvl="1"/>
            <a:r>
              <a:rPr lang="en-US" dirty="0" smtClean="0"/>
              <a:t>necessary for comparison: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 &lt; 0.0</a:t>
            </a:r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r>
              <a:rPr lang="en-US" dirty="0" smtClean="0"/>
              <a:t>Convert number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dirty="0" smtClean="0"/>
              <a:t>Convert float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lvl="1"/>
            <a:r>
              <a:rPr lang="en-US" dirty="0" smtClean="0"/>
              <a:t>takes integer part of float,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(-3.8) == -3</a:t>
            </a:r>
          </a:p>
          <a:p>
            <a:r>
              <a:rPr lang="en-US" dirty="0" smtClean="0"/>
              <a:t>Determining type of expression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type(e)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type(3 + 0.1) == float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92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form:</a:t>
            </a:r>
            <a:br>
              <a:rPr lang="en-US" dirty="0" smtClean="0"/>
            </a:br>
            <a:endParaRPr lang="en-US" dirty="0" smtClean="0"/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Nesting: structure through indentation</a:t>
            </a:r>
          </a:p>
          <a:p>
            <a:r>
              <a:rPr lang="en-US" dirty="0" smtClean="0"/>
              <a:t>Conditional expression:</a:t>
            </a:r>
          </a:p>
          <a:p>
            <a:endParaRPr lang="en-US" dirty="0" smtClean="0"/>
          </a:p>
          <a:p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971600" y="1774557"/>
            <a:ext cx="4104456" cy="2590547"/>
            <a:chOff x="-324544" y="2564904"/>
            <a:chExt cx="4104456" cy="2590547"/>
          </a:xfrm>
        </p:grpSpPr>
        <p:grpSp>
          <p:nvGrpSpPr>
            <p:cNvPr id="9" name="Group 8"/>
            <p:cNvGrpSpPr/>
            <p:nvPr/>
          </p:nvGrpSpPr>
          <p:grpSpPr>
            <a:xfrm>
              <a:off x="-324544" y="2564904"/>
              <a:ext cx="4104456" cy="1318796"/>
              <a:chOff x="-252536" y="3388165"/>
              <a:chExt cx="4104456" cy="131879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8891" y="3388165"/>
                <a:ext cx="873029" cy="6151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1" name="Straight Arrow Connector 10"/>
              <p:cNvCxnSpPr>
                <a:stCxn id="12" idx="3"/>
              </p:cNvCxnSpPr>
              <p:nvPr/>
            </p:nvCxnSpPr>
            <p:spPr>
              <a:xfrm flipV="1">
                <a:off x="2062457" y="3695745"/>
                <a:ext cx="783155" cy="78038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-252536" y="4245296"/>
                <a:ext cx="23149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indentation</a:t>
                </a:r>
                <a:endParaRPr lang="nl-BE" sz="2400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906883" y="3532181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3"/>
              <a:endCxn id="13" idx="1"/>
            </p:cNvCxnSpPr>
            <p:nvPr/>
          </p:nvCxnSpPr>
          <p:spPr>
            <a:xfrm>
              <a:off x="1990449" y="3652868"/>
              <a:ext cx="916434" cy="1868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06883" y="4540293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Arrow Connector 15"/>
            <p:cNvCxnSpPr>
              <a:stCxn id="12" idx="3"/>
              <a:endCxn id="15" idx="1"/>
            </p:cNvCxnSpPr>
            <p:nvPr/>
          </p:nvCxnSpPr>
          <p:spPr>
            <a:xfrm>
              <a:off x="1990449" y="3652868"/>
              <a:ext cx="916434" cy="11950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171885" y="1423167"/>
            <a:ext cx="3644330" cy="2345342"/>
            <a:chOff x="3763055" y="2212456"/>
            <a:chExt cx="3644330" cy="2345342"/>
          </a:xfrm>
        </p:grpSpPr>
        <p:grpSp>
          <p:nvGrpSpPr>
            <p:cNvPr id="8" name="Group 7"/>
            <p:cNvGrpSpPr/>
            <p:nvPr/>
          </p:nvGrpSpPr>
          <p:grpSpPr>
            <a:xfrm>
              <a:off x="4220344" y="3108552"/>
              <a:ext cx="3187041" cy="461665"/>
              <a:chOff x="2771800" y="4085491"/>
              <a:chExt cx="3187041" cy="46166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771800" y="4149080"/>
                <a:ext cx="360040" cy="3600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306914" y="4085491"/>
                <a:ext cx="1651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colon!</a:t>
                </a:r>
                <a:endParaRPr lang="nl-BE" sz="2400" dirty="0"/>
              </a:p>
            </p:txBody>
          </p:sp>
          <p:cxnSp>
            <p:nvCxnSpPr>
              <p:cNvPr id="7" name="Straight Arrow Connector 6"/>
              <p:cNvCxnSpPr>
                <a:stCxn id="5" idx="1"/>
              </p:cNvCxnSpPr>
              <p:nvPr/>
            </p:nvCxnSpPr>
            <p:spPr>
              <a:xfrm flipH="1">
                <a:off x="3131840" y="4316324"/>
                <a:ext cx="1175074" cy="2859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3779912" y="419775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stCxn id="5" idx="1"/>
              <a:endCxn id="26" idx="6"/>
            </p:cNvCxnSpPr>
            <p:nvPr/>
          </p:nvCxnSpPr>
          <p:spPr>
            <a:xfrm flipH="1">
              <a:off x="4139952" y="3339385"/>
              <a:ext cx="1615506" cy="10383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763055" y="221245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3" name="Straight Arrow Connector 32"/>
            <p:cNvCxnSpPr>
              <a:stCxn id="5" idx="1"/>
            </p:cNvCxnSpPr>
            <p:nvPr/>
          </p:nvCxnSpPr>
          <p:spPr>
            <a:xfrm flipH="1" flipV="1">
              <a:off x="4123095" y="2392476"/>
              <a:ext cx="1632363" cy="94690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168386" y="1318116"/>
            <a:ext cx="19127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1942832" y="5674022"/>
            <a:ext cx="349326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n = 10 if r &gt; 1.0 else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994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/>
          <a:lstStyle/>
          <a:p>
            <a:r>
              <a:rPr lang="en-US" dirty="0" smtClean="0"/>
              <a:t>Boolean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dirty="0" smtClean="0"/>
              <a:t>Boolean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or</a:t>
            </a:r>
          </a:p>
          <a:p>
            <a:r>
              <a:rPr lang="en-US" dirty="0" smtClean="0"/>
              <a:t>Comparison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&gt;=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work 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,…</a:t>
            </a:r>
          </a:p>
          <a:p>
            <a:r>
              <a:rPr lang="en-US" dirty="0" smtClean="0"/>
              <a:t>List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>
                <a:cs typeface="Courier New" pitchFamily="49" charset="0"/>
              </a:rPr>
              <a:t>, e.g.,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'a' in ['c', 'a', 'd']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'e' not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'a', 'd'] == True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02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dimension numbers?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('\r\n').split()[1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15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Yuck, what's that?!?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39552" y="1988840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('\r\n').split()[1])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39552" y="2564904"/>
            <a:ext cx="8352928" cy="2088232"/>
            <a:chOff x="539552" y="2564904"/>
            <a:chExt cx="8352928" cy="2088232"/>
          </a:xfrm>
        </p:grpSpPr>
        <p:sp>
          <p:nvSpPr>
            <p:cNvPr id="5" name="Rectangle 4"/>
            <p:cNvSpPr/>
            <p:nvPr/>
          </p:nvSpPr>
          <p:spPr>
            <a:xfrm>
              <a:off x="539552" y="3083476"/>
              <a:ext cx="835292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400" dirty="0" err="1"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('\r\n')</a:t>
              </a:r>
              <a:endParaRPr lang="en-US" sz="2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data  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line_str.split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= data[1]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nl-BE" sz="2400" dirty="0"/>
            </a:p>
          </p:txBody>
        </p:sp>
        <p:sp>
          <p:nvSpPr>
            <p:cNvPr id="3" name="TextBox 2"/>
            <p:cNvSpPr txBox="1"/>
            <p:nvPr/>
          </p:nvSpPr>
          <p:spPr>
            <a:xfrm rot="5400000">
              <a:off x="3413775" y="2498993"/>
              <a:ext cx="5760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ym typeface="Symbol"/>
                </a:rPr>
                <a:t></a:t>
              </a:r>
              <a:endParaRPr lang="nl-BE" sz="4000" b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5013176"/>
            <a:ext cx="77265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can be terse, but stick to what's comfortable for you!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472477" y="5949280"/>
            <a:ext cx="38277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use functions…</a:t>
            </a:r>
            <a:endParaRPr lang="nl-BE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24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Teach programming in Python</a:t>
            </a:r>
          </a:p>
          <a:p>
            <a:pPr lvl="1"/>
            <a:r>
              <a:rPr lang="en-US" dirty="0" smtClean="0"/>
              <a:t>prerequisite: you should know how to program in some other language</a:t>
            </a:r>
            <a:r>
              <a:rPr lang="nl-BE" dirty="0" smtClean="0"/>
              <a:t>, </a:t>
            </a:r>
            <a:r>
              <a:rPr lang="nl-BE" dirty="0" err="1" smtClean="0"/>
              <a:t>if</a:t>
            </a:r>
            <a:r>
              <a:rPr lang="nl-BE" dirty="0" smtClean="0"/>
              <a:t>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consider</a:t>
            </a:r>
            <a:r>
              <a:rPr lang="nl-BE" dirty="0" smtClean="0"/>
              <a:t> first </a:t>
            </a:r>
            <a:r>
              <a:rPr lang="nl-BE" dirty="0" err="1" smtClean="0"/>
              <a:t>completing</a:t>
            </a:r>
            <a:endParaRPr lang="nl-BE" dirty="0"/>
          </a:p>
          <a:p>
            <a:pPr lvl="2"/>
            <a:r>
              <a:rPr lang="en-US" dirty="0" err="1" smtClean="0"/>
              <a:t>CodeAcademy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www.codecademy.com/tracks/python</a:t>
            </a:r>
            <a:endParaRPr lang="en-US" dirty="0" smtClean="0"/>
          </a:p>
          <a:p>
            <a:pPr lvl="2"/>
            <a:r>
              <a:rPr lang="en-US" dirty="0" err="1" smtClean="0"/>
              <a:t>LearnPython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://www.learnpython.org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Highlight Python's strong points</a:t>
            </a:r>
          </a:p>
          <a:p>
            <a:r>
              <a:rPr lang="en-US" dirty="0" smtClean="0"/>
              <a:t>Discuss Python's weak points and how to mitigate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43608" y="5661248"/>
            <a:ext cx="726448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These sessions won't teach you how to program,</a:t>
            </a:r>
            <a:br>
              <a:rPr lang="en-US" sz="2800" dirty="0" smtClean="0"/>
            </a:br>
            <a:r>
              <a:rPr lang="en-US" sz="2800" dirty="0" smtClean="0"/>
              <a:t>how to find algorithms, that's beyond the scope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781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modularity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code copied and pasted, modified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Make it generic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311712"/>
            <a:ext cx="776687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  <a:endParaRPr lang="nl-BE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505052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630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by reference</a:t>
            </a:r>
          </a:p>
          <a:p>
            <a:pPr lvl="1"/>
            <a:r>
              <a:rPr lang="en-US" dirty="0" smtClean="0"/>
              <a:t>however, remember that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 et al. are immutable</a:t>
            </a:r>
          </a:p>
          <a:p>
            <a:r>
              <a:rPr lang="en-US" dirty="0" smtClean="0"/>
              <a:t>Arguments can have default values</a:t>
            </a:r>
          </a:p>
          <a:p>
            <a:r>
              <a:rPr lang="en-US" dirty="0" smtClean="0"/>
              <a:t>Arguments can be positional, or by keyword</a:t>
            </a:r>
          </a:p>
          <a:p>
            <a:r>
              <a:rPr lang="en-US" dirty="0" smtClean="0"/>
              <a:t>Higher order</a:t>
            </a:r>
          </a:p>
          <a:p>
            <a:pPr lvl="1"/>
            <a:r>
              <a:rPr lang="en-US" dirty="0" smtClean="0"/>
              <a:t>functions can have functions as arguments</a:t>
            </a:r>
            <a:endParaRPr lang="nl-BE" dirty="0" smtClean="0"/>
          </a:p>
          <a:p>
            <a:pPr lvl="1"/>
            <a:r>
              <a:rPr lang="en-US" dirty="0" smtClean="0"/>
              <a:t>function can return functions (closures)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304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function definition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 definition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/>
              <a:t> statement to… return results, if any, and return control to caller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3215878"/>
            <a:ext cx="3416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23728" y="2483604"/>
            <a:ext cx="1800202" cy="789582"/>
            <a:chOff x="2195736" y="2276872"/>
            <a:chExt cx="1800202" cy="789582"/>
          </a:xfrm>
        </p:grpSpPr>
        <p:grpSp>
          <p:nvGrpSpPr>
            <p:cNvPr id="6" name="Group 5"/>
            <p:cNvGrpSpPr/>
            <p:nvPr/>
          </p:nvGrpSpPr>
          <p:grpSpPr>
            <a:xfrm>
              <a:off x="2483768" y="2646204"/>
              <a:ext cx="1512170" cy="420250"/>
              <a:chOff x="4139952" y="2862228"/>
              <a:chExt cx="1512170" cy="420250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61286" y="2491643"/>
                <a:ext cx="69501" cy="151217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2"/>
                <a:endCxn id="8" idx="1"/>
              </p:cNvCxnSpPr>
              <p:nvPr/>
            </p:nvCxnSpPr>
            <p:spPr>
              <a:xfrm>
                <a:off x="4629537" y="2862228"/>
                <a:ext cx="266500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195736" y="2276872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name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20540" y="2483604"/>
            <a:ext cx="1422377" cy="765802"/>
            <a:chOff x="4192548" y="2276872"/>
            <a:chExt cx="1422377" cy="765802"/>
          </a:xfrm>
        </p:grpSpPr>
        <p:grpSp>
          <p:nvGrpSpPr>
            <p:cNvPr id="11" name="Group 10"/>
            <p:cNvGrpSpPr/>
            <p:nvPr/>
          </p:nvGrpSpPr>
          <p:grpSpPr>
            <a:xfrm>
              <a:off x="4211962" y="2646204"/>
              <a:ext cx="691775" cy="396470"/>
              <a:chOff x="3995938" y="2862228"/>
              <a:chExt cx="691775" cy="39647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2" idx="2"/>
                <a:endCxn id="13" idx="1"/>
              </p:cNvCxnSpPr>
              <p:nvPr/>
            </p:nvCxnSpPr>
            <p:spPr>
              <a:xfrm flipH="1">
                <a:off x="4314333" y="2862228"/>
                <a:ext cx="373380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4192548" y="2276872"/>
              <a:ext cx="1422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list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24128" y="3563724"/>
            <a:ext cx="2068780" cy="648072"/>
            <a:chOff x="5796136" y="3356992"/>
            <a:chExt cx="2068780" cy="648072"/>
          </a:xfrm>
        </p:grpSpPr>
        <p:grpSp>
          <p:nvGrpSpPr>
            <p:cNvPr id="16" name="Group 15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18" name="Left Brace 17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9" name="Straight Arrow Connector 18"/>
              <p:cNvCxnSpPr>
                <a:stCxn id="17" idx="1"/>
                <a:endCxn id="18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6372200" y="3356992"/>
              <a:ext cx="1492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68259" y="2946825"/>
            <a:ext cx="3160125" cy="648072"/>
            <a:chOff x="2771800" y="3861048"/>
            <a:chExt cx="3160125" cy="648072"/>
          </a:xfrm>
        </p:grpSpPr>
        <p:sp>
          <p:nvSpPr>
            <p:cNvPr id="21" name="Oval 20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23" name="Straight Arrow Connector 22"/>
            <p:cNvCxnSpPr>
              <a:stCxn id="22" idx="1"/>
              <a:endCxn id="21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95536" y="3594897"/>
            <a:ext cx="2007291" cy="1058239"/>
            <a:chOff x="467544" y="3388165"/>
            <a:chExt cx="2007291" cy="1058239"/>
          </a:xfrm>
        </p:grpSpPr>
        <p:sp>
          <p:nvSpPr>
            <p:cNvPr id="25" name="Rectangle 2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6" name="Straight Arrow Connector 25"/>
            <p:cNvCxnSpPr>
              <a:stCxn id="27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flexibility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column separator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3125867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7664" y="2380423"/>
            <a:ext cx="2050626" cy="1120585"/>
            <a:chOff x="1035381" y="3388535"/>
            <a:chExt cx="2050626" cy="1120585"/>
          </a:xfrm>
        </p:grpSpPr>
        <p:sp>
          <p:nvSpPr>
            <p:cNvPr id="6" name="Oval 5"/>
            <p:cNvSpPr/>
            <p:nvPr/>
          </p:nvSpPr>
          <p:spPr>
            <a:xfrm>
              <a:off x="2813364" y="4149080"/>
              <a:ext cx="18002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5381" y="3388535"/>
              <a:ext cx="2050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separator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2"/>
              <a:endCxn id="6" idx="0"/>
            </p:cNvCxnSpPr>
            <p:nvPr/>
          </p:nvCxnSpPr>
          <p:spPr>
            <a:xfrm>
              <a:off x="2060694" y="3757867"/>
              <a:ext cx="842680" cy="39121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20540" y="2348880"/>
            <a:ext cx="1402628" cy="765802"/>
            <a:chOff x="4192548" y="2276872"/>
            <a:chExt cx="1402628" cy="765802"/>
          </a:xfrm>
        </p:grpSpPr>
        <p:grpSp>
          <p:nvGrpSpPr>
            <p:cNvPr id="13" name="Group 12"/>
            <p:cNvGrpSpPr/>
            <p:nvPr/>
          </p:nvGrpSpPr>
          <p:grpSpPr>
            <a:xfrm>
              <a:off x="4211962" y="2646204"/>
              <a:ext cx="681900" cy="396470"/>
              <a:chOff x="3995938" y="2862228"/>
              <a:chExt cx="681900" cy="396470"/>
            </a:xfrm>
          </p:grpSpPr>
          <p:sp>
            <p:nvSpPr>
              <p:cNvPr id="15" name="Left Brace 14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6" name="Straight Arrow Connector 15"/>
              <p:cNvCxnSpPr>
                <a:stCxn id="14" idx="2"/>
                <a:endCxn id="15" idx="1"/>
              </p:cNvCxnSpPr>
              <p:nvPr/>
            </p:nvCxnSpPr>
            <p:spPr>
              <a:xfrm flipH="1">
                <a:off x="4314333" y="2862228"/>
                <a:ext cx="363505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4192548" y="2276872"/>
              <a:ext cx="14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default value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099117" y="4797153"/>
            <a:ext cx="3487045" cy="1531911"/>
            <a:chOff x="4099117" y="4581129"/>
            <a:chExt cx="3487045" cy="1531911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4860032" y="4581129"/>
              <a:ext cx="2160240" cy="824025"/>
              <a:chOff x="4427984" y="2712988"/>
              <a:chExt cx="2160240" cy="824025"/>
            </a:xfrm>
          </p:grpSpPr>
          <p:sp>
            <p:nvSpPr>
              <p:cNvPr id="20" name="Left Brace 19"/>
              <p:cNvSpPr/>
              <p:nvPr/>
            </p:nvSpPr>
            <p:spPr>
              <a:xfrm rot="5400000" flipV="1">
                <a:off x="5467240" y="2416029"/>
                <a:ext cx="81728" cy="216024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1" name="Straight Arrow Connector 20"/>
              <p:cNvCxnSpPr>
                <a:stCxn id="19" idx="0"/>
                <a:endCxn id="20" idx="1"/>
              </p:cNvCxnSpPr>
              <p:nvPr/>
            </p:nvCxnSpPr>
            <p:spPr>
              <a:xfrm>
                <a:off x="5410592" y="2712988"/>
                <a:ext cx="97512" cy="74229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4099117" y="5405154"/>
              <a:ext cx="3487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call with single argument,</a:t>
              </a:r>
              <a:br>
                <a:rPr lang="en-US" sz="2000" dirty="0" smtClean="0"/>
              </a:br>
              <a:r>
                <a:rPr lang="en-US" sz="2000" dirty="0" smtClean="0"/>
                <a:t>use default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sz="2000" dirty="0" smtClean="0"/>
                <a:t> (i.e.,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None</a:t>
              </a:r>
              <a:r>
                <a:rPr lang="en-US" sz="2000" dirty="0" smtClean="0"/>
                <a:t>)</a:t>
              </a:r>
              <a:endParaRPr lang="nl-BE" sz="2000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10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Tuples (</a:t>
            </a:r>
            <a:r>
              <a:rPr lang="en-US" dirty="0"/>
              <a:t>YADS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uple</a:t>
            </a:r>
            <a:r>
              <a:rPr lang="en-US" dirty="0" smtClean="0"/>
              <a:t> is (kind of) fixed length list, </a:t>
            </a:r>
            <a:r>
              <a:rPr lang="en-US" i="1" dirty="0" smtClean="0"/>
              <a:t>immutable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 smtClean="0"/>
              <a:t> with two elements: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 = ('a', 'b')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first element: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t[0] == 'a'</a:t>
            </a:r>
            <a:r>
              <a:rPr lang="en-US" dirty="0" smtClean="0"/>
              <a:t>, second element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t[1] == 'b'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371703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39752" y="4581128"/>
            <a:ext cx="6654202" cy="616134"/>
            <a:chOff x="2339752" y="4581129"/>
            <a:chExt cx="6654202" cy="616134"/>
          </a:xfrm>
        </p:grpSpPr>
        <p:grpSp>
          <p:nvGrpSpPr>
            <p:cNvPr id="6" name="Group 5"/>
            <p:cNvGrpSpPr/>
            <p:nvPr/>
          </p:nvGrpSpPr>
          <p:grpSpPr>
            <a:xfrm flipV="1">
              <a:off x="2339752" y="4581129"/>
              <a:ext cx="5904658" cy="416079"/>
              <a:chOff x="1907704" y="3120934"/>
              <a:chExt cx="5904658" cy="416079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19168" y="543820"/>
                <a:ext cx="81729" cy="590465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1"/>
                <a:endCxn id="8" idx="1"/>
              </p:cNvCxnSpPr>
              <p:nvPr/>
            </p:nvCxnSpPr>
            <p:spPr>
              <a:xfrm flipH="1">
                <a:off x="4860033" y="3120934"/>
                <a:ext cx="482722" cy="3343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774803" y="4797153"/>
              <a:ext cx="3219151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of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float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03777" y="5661248"/>
            <a:ext cx="6248543" cy="864096"/>
            <a:chOff x="2339752" y="4477183"/>
            <a:chExt cx="6248543" cy="864096"/>
          </a:xfrm>
        </p:grpSpPr>
        <p:grpSp>
          <p:nvGrpSpPr>
            <p:cNvPr id="14" name="Group 13"/>
            <p:cNvGrpSpPr/>
            <p:nvPr/>
          </p:nvGrpSpPr>
          <p:grpSpPr>
            <a:xfrm flipV="1">
              <a:off x="2339752" y="4477183"/>
              <a:ext cx="3096346" cy="664041"/>
              <a:chOff x="1907704" y="2976918"/>
              <a:chExt cx="3096346" cy="664041"/>
            </a:xfrm>
          </p:grpSpPr>
          <p:sp>
            <p:nvSpPr>
              <p:cNvPr id="16" name="Left Brace 15"/>
              <p:cNvSpPr/>
              <p:nvPr/>
            </p:nvSpPr>
            <p:spPr>
              <a:xfrm rot="5400000" flipV="1">
                <a:off x="3363039" y="1999949"/>
                <a:ext cx="185675" cy="3096346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1"/>
                <a:endCxn id="16" idx="1"/>
              </p:cNvCxnSpPr>
              <p:nvPr/>
            </p:nvCxnSpPr>
            <p:spPr>
              <a:xfrm flipH="1">
                <a:off x="3455877" y="2976918"/>
                <a:ext cx="828091" cy="4783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4716016" y="4941169"/>
              <a:ext cx="387227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3-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unpacked into 3 variables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5536" y="6237312"/>
            <a:ext cx="23663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1-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2000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('a', 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106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to dimension numbers…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492896"/>
            <a:ext cx="556113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5661248"/>
            <a:ext cx="49180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dirty="0" smtClean="0"/>
              <a:t> is wildcard in tuple unpacking:</a:t>
            </a:r>
          </a:p>
          <a:p>
            <a:r>
              <a:rPr lang="en-US" sz="2000" dirty="0" smtClean="0"/>
              <a:t>tuple elements at those positions are ignored</a:t>
            </a:r>
            <a:endParaRPr lang="nl-BE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935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Named tuples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collections.namedtuple</a:t>
            </a:r>
            <a:r>
              <a:rPr lang="en-US" dirty="0" smtClean="0"/>
              <a:t> </a:t>
            </a:r>
            <a:r>
              <a:rPr lang="en-US" i="1" dirty="0" smtClean="0"/>
              <a:t>is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dirty="0" smtClean="0"/>
              <a:t>, but elements have names</a:t>
            </a:r>
            <a:endParaRPr lang="en-US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2636912"/>
            <a:ext cx="8180445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(data[0]),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temp=float(data[2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66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2699792" y="6249293"/>
            <a:ext cx="4392488" cy="492075"/>
            <a:chOff x="2135563" y="4849204"/>
            <a:chExt cx="4392488" cy="492075"/>
          </a:xfrm>
        </p:grpSpPr>
        <p:grpSp>
          <p:nvGrpSpPr>
            <p:cNvPr id="19" name="Group 18"/>
            <p:cNvGrpSpPr/>
            <p:nvPr/>
          </p:nvGrpSpPr>
          <p:grpSpPr>
            <a:xfrm flipV="1">
              <a:off x="2135563" y="4849204"/>
              <a:ext cx="2580453" cy="292020"/>
              <a:chOff x="1703515" y="2976918"/>
              <a:chExt cx="2580453" cy="292020"/>
            </a:xfrm>
          </p:grpSpPr>
          <p:sp>
            <p:nvSpPr>
              <p:cNvPr id="21" name="Left Brace 20"/>
              <p:cNvSpPr/>
              <p:nvPr/>
            </p:nvSpPr>
            <p:spPr>
              <a:xfrm rot="5400000" flipV="1">
                <a:off x="2781296" y="2098320"/>
                <a:ext cx="92837" cy="224840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1"/>
                <a:endCxn id="21" idx="1"/>
              </p:cNvCxnSpPr>
              <p:nvPr/>
            </p:nvCxnSpPr>
            <p:spPr>
              <a:xfrm flipH="1">
                <a:off x="2827715" y="2976918"/>
                <a:ext cx="1456253" cy="19918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4716016" y="4941169"/>
              <a:ext cx="181203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by name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5496" y="3212976"/>
            <a:ext cx="3312368" cy="1953508"/>
            <a:chOff x="35496" y="3212976"/>
            <a:chExt cx="3312368" cy="1953508"/>
          </a:xfrm>
        </p:grpSpPr>
        <p:sp>
          <p:nvSpPr>
            <p:cNvPr id="25" name="Rectangle 24"/>
            <p:cNvSpPr/>
            <p:nvPr/>
          </p:nvSpPr>
          <p:spPr>
            <a:xfrm>
              <a:off x="467544" y="3212976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979712" y="4313878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496" y="4797152"/>
              <a:ext cx="1264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constructor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1300266" y="4622072"/>
              <a:ext cx="1363522" cy="35974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7" idx="0"/>
            </p:cNvCxnSpPr>
            <p:nvPr/>
          </p:nvCxnSpPr>
          <p:spPr>
            <a:xfrm flipH="1" flipV="1">
              <a:off x="467544" y="3573016"/>
              <a:ext cx="200337" cy="122413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436096" y="3212976"/>
            <a:ext cx="3439880" cy="972108"/>
            <a:chOff x="5436096" y="3212976"/>
            <a:chExt cx="3439880" cy="972108"/>
          </a:xfrm>
        </p:grpSpPr>
        <p:sp>
          <p:nvSpPr>
            <p:cNvPr id="36" name="Rectangle 35"/>
            <p:cNvSpPr/>
            <p:nvPr/>
          </p:nvSpPr>
          <p:spPr>
            <a:xfrm>
              <a:off x="5436096" y="3212976"/>
              <a:ext cx="2880320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236296" y="3815752"/>
              <a:ext cx="163968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element names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37" idx="1"/>
              <a:endCxn id="36" idx="2"/>
            </p:cNvCxnSpPr>
            <p:nvPr/>
          </p:nvCxnSpPr>
          <p:spPr>
            <a:xfrm flipH="1" flipV="1">
              <a:off x="6876256" y="3501008"/>
              <a:ext cx="360040" cy="49941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697513" y="2492896"/>
            <a:ext cx="3358763" cy="1008112"/>
            <a:chOff x="3697513" y="2492896"/>
            <a:chExt cx="3358763" cy="1008112"/>
          </a:xfrm>
        </p:grpSpPr>
        <p:sp>
          <p:nvSpPr>
            <p:cNvPr id="42" name="Rectangle 41"/>
            <p:cNvSpPr/>
            <p:nvPr/>
          </p:nvSpPr>
          <p:spPr>
            <a:xfrm>
              <a:off x="3697513" y="3212976"/>
              <a:ext cx="1512168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68130" y="2492896"/>
              <a:ext cx="11881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type name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44" name="Straight Arrow Connector 43"/>
            <p:cNvCxnSpPr>
              <a:stCxn id="43" idx="1"/>
              <a:endCxn id="42" idx="0"/>
            </p:cNvCxnSpPr>
            <p:nvPr/>
          </p:nvCxnSpPr>
          <p:spPr>
            <a:xfrm flipH="1">
              <a:off x="4453597" y="2677562"/>
              <a:ext cx="1414533" cy="53541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017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is Python data type, acts like set in math</a:t>
            </a:r>
          </a:p>
          <a:p>
            <a:pPr lvl="1"/>
            <a:r>
              <a:rPr lang="en-US" dirty="0" smtClean="0"/>
              <a:t>empty set: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set()</a:t>
            </a:r>
          </a:p>
          <a:p>
            <a:pPr lvl="1"/>
            <a:r>
              <a:rPr lang="en-US" dirty="0" smtClean="0"/>
              <a:t>add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</a:t>
            </a:r>
          </a:p>
          <a:p>
            <a:pPr lvl="1"/>
            <a:r>
              <a:rPr lang="en-US" dirty="0" smtClean="0"/>
              <a:t>check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 in s</a:t>
            </a:r>
          </a:p>
          <a:p>
            <a:pPr lvl="1"/>
            <a:r>
              <a:rPr lang="en-US" dirty="0" smtClean="0"/>
              <a:t>remove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('b')</a:t>
            </a:r>
          </a:p>
          <a:p>
            <a:pPr lvl="1"/>
            <a:r>
              <a:rPr lang="en-US" dirty="0" smtClean="0"/>
              <a:t>iterating over elements: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element in 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>
                <a:cs typeface="Courier New" pitchFamily="49" charset="0"/>
              </a:rPr>
              <a:t>No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>
                <a:cs typeface="Courier New" pitchFamily="49" charset="0"/>
              </a:rPr>
              <a:t>s</a:t>
            </a:r>
          </a:p>
          <a:p>
            <a:r>
              <a:rPr lang="en-US" dirty="0" smtClean="0">
                <a:cs typeface="Courier New" pitchFamily="49" charset="0"/>
              </a:rPr>
              <a:t>Set comprehensions:</a:t>
            </a:r>
            <a:r>
              <a:rPr lang="nl-BE" dirty="0">
                <a:cs typeface="Courier New" pitchFamily="49" charset="0"/>
              </a:rPr>
              <a:t/>
            </a:r>
            <a:br>
              <a:rPr lang="nl-BE" dirty="0">
                <a:cs typeface="Courier New" pitchFamily="49" charset="0"/>
              </a:rPr>
            </a:br>
            <a:r>
              <a:rPr lang="nl-BE" dirty="0" smtClean="0">
                <a:cs typeface="Courier New" pitchFamily="49" charset="0"/>
              </a:rPr>
              <a:t>              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{i </a:t>
            </a:r>
            <a:r>
              <a:rPr lang="nl-BE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 in range(3)}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 {0, 1, 2}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5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96044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Intersection: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s1.intersection(s2) == {7}</a:t>
            </a:r>
          </a:p>
          <a:p>
            <a:r>
              <a:rPr lang="en-US" dirty="0" smtClean="0"/>
              <a:t>Union: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s1.union(s2) == {3, 5, 7, 11}</a:t>
            </a:r>
          </a:p>
          <a:p>
            <a:r>
              <a:rPr lang="en-US" dirty="0" smtClean="0"/>
              <a:t>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s1.difference(s2) == {3, 5}</a:t>
            </a:r>
          </a:p>
          <a:p>
            <a:r>
              <a:rPr lang="en-US" dirty="0" smtClean="0"/>
              <a:t>Symmetric 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s1.symmetric_difference(s2) == {3, 5, 11}</a:t>
            </a:r>
          </a:p>
          <a:p>
            <a:r>
              <a:rPr lang="en-US" dirty="0" smtClean="0"/>
              <a:t>Is subset of?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s1,issubset(s2) == False</a:t>
            </a:r>
          </a:p>
          <a:p>
            <a:r>
              <a:rPr lang="en-US" dirty="0" smtClean="0"/>
              <a:t>Is disjoint from?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s1.isdisjoint(s2) == False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1600" y="1268760"/>
            <a:ext cx="2765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 = {3, 5, 7}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 = {7, 11}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1606" y="1733907"/>
            <a:ext cx="350288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 modify set, use: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s1.&lt;op&gt;_update(s2)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65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dimension numbers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times does a dimension number occur in file?</a:t>
            </a:r>
          </a:p>
          <a:p>
            <a:pPr lvl="1"/>
            <a:r>
              <a:rPr lang="en-US" dirty="0" smtClean="0"/>
              <a:t>maximum &amp; minimum not known a-priori!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212976"/>
            <a:ext cx="6664004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{}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not in counter: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34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Python shell commands are rendered as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 smtClean="0"/>
              <a:t>, it represents the prompt!</a:t>
            </a:r>
          </a:p>
          <a:p>
            <a:r>
              <a:rPr lang="en-US" dirty="0" err="1" smtClean="0"/>
              <a:t>iPython</a:t>
            </a:r>
            <a:r>
              <a:rPr lang="en-US" dirty="0" smtClean="0"/>
              <a:t> interpreter is rendered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1641" y="2204864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1331640" y="3933056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&gt;&gt;&gt;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5661248"/>
            <a:ext cx="583685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In[3]: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Data structure that maps a key onto a value</a:t>
            </a:r>
          </a:p>
          <a:p>
            <a:pPr lvl="1"/>
            <a:r>
              <a:rPr lang="en-US" dirty="0" smtClean="0"/>
              <a:t>e.g., map a name to an age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Keys can have any (</a:t>
            </a:r>
            <a:r>
              <a:rPr lang="en-US" dirty="0" err="1" smtClean="0"/>
              <a:t>hashable</a:t>
            </a:r>
            <a:r>
              <a:rPr lang="en-US" dirty="0" smtClean="0"/>
              <a:t>) type (mixed too)</a:t>
            </a:r>
          </a:p>
          <a:p>
            <a:pPr lvl="1"/>
            <a:r>
              <a:rPr lang="en-US" dirty="0" smtClean="0"/>
              <a:t>Values can have any type (mixed too)</a:t>
            </a:r>
          </a:p>
          <a:p>
            <a:pPr lvl="1"/>
            <a:r>
              <a:rPr lang="en-US" dirty="0" smtClean="0"/>
              <a:t>Dictionary comprehensions: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{k: k**2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 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range(3)}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br>
              <a:rPr lang="en-US" dirty="0" smtClean="0">
                <a:cs typeface="Courier New" panose="02070309020205020404" pitchFamily="49" charset="0"/>
                <a:sym typeface="Symbol"/>
              </a:rPr>
            </a:br>
            <a:r>
              <a:rPr lang="en-US" dirty="0" smtClean="0">
                <a:cs typeface="Courier New" panose="02070309020205020404" pitchFamily="49" charset="0"/>
                <a:sym typeface="Symbol"/>
              </a:rPr>
              <a:t>                                        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{0: 0, 1: 1, 2:4}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91680" y="234888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'bob':    32,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48036" y="2348880"/>
            <a:ext cx="4680520" cy="432048"/>
            <a:chOff x="2771800" y="4149080"/>
            <a:chExt cx="4680520" cy="432048"/>
          </a:xfrm>
        </p:grpSpPr>
        <p:sp>
          <p:nvSpPr>
            <p:cNvPr id="6" name="Oval 5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24091" y="4211796"/>
              <a:ext cx="242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Curly brackets for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dict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6"/>
            </p:cNvCxnSpPr>
            <p:nvPr/>
          </p:nvCxnSpPr>
          <p:spPr>
            <a:xfrm flipH="1" flipV="1">
              <a:off x="3131840" y="4329100"/>
              <a:ext cx="1892251" cy="673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452356" y="3248982"/>
            <a:ext cx="535468" cy="724144"/>
            <a:chOff x="4890476" y="4833158"/>
            <a:chExt cx="535468" cy="724144"/>
          </a:xfrm>
        </p:grpSpPr>
        <p:grpSp>
          <p:nvGrpSpPr>
            <p:cNvPr id="10" name="Group 9"/>
            <p:cNvGrpSpPr/>
            <p:nvPr/>
          </p:nvGrpSpPr>
          <p:grpSpPr>
            <a:xfrm flipV="1">
              <a:off x="4932042" y="4833158"/>
              <a:ext cx="432048" cy="324034"/>
              <a:chOff x="4499994" y="2960950"/>
              <a:chExt cx="432048" cy="324034"/>
            </a:xfrm>
          </p:grpSpPr>
          <p:sp>
            <p:nvSpPr>
              <p:cNvPr id="12" name="Left Brace 11"/>
              <p:cNvSpPr/>
              <p:nvPr/>
            </p:nvSpPr>
            <p:spPr>
              <a:xfrm rot="5400000" flipV="1">
                <a:off x="4693158" y="3046101"/>
                <a:ext cx="45719" cy="43204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0"/>
                <a:endCxn id="12" idx="1"/>
              </p:cNvCxnSpPr>
              <p:nvPr/>
            </p:nvCxnSpPr>
            <p:spPr>
              <a:xfrm flipH="1">
                <a:off x="4716018" y="2960950"/>
                <a:ext cx="10144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890476" y="5157192"/>
              <a:ext cx="535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key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542034" y="3248980"/>
            <a:ext cx="741934" cy="724146"/>
            <a:chOff x="4756018" y="4833156"/>
            <a:chExt cx="741934" cy="724146"/>
          </a:xfrm>
        </p:grpSpPr>
        <p:grpSp>
          <p:nvGrpSpPr>
            <p:cNvPr id="28" name="Group 27"/>
            <p:cNvGrpSpPr/>
            <p:nvPr/>
          </p:nvGrpSpPr>
          <p:grpSpPr>
            <a:xfrm flipV="1">
              <a:off x="4901106" y="4833156"/>
              <a:ext cx="452829" cy="324036"/>
              <a:chOff x="4469058" y="2960950"/>
              <a:chExt cx="452829" cy="324036"/>
            </a:xfrm>
          </p:grpSpPr>
          <p:sp>
            <p:nvSpPr>
              <p:cNvPr id="30" name="Left Brace 29"/>
              <p:cNvSpPr/>
              <p:nvPr/>
            </p:nvSpPr>
            <p:spPr>
              <a:xfrm rot="5400000" flipV="1">
                <a:off x="4672612" y="3035710"/>
                <a:ext cx="45722" cy="452829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1" name="Straight Arrow Connector 30"/>
              <p:cNvCxnSpPr>
                <a:stCxn id="29" idx="0"/>
                <a:endCxn id="30" idx="1"/>
              </p:cNvCxnSpPr>
              <p:nvPr/>
            </p:nvCxnSpPr>
            <p:spPr>
              <a:xfrm>
                <a:off x="4694937" y="2960950"/>
                <a:ext cx="537" cy="2783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4756018" y="5157192"/>
              <a:ext cx="741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value</a:t>
              </a:r>
              <a:endParaRPr lang="nl-BE" sz="2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90762" y="2924944"/>
            <a:ext cx="2926250" cy="1305436"/>
            <a:chOff x="4255058" y="2060848"/>
            <a:chExt cx="2926250" cy="1305436"/>
          </a:xfrm>
        </p:grpSpPr>
        <p:sp>
          <p:nvSpPr>
            <p:cNvPr id="36" name="Oval 35"/>
            <p:cNvSpPr/>
            <p:nvPr/>
          </p:nvSpPr>
          <p:spPr>
            <a:xfrm>
              <a:off x="5616116" y="2060848"/>
              <a:ext cx="252028" cy="2999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058" y="2996952"/>
              <a:ext cx="292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key, value separated by colon</a:t>
              </a:r>
              <a:endParaRPr lang="nl-BE" dirty="0"/>
            </a:p>
          </p:txBody>
        </p:sp>
        <p:cxnSp>
          <p:nvCxnSpPr>
            <p:cNvPr id="38" name="Straight Arrow Connector 37"/>
            <p:cNvCxnSpPr>
              <a:stCxn id="37" idx="0"/>
              <a:endCxn id="36" idx="4"/>
            </p:cNvCxnSpPr>
            <p:nvPr/>
          </p:nvCxnSpPr>
          <p:spPr>
            <a:xfrm flipV="1">
              <a:off x="5718183" y="2360785"/>
              <a:ext cx="23947" cy="63616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944710" y="2728581"/>
            <a:ext cx="4042839" cy="627312"/>
            <a:chOff x="3403483" y="3243028"/>
            <a:chExt cx="4042839" cy="627312"/>
          </a:xfrm>
        </p:grpSpPr>
        <p:sp>
          <p:nvSpPr>
            <p:cNvPr id="48" name="Oval 47"/>
            <p:cNvSpPr/>
            <p:nvPr/>
          </p:nvSpPr>
          <p:spPr>
            <a:xfrm>
              <a:off x="3403483" y="3243028"/>
              <a:ext cx="126014" cy="2579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23306" y="3501008"/>
              <a:ext cx="3523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key/value pair separated by comma</a:t>
              </a:r>
              <a:endParaRPr lang="nl-BE" dirty="0"/>
            </a:p>
          </p:txBody>
        </p:sp>
        <p:cxnSp>
          <p:nvCxnSpPr>
            <p:cNvPr id="50" name="Straight Arrow Connector 49"/>
            <p:cNvCxnSpPr>
              <a:stCxn id="49" idx="1"/>
              <a:endCxn id="48" idx="6"/>
            </p:cNvCxnSpPr>
            <p:nvPr/>
          </p:nvCxnSpPr>
          <p:spPr>
            <a:xfrm flipH="1" flipV="1">
              <a:off x="3529497" y="3372018"/>
              <a:ext cx="393809" cy="3136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202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469089"/>
            <a:ext cx="8229600" cy="398424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Empty dictionary: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cs typeface="Courier New" pitchFamily="49" charset="0"/>
              </a:rPr>
              <a:t>Number of key/value pairs: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(ages)</a:t>
            </a:r>
          </a:p>
          <a:p>
            <a:r>
              <a:rPr lang="en-US" dirty="0"/>
              <a:t>Storing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45</a:t>
            </a:r>
            <a:endParaRPr lang="en-US" dirty="0" smtClean="0"/>
          </a:p>
          <a:p>
            <a:r>
              <a:rPr lang="en-US" dirty="0" smtClean="0"/>
              <a:t>Retrieving values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35 ==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3000" dirty="0" smtClean="0">
                <a:cs typeface="Courier New" pitchFamily="49" charset="0"/>
              </a:rPr>
              <a:t>Removing key/value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  del 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</a:t>
            </a:r>
            <a:r>
              <a:rPr lang="en-US" dirty="0" smtClean="0"/>
              <a:t> have an age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ages.has_key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ages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26876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':    32,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7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Iterate over keys: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ages: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values: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key/value pairs: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name,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72</a:t>
            </a:fld>
            <a:endParaRPr lang="nl-BE"/>
          </a:p>
        </p:txBody>
      </p:sp>
      <p:grpSp>
        <p:nvGrpSpPr>
          <p:cNvPr id="28" name="Group 27"/>
          <p:cNvGrpSpPr/>
          <p:nvPr/>
        </p:nvGrpSpPr>
        <p:grpSpPr>
          <a:xfrm>
            <a:off x="5076057" y="2492896"/>
            <a:ext cx="3623486" cy="2592288"/>
            <a:chOff x="5076057" y="2492896"/>
            <a:chExt cx="3623486" cy="2592288"/>
          </a:xfrm>
        </p:grpSpPr>
        <p:grpSp>
          <p:nvGrpSpPr>
            <p:cNvPr id="20" name="Group 19"/>
            <p:cNvGrpSpPr/>
            <p:nvPr/>
          </p:nvGrpSpPr>
          <p:grpSpPr>
            <a:xfrm>
              <a:off x="5076057" y="3139776"/>
              <a:ext cx="3623486" cy="646331"/>
              <a:chOff x="5076057" y="3139776"/>
              <a:chExt cx="3623486" cy="64633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7259341" y="3139776"/>
                <a:ext cx="1440202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Note:</a:t>
                </a:r>
                <a:br>
                  <a:rPr lang="en-US" dirty="0" smtClean="0"/>
                </a:br>
                <a:r>
                  <a:rPr lang="en-US" dirty="0" smtClean="0"/>
                  <a:t>creates</a:t>
                </a:r>
                <a:r>
                  <a:rPr lang="en-US" dirty="0"/>
                  <a:t> </a:t>
                </a:r>
                <a:r>
                  <a:rPr lang="en-US" dirty="0" smtClean="0"/>
                  <a:t>views</a:t>
                </a:r>
                <a:endParaRPr lang="nl-BE" dirty="0"/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5076057" y="3139776"/>
                <a:ext cx="2183284" cy="3231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Arrow Connector 14"/>
            <p:cNvCxnSpPr>
              <a:stCxn id="16" idx="0"/>
            </p:cNvCxnSpPr>
            <p:nvPr/>
          </p:nvCxnSpPr>
          <p:spPr>
            <a:xfrm flipH="1" flipV="1">
              <a:off x="5868146" y="2492896"/>
              <a:ext cx="2111296" cy="646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544547" y="3467337"/>
              <a:ext cx="695599" cy="3981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7470680" y="3786107"/>
              <a:ext cx="641235" cy="12990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47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again…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/>
              <a:t> instead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cs typeface="Courier New" panose="02070309020205020404" pitchFamily="49" charset="0"/>
              </a:rPr>
              <a:t>: simpler, less error prone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276" y="2708920"/>
            <a:ext cx="6664004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collections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collections.Counter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73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99592" y="6063679"/>
            <a:ext cx="455438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bonus method: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most_common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37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special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collections.namedtuple</a:t>
            </a:r>
            <a:r>
              <a:rPr lang="en-US" dirty="0" smtClean="0">
                <a:cs typeface="Courier New" panose="02070309020205020404" pitchFamily="49" charset="0"/>
              </a:rPr>
              <a:t>: tuples with named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>
                <a:cs typeface="Courier New" panose="02070309020205020404" pitchFamily="49" charset="0"/>
              </a:rPr>
              <a:t>: count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collections.OrderedDict</a:t>
            </a:r>
            <a:r>
              <a:rPr lang="en-US" dirty="0" smtClean="0"/>
              <a:t>: remembers insertion order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collections.deque</a:t>
            </a:r>
            <a:r>
              <a:rPr lang="en-US" dirty="0" smtClean="0"/>
              <a:t>: (bounded) double-ended queue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collections.ChainMap</a:t>
            </a:r>
            <a:r>
              <a:rPr lang="en-US" dirty="0" smtClean="0"/>
              <a:t>: chain a sequence of dictionaries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 smtClean="0"/>
              <a:t>: faster than lists, however, use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687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4366" y="1600200"/>
            <a:ext cx="5722433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301008" y="1628800"/>
            <a:ext cx="2439344" cy="2232248"/>
            <a:chOff x="7868730" y="2276872"/>
            <a:chExt cx="2439344" cy="2232248"/>
          </a:xfrm>
        </p:grpSpPr>
        <p:sp>
          <p:nvSpPr>
            <p:cNvPr id="5" name="Right Brace 4"/>
            <p:cNvSpPr/>
            <p:nvPr/>
          </p:nvSpPr>
          <p:spPr>
            <a:xfrm>
              <a:off x="7868730" y="2276872"/>
              <a:ext cx="128379" cy="223224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28283" y="3060249"/>
              <a:ext cx="2279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simple types</a:t>
              </a:r>
              <a:endParaRPr lang="en-US" sz="3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92080" y="3933056"/>
            <a:ext cx="2746095" cy="1656184"/>
            <a:chOff x="7864946" y="2276872"/>
            <a:chExt cx="2746095" cy="1656184"/>
          </a:xfrm>
        </p:grpSpPr>
        <p:sp>
          <p:nvSpPr>
            <p:cNvPr id="8" name="Right Brace 7"/>
            <p:cNvSpPr/>
            <p:nvPr/>
          </p:nvSpPr>
          <p:spPr>
            <a:xfrm>
              <a:off x="7864946" y="2276872"/>
              <a:ext cx="132163" cy="165618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28283" y="2749755"/>
              <a:ext cx="25827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complex types</a:t>
              </a:r>
              <a:endParaRPr lang="en-US" sz="32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95936" y="5838363"/>
            <a:ext cx="38749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Picking the right data type is</a:t>
            </a:r>
            <a:br>
              <a:rPr lang="en-US" sz="2400" dirty="0" smtClean="0"/>
            </a:br>
            <a:r>
              <a:rPr lang="en-US" sz="2400" dirty="0" smtClean="0"/>
              <a:t>crucial to produce good code</a:t>
            </a:r>
            <a:endParaRPr lang="nl-BE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3399383"/>
            <a:ext cx="2873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types in Python</a:t>
            </a:r>
            <a:endParaRPr lang="nl-BE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486298" y="1628800"/>
            <a:ext cx="2341872" cy="2592288"/>
            <a:chOff x="5655236" y="2276872"/>
            <a:chExt cx="2341872" cy="2592288"/>
          </a:xfrm>
        </p:grpSpPr>
        <p:sp>
          <p:nvSpPr>
            <p:cNvPr id="14" name="Right Brace 13"/>
            <p:cNvSpPr/>
            <p:nvPr/>
          </p:nvSpPr>
          <p:spPr>
            <a:xfrm flipH="1">
              <a:off x="7868729" y="2276872"/>
              <a:ext cx="128379" cy="259228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55236" y="2924944"/>
              <a:ext cx="210006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immutable,</a:t>
              </a:r>
              <a:br>
                <a:rPr lang="en-US" sz="3200" dirty="0" smtClean="0"/>
              </a:b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77461" y="4293096"/>
            <a:ext cx="2552736" cy="1440160"/>
            <a:chOff x="5444371" y="2276872"/>
            <a:chExt cx="2552736" cy="1440160"/>
          </a:xfrm>
        </p:grpSpPr>
        <p:sp>
          <p:nvSpPr>
            <p:cNvPr id="17" name="Right Brace 16"/>
            <p:cNvSpPr/>
            <p:nvPr/>
          </p:nvSpPr>
          <p:spPr>
            <a:xfrm flipH="1">
              <a:off x="7868728" y="2276872"/>
              <a:ext cx="128379" cy="144016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44371" y="2420888"/>
              <a:ext cx="235032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mutable,</a:t>
              </a:r>
            </a:p>
            <a:p>
              <a:r>
                <a:rPr lang="en-US" sz="3200" dirty="0" smtClean="0"/>
                <a:t>not </a:t>
              </a: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4702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control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onditional statement: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/>
              <a:t>Iteration statements:</a:t>
            </a:r>
          </a:p>
          <a:p>
            <a:pPr lvl="1"/>
            <a:r>
              <a:rPr lang="en-US" dirty="0" smtClean="0"/>
              <a:t>for-loop: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… in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/>
              <a:t>while-loop: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61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mathematics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Usual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+, -, *, /, %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division is floating point division,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3/5 == 0.6</a:t>
            </a:r>
          </a:p>
          <a:p>
            <a:r>
              <a:rPr lang="en-US" dirty="0" smtClean="0"/>
              <a:t>Raise to power: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2**4 == 16</a:t>
            </a:r>
          </a:p>
          <a:p>
            <a:r>
              <a:rPr lang="en-US" dirty="0" smtClean="0"/>
              <a:t>Floor division: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7.3//5.7 == 1.0</a:t>
            </a:r>
            <a:r>
              <a:rPr lang="en-US" dirty="0" smtClean="0">
                <a:cs typeface="Courier New" pitchFamily="49" charset="0"/>
              </a:rPr>
              <a:t>, but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6//4 == 1</a:t>
            </a:r>
          </a:p>
          <a:p>
            <a:r>
              <a:rPr lang="en-US" dirty="0" smtClean="0"/>
              <a:t>Mathematical functions in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math</a:t>
            </a:r>
          </a:p>
          <a:p>
            <a:pPr lvl="1"/>
            <a:r>
              <a:rPr lang="en-US" dirty="0" smtClean="0"/>
              <a:t>First import module (usually at top of file):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math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functions,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pPr lvl="1"/>
            <a:r>
              <a:rPr lang="en-US" dirty="0" smtClean="0"/>
              <a:t>Or import specific function(s):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function(s),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r>
              <a:rPr lang="en-US" dirty="0" smtClean="0">
                <a:cs typeface="Courier New" pitchFamily="49" charset="0"/>
              </a:rPr>
              <a:t>For complex numbers, 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cmath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87798" y="2348880"/>
            <a:ext cx="32166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changed from 2.x to 3.x!</a:t>
            </a:r>
            <a:endParaRPr lang="nl-BE" sz="2400" dirty="0" smtClean="0"/>
          </a:p>
        </p:txBody>
      </p:sp>
    </p:spTree>
    <p:extLst>
      <p:ext uri="{BB962C8B-B14F-4D97-AF65-F5344CB8AC3E}">
        <p14:creationId xmlns:p14="http://schemas.microsoft.com/office/powerpoint/2010/main" val="348239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92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Functions common to multiple scripts can be put in separate file = module</a:t>
            </a:r>
          </a:p>
          <a:p>
            <a:pPr lvl="1"/>
            <a:r>
              <a:rPr lang="en-US" dirty="0" smtClean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4077072"/>
            <a:ext cx="60428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__init__.py in package directories!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54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</a:t>
            </a:r>
            <a:r>
              <a:rPr lang="en-US" dirty="0" smtClean="0"/>
              <a:t>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331640" y="3236783"/>
            <a:ext cx="528542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31639" y="4941168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331639" y="6237312"/>
            <a:ext cx="360041" cy="27351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9" name="Straight Arrow Connector 8"/>
          <p:cNvCxnSpPr>
            <a:stCxn id="10" idx="1"/>
            <a:endCxn id="7" idx="6"/>
          </p:cNvCxnSpPr>
          <p:nvPr/>
        </p:nvCxnSpPr>
        <p:spPr>
          <a:xfrm flipH="1">
            <a:off x="1691680" y="5858572"/>
            <a:ext cx="2016224" cy="515498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707904" y="5535406"/>
            <a:ext cx="1177630" cy="646331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ragment</a:t>
            </a:r>
            <a:br>
              <a:rPr lang="en-US" dirty="0" smtClean="0"/>
            </a:br>
            <a:r>
              <a:rPr lang="en-US" dirty="0" smtClean="0"/>
              <a:t>not shown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1847740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r>
              <a:rPr lang="en-US" dirty="0" smtClean="0"/>
              <a:t>Module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data_parsing.py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the module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6760" y="2060848"/>
            <a:ext cx="886973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=None):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]),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temp=float(data[2]))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509120"/>
            <a:ext cx="693972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26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/>
              <a:t> from module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 smtClean="0"/>
              <a:t>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284984"/>
            <a:ext cx="5147563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2034" y="5877272"/>
            <a:ext cx="555036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concise, but name clashes can occur!</a:t>
            </a:r>
            <a:br>
              <a:rPr lang="en-US" sz="2400" dirty="0" smtClean="0"/>
            </a:br>
            <a:r>
              <a:rPr lang="en-US" sz="2400" dirty="0" smtClean="0"/>
              <a:t>E.g.,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 smtClean="0"/>
              <a:t> versus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17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layout &amp; use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vsc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/>
              <a:t>p</a:t>
            </a:r>
            <a:r>
              <a:rPr lang="en-US" dirty="0" err="1" smtClean="0"/>
              <a:t>arameter_weaver</a:t>
            </a:r>
            <a:endParaRPr lang="en-US" dirty="0" smtClean="0"/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c</a:t>
            </a:r>
            <a:endParaRPr lang="en-US" dirty="0" smtClean="0"/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/>
              <a:t>f</a:t>
            </a:r>
            <a:r>
              <a:rPr lang="en-US" dirty="0" err="1" smtClean="0"/>
              <a:t>ortran</a:t>
            </a:r>
            <a:endParaRPr lang="en-US" dirty="0" smtClean="0"/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/>
              <a:t>f</a:t>
            </a:r>
            <a:r>
              <a:rPr lang="en-US" dirty="0" smtClean="0"/>
              <a:t>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149080"/>
            <a:ext cx="5110502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from </a:t>
            </a:r>
            <a:r>
              <a:rPr lang="en-US" sz="1400" dirty="0" err="1"/>
              <a:t>vsc.parameter_weaver.base_formatter</a:t>
            </a:r>
            <a:r>
              <a:rPr lang="en-US" sz="1400" dirty="0"/>
              <a:t> import </a:t>
            </a:r>
            <a:r>
              <a:rPr lang="en-US" sz="1400" dirty="0" err="1" smtClean="0"/>
              <a:t>BaseFormatter</a:t>
            </a:r>
            <a:endParaRPr lang="en-US" sz="1400" dirty="0" smtClean="0"/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635896" y="1412776"/>
            <a:ext cx="5110502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from </a:t>
            </a:r>
            <a:r>
              <a:rPr lang="en-US" sz="1400" dirty="0" err="1" smtClean="0"/>
              <a:t>vsc.parameter_weaver.c.formatter</a:t>
            </a:r>
            <a:r>
              <a:rPr lang="en-US" sz="1400" dirty="0" smtClean="0"/>
              <a:t> </a:t>
            </a:r>
            <a:r>
              <a:rPr lang="en-US" sz="1400" dirty="0"/>
              <a:t>import </a:t>
            </a:r>
            <a:r>
              <a:rPr lang="en-US" sz="1400" dirty="0" smtClean="0"/>
              <a:t>Formatter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49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github.com/gjbex/training-material/tree/master/Python/Jupyter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interactively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for experimentation, prototyping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Quit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quit()</a:t>
            </a:r>
            <a:r>
              <a:rPr lang="en-US" dirty="0" smtClean="0"/>
              <a:t> function or Ctrl-d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7907" y="2276872"/>
            <a:ext cx="6939720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3.4.3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(default,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Jun  4 2015,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05:16:07)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[GCC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4.4.7]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linux2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"help", "copyright", "credits" or "license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"…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 = (3, 7)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a, _ = 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67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Interactive: </a:t>
            </a:r>
            <a:r>
              <a:rPr lang="en-US" dirty="0" err="1" smtClean="0"/>
              <a:t>iPython</a:t>
            </a:r>
            <a:r>
              <a:rPr lang="en-US" dirty="0" smtClean="0"/>
              <a:t> &amp; </a:t>
            </a:r>
            <a:r>
              <a:rPr lang="en-US" dirty="0" err="1" smtClean="0"/>
              <a:t>Jupyter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More features than standard python shell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Notebook interface: </a:t>
            </a:r>
            <a:r>
              <a:rPr lang="en-US" dirty="0" err="1" smtClean="0"/>
              <a:t>Jupyter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731878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3.4.3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default, Jun  4 2015, 15:28:02)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"copyright", "credits" or "license" for more information.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4.0.3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 An enhanced Interactive Python.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?         -&gt; Introduction and overview of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IPython's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features.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quickref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-&gt; Quick reference.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     -&gt; Python's own help system.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object?   -&gt; Details about 'object', use 'object??' for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extra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     details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In [1]: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76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Extensive documentation, library documentation is your friend!</a:t>
            </a:r>
            <a:br>
              <a:rPr lang="en-US" dirty="0" smtClean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docs.python.org/3/library/</a:t>
            </a:r>
            <a:endParaRPr lang="en-US" dirty="0" smtClean="0"/>
          </a:p>
          <a:p>
            <a:r>
              <a:rPr lang="en-US" dirty="0" smtClean="0"/>
              <a:t>Also built-in help, another friend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3717032"/>
            <a:ext cx="8180445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sys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on built-in function exit in module sys: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exit(...)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exit([status])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 the interpreter by raising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SystemExit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(status).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If the status is omitted or None, it defaults to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ze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815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 &amp; simple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github.com/gjbex/training-material/tree/master/Python/CodeTesting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22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is very important!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DocString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776687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and 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638035"/>
            <a:ext cx="6801862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function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Split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 line into its fields, convert to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appropriate types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and return as a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tuple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168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DocString</a:t>
            </a:r>
            <a:r>
              <a:rPr lang="en-US" dirty="0" smtClean="0"/>
              <a:t> for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packages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419872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see later</a:t>
              </a:r>
              <a:endParaRPr lang="nl-BE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32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want to do today?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348607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meeting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Tests are important!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: more features, more complex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</a:t>
            </a:r>
            <a:r>
              <a:rPr lang="en-US" dirty="0" smtClean="0"/>
              <a:t>simple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tests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5610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11427" y="3412743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Statement</a:t>
              </a:r>
              <a:br>
                <a:rPr lang="en-US" dirty="0" smtClean="0"/>
              </a:br>
              <a:r>
                <a:rPr lang="en-US" dirty="0" smtClean="0"/>
                <a:t>to execute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779912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827584" y="6023029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91880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 output: hooray, all tests passed!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071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tests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562" y="1268760"/>
            <a:ext cx="776687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776" y="3573016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"./data_parsing.py", line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9,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example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(5, 3, 3.0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items had failures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of  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47664" y="2699921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13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23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types are classes</a:t>
            </a:r>
          </a:p>
          <a:p>
            <a:pPr lvl="1"/>
            <a:r>
              <a:rPr lang="en-US" dirty="0" smtClean="0"/>
              <a:t>e.g.,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== 4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 smtClean="0"/>
              <a:t> is an object of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/>
              <a:t> is object method defined in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Objects of simple Python types are immutable</a:t>
            </a:r>
          </a:p>
          <a:p>
            <a:pPr lvl="1"/>
            <a:r>
              <a:rPr lang="en-US" dirty="0" smtClean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4649" y="3615407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 are using objects all the time!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808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Python types</a:t>
            </a:r>
          </a:p>
          <a:p>
            <a:pPr lvl="1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 smtClean="0"/>
              <a:t>Other Python types, general classes</a:t>
            </a:r>
          </a:p>
          <a:p>
            <a:pPr lvl="1"/>
            <a:r>
              <a:rPr lang="en-US" dirty="0" smtClean="0"/>
              <a:t>e.g., two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objects: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406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 definition: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class Point(object):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/>
              <a:t>Objects are instances of classes</a:t>
            </a:r>
          </a:p>
          <a:p>
            <a:pPr lvl="1"/>
            <a:r>
              <a:rPr lang="en-US" dirty="0" smtClean="0"/>
              <a:t>instantiated by calling constructor</a:t>
            </a:r>
          </a:p>
          <a:p>
            <a:pPr lvl="1"/>
            <a:r>
              <a:rPr lang="en-US" dirty="0" smtClean="0"/>
              <a:t>have</a:t>
            </a:r>
          </a:p>
          <a:p>
            <a:pPr lvl="2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methods</a:t>
            </a:r>
          </a:p>
          <a:p>
            <a:r>
              <a:rPr lang="en-US" dirty="0"/>
              <a:t>Classes have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677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 the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5243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'({x}, {y})'.format(x=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28370" y="2060848"/>
            <a:ext cx="2534467" cy="980819"/>
            <a:chOff x="7890626" y="3060249"/>
            <a:chExt cx="2534467" cy="980819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9681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 for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objects</a:t>
              </a:r>
              <a:endParaRPr lang="en-US" sz="3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44008" y="3068960"/>
            <a:ext cx="2990810" cy="1008112"/>
            <a:chOff x="7890626" y="3032956"/>
            <a:chExt cx="2990810" cy="1008112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28283" y="3032956"/>
              <a:ext cx="2853153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_x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44008" y="4149080"/>
            <a:ext cx="2912263" cy="1080120"/>
            <a:chOff x="7890626" y="2960948"/>
            <a:chExt cx="2912263" cy="1080120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28283" y="2960948"/>
              <a:ext cx="277460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_y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08170" y="6021288"/>
            <a:ext cx="7064157" cy="667236"/>
            <a:chOff x="7486764" y="3465004"/>
            <a:chExt cx="7064157" cy="667236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10838761" y="113007"/>
              <a:ext cx="172203" cy="687619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609020"/>
              <a:ext cx="70287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creates string representation for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endParaRPr lang="en-US" sz="32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055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1916832"/>
            <a:ext cx="2941831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Point(-2,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print(p, q)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419872" y="1916832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 smtClean="0"/>
                <a:t> at 3, 4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91880" y="2420888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91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's x- and y-coordinates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3.0, 4.0)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2.0, 5.0)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500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Make object attributes "private" by hiding them, by convention,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/>
              <a:t> prefix</a:t>
            </a:r>
            <a:br>
              <a:rPr lang="en-US" dirty="0" smtClean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x</a:t>
            </a:r>
            <a:endParaRPr lang="en-US" dirty="0" smtClean="0"/>
          </a:p>
          <a:p>
            <a:r>
              <a:rPr lang="en-US" dirty="0" smtClean="0"/>
              <a:t>Create getter/setter method to control access to object attributes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949280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attribute </a:t>
            </a:r>
            <a:r>
              <a:rPr lang="en-US" sz="2400" dirty="0" err="1" smtClean="0"/>
              <a:t>can not</a:t>
            </a:r>
            <a:r>
              <a:rPr lang="en-US" sz="2400" dirty="0" smtClean="0"/>
              <a:t> accidently be modified, i.e., read-only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4335487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object's state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780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6688" y="2156663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4.4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can't set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8214" y="2708920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Protects against modification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/>
              <a:t>of </a:t>
            </a:r>
            <a:r>
              <a:rPr lang="nl-BE" sz="2400" dirty="0" err="1" smtClean="0"/>
              <a:t>read-only</a:t>
            </a:r>
            <a:r>
              <a:rPr lang="nl-BE" sz="2400" dirty="0" smtClean="0"/>
              <a:t> </a:t>
            </a:r>
            <a:r>
              <a:rPr lang="nl-BE" sz="2400" dirty="0" err="1" smtClean="0"/>
              <a:t>attributes</a:t>
            </a:r>
            <a:endParaRPr lang="en-US" sz="24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271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53401</TotalTime>
  <Words>18459</Words>
  <Application>Microsoft Office PowerPoint</Application>
  <PresentationFormat>On-screen Show (4:3)</PresentationFormat>
  <Paragraphs>4524</Paragraphs>
  <Slides>376</Slides>
  <Notes>4</Notes>
  <HiddenSlides>0</HiddenSlides>
  <MMClips>2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376</vt:i4>
      </vt:variant>
    </vt:vector>
  </HeadingPairs>
  <TitlesOfParts>
    <vt:vector size="379" baseType="lpstr">
      <vt:lpstr>Office Theme</vt:lpstr>
      <vt:lpstr>Equation</vt:lpstr>
      <vt:lpstr>Vergelijking</vt:lpstr>
      <vt:lpstr>Python for data processing &amp; analysis</vt:lpstr>
      <vt:lpstr>Introduction</vt:lpstr>
      <vt:lpstr>Motivation</vt:lpstr>
      <vt:lpstr>Python applications</vt:lpstr>
      <vt:lpstr>Python versions</vt:lpstr>
      <vt:lpstr>Scope</vt:lpstr>
      <vt:lpstr>Typographical conventions I</vt:lpstr>
      <vt:lpstr>Typographical conventions II</vt:lpstr>
      <vt:lpstr>What do you want to do today?</vt:lpstr>
      <vt:lpstr>Running Python I</vt:lpstr>
      <vt:lpstr>Running Python II</vt:lpstr>
      <vt:lpstr>Basic Python programming</vt:lpstr>
      <vt:lpstr>Intermediate Python programming</vt:lpstr>
      <vt:lpstr>Software engineering I</vt:lpstr>
      <vt:lpstr>Software engineering II</vt:lpstr>
      <vt:lpstr>Development I</vt:lpstr>
      <vt:lpstr>Development II</vt:lpstr>
      <vt:lpstr>Application development I</vt:lpstr>
      <vt:lpstr>Application development II</vt:lpstr>
      <vt:lpstr>File formats</vt:lpstr>
      <vt:lpstr>Numerical computing</vt:lpstr>
      <vt:lpstr>Data analysis</vt:lpstr>
      <vt:lpstr>Other training sessions</vt:lpstr>
      <vt:lpstr>Python fundamentals: data types &amp; statements</vt:lpstr>
      <vt:lpstr>Hello world!</vt:lpstr>
      <vt:lpstr>Say hello!</vt:lpstr>
      <vt:lpstr>Hello again!</vt:lpstr>
      <vt:lpstr>Generating data</vt:lpstr>
      <vt:lpstr>for loop</vt:lpstr>
      <vt:lpstr>while loop</vt:lpstr>
      <vt:lpstr>Skipping and quitting</vt:lpstr>
      <vt:lpstr>Data types</vt:lpstr>
      <vt:lpstr>Lists</vt:lpstr>
      <vt:lpstr>More list operations</vt:lpstr>
      <vt:lpstr>Using list elements</vt:lpstr>
      <vt:lpstr>Generating data revisited</vt:lpstr>
      <vt:lpstr>Formatting strings</vt:lpstr>
      <vt:lpstr>Objects &amp; methods</vt:lpstr>
      <vt:lpstr>Modifying data</vt:lpstr>
      <vt:lpstr>Getting things in and out: I/O &amp; command line arguments</vt:lpstr>
      <vt:lpstr>Reading lines from file handles</vt:lpstr>
      <vt:lpstr>Reading &amp; memory consumption</vt:lpstr>
      <vt:lpstr>Writing to file handles</vt:lpstr>
      <vt:lpstr>Simple command line arguments</vt:lpstr>
      <vt:lpstr>Python fundamentals continued</vt:lpstr>
      <vt:lpstr>Some more str methods: strip</vt:lpstr>
      <vt:lpstr>str method: split</vt:lpstr>
      <vt:lpstr>More str methods: startswith, endswith</vt:lpstr>
      <vt:lpstr>Even more str methods: is&lt;something&gt;</vt:lpstr>
      <vt:lpstr>Searching &amp; replacing in str</vt:lpstr>
      <vt:lpstr>str operations</vt:lpstr>
      <vt:lpstr>Joining list elements</vt:lpstr>
      <vt:lpstr>str &amp; list are sequences</vt:lpstr>
      <vt:lpstr>str &amp;  list length revisited</vt:lpstr>
      <vt:lpstr>Type conversion</vt:lpstr>
      <vt:lpstr>if statement</vt:lpstr>
      <vt:lpstr>Conditionals</vt:lpstr>
      <vt:lpstr>Which dimension numbers?</vt:lpstr>
      <vt:lpstr>Yuck, what's that?!?</vt:lpstr>
      <vt:lpstr>More modularity</vt:lpstr>
      <vt:lpstr>Functions</vt:lpstr>
      <vt:lpstr>Anatomy of function definition</vt:lpstr>
      <vt:lpstr>Adding flexibility</vt:lpstr>
      <vt:lpstr>Tuples (YADS )</vt:lpstr>
      <vt:lpstr>Returning to dimension numbers…</vt:lpstr>
      <vt:lpstr>Named tuples</vt:lpstr>
      <vt:lpstr>Sets</vt:lpstr>
      <vt:lpstr>Set operations</vt:lpstr>
      <vt:lpstr>Counting dimension numbers</vt:lpstr>
      <vt:lpstr>Dictionaries</vt:lpstr>
      <vt:lpstr>Using dictionaries</vt:lpstr>
      <vt:lpstr>Iterating over dictionaries</vt:lpstr>
      <vt:lpstr>Counting again…</vt:lpstr>
      <vt:lpstr>More special data types</vt:lpstr>
      <vt:lpstr>Summary: data types</vt:lpstr>
      <vt:lpstr>Summary: control structures</vt:lpstr>
      <vt:lpstr>Summary: mathematics</vt:lpstr>
      <vt:lpstr>Code organization</vt:lpstr>
      <vt:lpstr>Python modules &amp; packages</vt:lpstr>
      <vt:lpstr>Example module &amp; use</vt:lpstr>
      <vt:lpstr>Importing functions directly</vt:lpstr>
      <vt:lpstr>Package layout &amp; use example</vt:lpstr>
      <vt:lpstr>Interactive Python</vt:lpstr>
      <vt:lpstr>Using Python interactively</vt:lpstr>
      <vt:lpstr>Interactive: iPython &amp; Jupyter</vt:lpstr>
      <vt:lpstr>Python help</vt:lpstr>
      <vt:lpstr>Writing documentation &amp; simple testing</vt:lpstr>
      <vt:lpstr>Writing documentation</vt:lpstr>
      <vt:lpstr>What to document and how?</vt:lpstr>
      <vt:lpstr>Testing: meeting expectations</vt:lpstr>
      <vt:lpstr>Failing tests</vt:lpstr>
      <vt:lpstr>Object-oriented Python</vt:lpstr>
      <vt:lpstr>Object-orientation</vt:lpstr>
      <vt:lpstr>Value versus object identity</vt:lpstr>
      <vt:lpstr>Defining your own classes</vt:lpstr>
      <vt:lpstr>More to the point…</vt:lpstr>
      <vt:lpstr>Making a point… or two</vt:lpstr>
      <vt:lpstr>Object attributes</vt:lpstr>
      <vt:lpstr>Object attributes: control</vt:lpstr>
      <vt:lpstr>Object attribute: setter</vt:lpstr>
      <vt:lpstr>More object methods I</vt:lpstr>
      <vt:lpstr>More object methods II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Files: I/O and data formats</vt:lpstr>
      <vt:lpstr>Reading from files</vt:lpstr>
      <vt:lpstr>Libraries &amp; data formats</vt:lpstr>
      <vt:lpstr>Data formats: CSV</vt:lpstr>
      <vt:lpstr>Writing to files</vt:lpstr>
      <vt:lpstr>Data formats: XML output</vt:lpstr>
      <vt:lpstr>Data formats: creating XML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Unit testing</vt:lpstr>
      <vt:lpstr>Unit testing</vt:lpstr>
      <vt:lpstr>Test case</vt:lpstr>
      <vt:lpstr>Running tests</vt:lpstr>
      <vt:lpstr>Assert methods</vt:lpstr>
      <vt:lpstr>Checking for expected failure</vt:lpstr>
      <vt:lpstr>Subtests</vt:lpstr>
      <vt:lpstr>Fixtures</vt:lpstr>
      <vt:lpstr>Module-level</vt:lpstr>
      <vt:lpstr>Test case-level</vt:lpstr>
      <vt:lpstr>Test-level</vt:lpstr>
      <vt:lpstr>Flow for fixtures</vt:lpstr>
      <vt:lpstr>Running all tests</vt:lpstr>
      <vt:lpstr>More information</vt:lpstr>
      <vt:lpstr>Icing on application: Python's argparse, ConfigParser</vt:lpstr>
      <vt:lpstr>Handling command line arguments</vt:lpstr>
      <vt:lpstr>Defining command line arguments</vt:lpstr>
      <vt:lpstr>Using command line arguments</vt:lpstr>
      <vt:lpstr>ConfigParser configuration files</vt:lpstr>
      <vt:lpstr>Reading &amp; using configurations</vt:lpstr>
      <vt:lpstr>Further reading: argparse</vt:lpstr>
      <vt:lpstr>Debugging Python</vt:lpstr>
      <vt:lpstr>Errors &amp; warnings: pylint, flake8</vt:lpstr>
      <vt:lpstr>Use debugger</vt:lpstr>
      <vt:lpstr>Okay, what's this?!?</vt:lpstr>
      <vt:lpstr>Starting &amp; viewing source</vt:lpstr>
      <vt:lpstr>Stepping</vt:lpstr>
      <vt:lpstr>Printing values: variables</vt:lpstr>
      <vt:lpstr>Using external functions</vt:lpstr>
      <vt:lpstr>And now it gets weird…</vt:lpstr>
      <vt:lpstr>Let's see…</vt:lpstr>
      <vt:lpstr>Try a fix</vt:lpstr>
      <vt:lpstr>Let's check</vt:lpstr>
      <vt:lpstr>Managing breakpoints</vt:lpstr>
      <vt:lpstr>In practice</vt:lpstr>
      <vt:lpstr>Last, but not least: call traces</vt:lpstr>
      <vt:lpstr>In closing…</vt:lpstr>
      <vt:lpstr>Fixed program</vt:lpstr>
      <vt:lpstr>Profiling</vt:lpstr>
      <vt:lpstr>Profiling approaches</vt:lpstr>
      <vt:lpstr>Timing functions</vt:lpstr>
      <vt:lpstr>Profiler</vt:lpstr>
      <vt:lpstr>Visual profiles: snakeviz</vt:lpstr>
      <vt:lpstr>Logging</vt:lpstr>
      <vt:lpstr>Logging: motivation</vt:lpstr>
      <vt:lpstr>Initialize &amp; configure logging</vt:lpstr>
      <vt:lpstr>Log levels</vt:lpstr>
      <vt:lpstr>Selecting log level</vt:lpstr>
      <vt:lpstr>Log messages</vt:lpstr>
      <vt:lpstr>Logging destinations</vt:lpstr>
      <vt:lpstr>Further reading: logging</vt:lpstr>
      <vt:lpstr>File system operations: Handling files and directories</vt:lpstr>
      <vt:lpstr>Working with files in directories</vt:lpstr>
      <vt:lpstr>Using glob</vt:lpstr>
      <vt:lpstr>Path operations</vt:lpstr>
      <vt:lpstr>File system tests</vt:lpstr>
      <vt:lpstr>Copying, moving, deleting</vt:lpstr>
      <vt:lpstr>Temporary files</vt:lpstr>
      <vt:lpstr>Manipulating strings: Python regular expressions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Regular expressions: matching</vt:lpstr>
      <vt:lpstr>Raw strings</vt:lpstr>
      <vt:lpstr>Ignoring case</vt:lpstr>
      <vt:lpstr>More readable regular expressions</vt:lpstr>
      <vt:lpstr>Regular expression performance</vt:lpstr>
      <vt:lpstr>Regular expressions: extracting I</vt:lpstr>
      <vt:lpstr>Capturing vs. grouping</vt:lpstr>
      <vt:lpstr>Finding repetitions</vt:lpstr>
      <vt:lpstr>Regular expressions: extracting II</vt:lpstr>
      <vt:lpstr>Regular expressions: extracting III</vt:lpstr>
      <vt:lpstr>Regular expressions: substitution</vt:lpstr>
      <vt:lpstr>Further reading: regular expressions</vt:lpstr>
      <vt:lpstr>Formatting data: revisiting string formatting</vt:lpstr>
      <vt:lpstr>Formatting: templates</vt:lpstr>
      <vt:lpstr>Formatting: format specifiers</vt:lpstr>
      <vt:lpstr>Formatting: types</vt:lpstr>
      <vt:lpstr>Relational databases: Python DB API</vt:lpstr>
      <vt:lpstr>Accessing relational databases</vt:lpstr>
      <vt:lpstr>SQL</vt:lpstr>
      <vt:lpstr>Python DB access: inserting data</vt:lpstr>
      <vt:lpstr>Python DB access: querying</vt:lpstr>
      <vt:lpstr>SQLAlchemy: ORM</vt:lpstr>
      <vt:lpstr>SQLAlchemy: relationships</vt:lpstr>
      <vt:lpstr>SQLAlchemy: create tables</vt:lpstr>
      <vt:lpstr>SQLAlchemy: inserts</vt:lpstr>
      <vt:lpstr>SQLAlchemy: inserting relationships</vt:lpstr>
      <vt:lpstr>SQLAlchemy: queries</vt:lpstr>
      <vt:lpstr>SQLAlchemy: updates</vt:lpstr>
      <vt:lpstr>SQLAlchemy: just classes</vt:lpstr>
      <vt:lpstr>Transforming list data: Python sorting &amp; list comprehensions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Further reading: functional style</vt:lpstr>
      <vt:lpstr>Facing infinity: iterators</vt:lpstr>
      <vt:lpstr>Large data (structures)</vt:lpstr>
      <vt:lpstr>Primes version 1.0: iterator</vt:lpstr>
      <vt:lpstr>List comprehensions vs. generators</vt:lpstr>
      <vt:lpstr>Primes version 2.0: yield</vt:lpstr>
      <vt:lpstr>yield statement</vt:lpstr>
      <vt:lpstr>Primes version 3.0: itertools</vt:lpstr>
      <vt:lpstr>Other useful functions in itertools</vt:lpstr>
      <vt:lpstr>Further reading: functional style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Parsing an (almost) regular language: finite state automata</vt:lpstr>
      <vt:lpstr>Task: convert data</vt:lpstr>
      <vt:lpstr>Model the data</vt:lpstr>
      <vt:lpstr>Annotated data</vt:lpstr>
      <vt:lpstr>Improved model</vt:lpstr>
      <vt:lpstr>Computable model</vt:lpstr>
      <vt:lpstr>Class BlockParser</vt:lpstr>
      <vt:lpstr>From model to code</vt:lpstr>
      <vt:lpstr>Parsing a context-free language: pyparsing</vt:lpstr>
      <vt:lpstr>Task: computing branch lengths</vt:lpstr>
      <vt:lpstr>Model Newick data: nodes</vt:lpstr>
      <vt:lpstr>Attributes: Python decorators</vt:lpstr>
      <vt:lpstr>Model Newick data format</vt:lpstr>
      <vt:lpstr>pyparsing: parser generator</vt:lpstr>
      <vt:lpstr>pyparsing: how to use?</vt:lpstr>
      <vt:lpstr>pyparsing: Newick grammar</vt:lpstr>
      <vt:lpstr>pyparsing: some details</vt:lpstr>
      <vt:lpstr>pyparsing: actions</vt:lpstr>
      <vt:lpstr>pyparsing: actual parsing</vt:lpstr>
      <vt:lpstr>Task solved</vt:lpstr>
      <vt:lpstr>Using shell commands: Python subprocess</vt:lpstr>
      <vt:lpstr>Counting words in a file</vt:lpstr>
      <vt:lpstr>Counting words in a string</vt:lpstr>
      <vt:lpstr>Python for scientific computing… or not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Operations on arrays</vt:lpstr>
      <vt:lpstr>Functions operating on arrays</vt:lpstr>
      <vt:lpstr>Matrices</vt:lpstr>
      <vt:lpstr>numpy data I/O revisited</vt:lpstr>
      <vt:lpstr>A little scipy</vt:lpstr>
      <vt:lpstr>Singular Value Decomposition</vt:lpstr>
      <vt:lpstr>Linear regression</vt:lpstr>
      <vt:lpstr>Optimization: function definitions</vt:lpstr>
      <vt:lpstr>Optimization</vt:lpstr>
      <vt:lpstr>Ordinary differential equations</vt:lpstr>
      <vt:lpstr>Jacobian for equations</vt:lpstr>
      <vt:lpstr>Integrate ODEs</vt:lpstr>
      <vt:lpstr>Signal processing</vt:lpstr>
      <vt:lpstr>Original signal</vt:lpstr>
      <vt:lpstr>Create highpass filter</vt:lpstr>
      <vt:lpstr>Filter signal</vt:lpstr>
      <vt:lpstr>Filtered signal</vt:lpstr>
      <vt:lpstr>And some matplotlib…</vt:lpstr>
      <vt:lpstr>Simple line plot</vt:lpstr>
      <vt:lpstr>Axis labels, annotation</vt:lpstr>
      <vt:lpstr>Multiple functions on line plot</vt:lpstr>
      <vt:lpstr>Complete line plot</vt:lpstr>
      <vt:lpstr>Histogram</vt:lpstr>
      <vt:lpstr>Line plot on histogram</vt:lpstr>
      <vt:lpstr>Heat map data</vt:lpstr>
      <vt:lpstr>Heat map plot</vt:lpstr>
      <vt:lpstr>3D surface plot I</vt:lpstr>
      <vt:lpstr>3D surface plot II</vt:lpstr>
      <vt:lpstr>HDF5: PyTables</vt:lpstr>
      <vt:lpstr>HDF5: what is it?</vt:lpstr>
      <vt:lpstr>HDF5 data</vt:lpstr>
      <vt:lpstr>HDF5 storage</vt:lpstr>
      <vt:lpstr>HDF5: how to use it?</vt:lpstr>
      <vt:lpstr>Importing modules</vt:lpstr>
      <vt:lpstr>Open &amp; close HDF5 file</vt:lpstr>
      <vt:lpstr>Creating a group</vt:lpstr>
      <vt:lpstr>Adding an array</vt:lpstr>
      <vt:lpstr>Adding an 2D array</vt:lpstr>
      <vt:lpstr>Annotations</vt:lpstr>
      <vt:lpstr>Objects &amp; tables</vt:lpstr>
      <vt:lpstr>Populate table</vt:lpstr>
      <vt:lpstr>Reading an array </vt:lpstr>
      <vt:lpstr>Reading a table</vt:lpstr>
      <vt:lpstr>HDF5 command line utilities</vt:lpstr>
      <vt:lpstr>Pandas</vt:lpstr>
      <vt:lpstr>What is it?</vt:lpstr>
      <vt:lpstr>Example data</vt:lpstr>
      <vt:lpstr>Read dataframe</vt:lpstr>
      <vt:lpstr>Transform dataframe</vt:lpstr>
      <vt:lpstr>Plot data</vt:lpstr>
      <vt:lpstr>Missing data: NaNs</vt:lpstr>
      <vt:lpstr>In-place changes</vt:lpstr>
      <vt:lpstr>Statistics &amp; adding columns</vt:lpstr>
      <vt:lpstr>Cumulative sum</vt:lpstr>
      <vt:lpstr>More pivot &amp; query</vt:lpstr>
      <vt:lpstr>Reading HTML tables</vt:lpstr>
      <vt:lpstr>Scatter matrix</vt:lpstr>
      <vt:lpstr>Computing correlations</vt:lpstr>
      <vt:lpstr>HoloViews</vt:lpstr>
      <vt:lpstr>What is it?</vt:lpstr>
      <vt:lpstr>Trivial example</vt:lpstr>
      <vt:lpstr>Combining plots</vt:lpstr>
      <vt:lpstr>Side by side</vt:lpstr>
      <vt:lpstr>Overlay</vt:lpstr>
      <vt:lpstr>pandas &amp; HoloViews</vt:lpstr>
      <vt:lpstr>Plotting DataFrame</vt:lpstr>
      <vt:lpstr>More overlays</vt:lpstr>
      <vt:lpstr>Plotting distributions</vt:lpstr>
      <vt:lpstr>GridSpace</vt:lpstr>
      <vt:lpstr>HoloMap</vt:lpstr>
      <vt:lpstr>Conclusions</vt:lpstr>
      <vt:lpstr>Conclusions</vt:lpstr>
      <vt:lpstr>Managing Python environment</vt:lpstr>
      <vt:lpstr>Installing &amp; upgrading packages</vt:lpstr>
      <vt:lpstr>Conda: environment</vt:lpstr>
      <vt:lpstr>Conda: installing &amp; updating</vt:lpstr>
      <vt:lpstr>Conda: multiple environments</vt:lpstr>
      <vt:lpstr>Conda: sharing environments</vt:lpstr>
      <vt:lpstr>Conda: caveats</vt:lpstr>
      <vt:lpstr>Migrating from 2.x to 3.x</vt:lpstr>
      <vt:lpstr>New in Python 3</vt:lpstr>
      <vt:lpstr>Tools to help migration</vt:lpstr>
      <vt:lpstr>Pitfalls</vt:lpstr>
      <vt:lpstr>More pitfalls</vt:lpstr>
      <vt:lpstr>Writing for both 2.x and 3.x</vt:lpstr>
      <vt:lpstr>Anaconda</vt:lpstr>
      <vt:lpstr>Continuum Analytics Anaconda</vt:lpstr>
      <vt:lpstr>Spyder</vt:lpstr>
      <vt:lpstr>Spyder: work cycle</vt:lpstr>
      <vt:lpstr>Spyder: object inspector</vt:lpstr>
      <vt:lpstr>Spyder: getting help</vt:lpstr>
      <vt:lpstr>Spyder: more features</vt:lpstr>
      <vt:lpstr>References</vt:lpstr>
      <vt:lpstr>Some useful learning references</vt:lpstr>
      <vt:lpstr>Python software</vt:lpstr>
      <vt:lpstr>Useful non-standard Python libraries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processing &amp; integration</dc:title>
  <dc:creator>Geert Jan Bex</dc:creator>
  <cp:lastModifiedBy>Geert Jan Bex</cp:lastModifiedBy>
  <cp:revision>619</cp:revision>
  <cp:lastPrinted>2013-05-30T07:55:36Z</cp:lastPrinted>
  <dcterms:created xsi:type="dcterms:W3CDTF">2013-02-08T06:04:20Z</dcterms:created>
  <dcterms:modified xsi:type="dcterms:W3CDTF">2016-02-23T08:12:44Z</dcterms:modified>
</cp:coreProperties>
</file>