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73" r:id="rId3"/>
    <p:sldId id="257" r:id="rId4"/>
    <p:sldId id="258" r:id="rId5"/>
    <p:sldId id="259" r:id="rId6"/>
    <p:sldId id="260" r:id="rId7"/>
    <p:sldId id="262" r:id="rId8"/>
    <p:sldId id="274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5" r:id="rId17"/>
    <p:sldId id="269" r:id="rId18"/>
    <p:sldId id="278" r:id="rId19"/>
    <p:sldId id="271" r:id="rId20"/>
    <p:sldId id="279" r:id="rId21"/>
    <p:sldId id="280" r:id="rId22"/>
    <p:sldId id="281" r:id="rId23"/>
    <p:sldId id="272" r:id="rId24"/>
    <p:sldId id="276" r:id="rId25"/>
    <p:sldId id="270" r:id="rId26"/>
    <p:sldId id="277" r:id="rId2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94" d="100"/>
          <a:sy n="94" d="100"/>
        </p:scale>
        <p:origin x="37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2016-11-09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2016-11-09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2016-11-09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2016-11-09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2016-11-09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2016-11-09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2016-11-09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2016-11-09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2016-11-09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2016-11-09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2016-11-09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2016-11-09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2016-11-09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ingularity.lbl.gov/admin-guide" TargetMode="External"/><Relationship Id="rId2" Type="http://schemas.openxmlformats.org/officeDocument/2006/relationships/hyperlink" Target="http://singularity.lbl.gov/user-gui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pcwire.com/2016/10/20/singularity-containers-easing-scientific-computing/?eid=328363607&amp;bid=1564782" TargetMode="External"/><Relationship Id="rId4" Type="http://schemas.openxmlformats.org/officeDocument/2006/relationships/hyperlink" Target="https://github.com/singularityware/singularit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://singularity.lbl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RSC/shift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singularity is near!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bootstrap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xenial</a:t>
            </a:r>
            <a:r>
              <a:rPr lang="en-US" dirty="0" smtClean="0"/>
              <a:t>: 16.04, trusty: 14.04</a:t>
            </a:r>
          </a:p>
          <a:p>
            <a:r>
              <a:rPr lang="en-US" dirty="0" smtClean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65868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3093287" cy="1017162"/>
            <a:chOff x="3486150" y="1440288"/>
            <a:chExt cx="3093287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6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 to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bootstrap phase, extra software installation</a:t>
            </a:r>
          </a:p>
          <a:p>
            <a:pPr lvl="1"/>
            <a:r>
              <a:rPr lang="en-US" dirty="0" smtClean="0"/>
              <a:t>Through package manager</a:t>
            </a:r>
          </a:p>
          <a:p>
            <a:pPr lvl="1"/>
            <a:r>
              <a:rPr lang="en-US" dirty="0" smtClean="0"/>
              <a:t>Download, configure, make, make install</a:t>
            </a:r>
          </a:p>
          <a:p>
            <a:r>
              <a:rPr lang="en-US" dirty="0" smtClean="0"/>
              <a:t>E.g., Ubuntu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432041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when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dirty="0" smtClean="0"/>
              <a:t>, e.g.,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Optionally, action when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/>
              <a:t>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930728" y="2449286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0728" y="4536622"/>
            <a:ext cx="390683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683572"/>
            <a:ext cx="6939720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Installs base OS</a:t>
            </a:r>
          </a:p>
          <a:p>
            <a:r>
              <a:rPr lang="en-US" dirty="0" smtClean="0"/>
              <a:t>Installs software specified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Bootstrap done with </a:t>
            </a:r>
            <a:r>
              <a:rPr lang="en-US" dirty="0" err="1" smtClean="0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When changing definition file, only modified parts executed</a:t>
            </a:r>
          </a:p>
          <a:p>
            <a:pPr lvl="1"/>
            <a:r>
              <a:rPr lang="en-US" dirty="0" smtClean="0"/>
              <a:t>Nice for debugging, fast </a:t>
            </a:r>
            <a:r>
              <a:rPr lang="en-US" dirty="0" smtClean="0"/>
              <a:t>cycle</a:t>
            </a:r>
          </a:p>
          <a:p>
            <a:pPr lvl="1"/>
            <a:r>
              <a:rPr lang="en-US" dirty="0" smtClean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91937" y="3429001"/>
            <a:ext cx="680186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bootstrap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manually modify image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--writable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11257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025243" y="1825625"/>
            <a:ext cx="20539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Only to experiment,</a:t>
            </a:r>
            <a:br>
              <a:rPr lang="en-US" dirty="0" smtClean="0"/>
            </a:br>
            <a:r>
              <a:rPr lang="en-US" dirty="0" smtClean="0"/>
              <a:t>not as part of final</a:t>
            </a:r>
            <a:br>
              <a:rPr lang="en-US" dirty="0" smtClean="0"/>
            </a:br>
            <a:r>
              <a:rPr lang="en-US" dirty="0" smtClean="0"/>
              <a:t>setup!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image/execute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script</a:t>
            </a:r>
          </a:p>
          <a:p>
            <a:endParaRPr lang="en-US" dirty="0"/>
          </a:p>
          <a:p>
            <a:r>
              <a:rPr lang="en-US" dirty="0" smtClean="0"/>
              <a:t>Bound directories</a:t>
            </a:r>
          </a:p>
          <a:p>
            <a:pPr lvl="1"/>
            <a:r>
              <a:rPr lang="en-US" dirty="0" smtClean="0"/>
              <a:t>Home directory</a:t>
            </a:r>
          </a:p>
          <a:p>
            <a:pPr lvl="1"/>
            <a:r>
              <a:rPr lang="en-US" dirty="0" smtClean="0"/>
              <a:t>Current working directory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run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1664" y="3518807"/>
            <a:ext cx="22765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on RHEL 6.x, 7.x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528542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into PBS job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Singularity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35329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-batch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plot.bat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shell in image</a:t>
            </a:r>
          </a:p>
          <a:p>
            <a:endParaRPr lang="en-US" dirty="0"/>
          </a:p>
          <a:p>
            <a:r>
              <a:rPr lang="en-US" dirty="0" smtClean="0"/>
              <a:t>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 smtClean="0"/>
              <a:t>, not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Take care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 smtClean="0"/>
              <a:t>, might generated errors</a:t>
            </a:r>
          </a:p>
          <a:p>
            <a:r>
              <a:rPr lang="en-US" dirty="0" smtClean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shell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definition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Mellanox</a:t>
              </a:r>
              <a:r>
                <a:rPr lang="en-US" dirty="0" smtClean="0"/>
                <a:t> drivers,</a:t>
              </a:r>
              <a:br>
                <a:rPr lang="en-US" dirty="0" smtClean="0"/>
              </a:br>
              <a:r>
                <a:rPr lang="en-US" dirty="0" smtClean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63792" cy="987879"/>
            <a:chOff x="4923064" y="2764207"/>
            <a:chExt cx="2763792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840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OpemMPI</a:t>
              </a:r>
              <a:r>
                <a:rPr lang="en-US" dirty="0" smtClean="0"/>
                <a:t> library</a:t>
              </a:r>
              <a:br>
                <a:rPr lang="en-US" dirty="0" smtClean="0"/>
              </a:br>
              <a:r>
                <a:rPr lang="en-US" dirty="0" smtClean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45616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nodes=2:ppn=28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71516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err="1" smtClean="0"/>
              <a:t>OpenMPI</a:t>
            </a:r>
            <a:r>
              <a:rPr lang="en-US" sz="2400" dirty="0" smtClean="0"/>
              <a:t> version in image is same as that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advantages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Reproducibility</a:t>
            </a:r>
          </a:p>
          <a:p>
            <a:pPr lvl="1"/>
            <a:r>
              <a:rPr lang="en-US" dirty="0" smtClean="0"/>
              <a:t>Easily create images</a:t>
            </a:r>
          </a:p>
          <a:p>
            <a:pPr lvl="1"/>
            <a:r>
              <a:rPr lang="en-US" dirty="0" smtClean="0"/>
              <a:t>Integrate images into existing workflows</a:t>
            </a:r>
          </a:p>
          <a:p>
            <a:pPr lvl="1"/>
            <a:r>
              <a:rPr lang="en-US" dirty="0" smtClean="0"/>
              <a:t>No privilege escalation</a:t>
            </a:r>
          </a:p>
          <a:p>
            <a:pPr lvl="2"/>
            <a:r>
              <a:rPr lang="en-US" dirty="0" smtClean="0"/>
              <a:t>Create as root</a:t>
            </a:r>
          </a:p>
          <a:p>
            <a:pPr lvl="2"/>
            <a:r>
              <a:rPr lang="en-US" dirty="0" smtClean="0"/>
              <a:t>Run as </a:t>
            </a:r>
            <a:r>
              <a:rPr lang="en-US" dirty="0" smtClean="0"/>
              <a:t>user, no </a:t>
            </a:r>
            <a:r>
              <a:rPr lang="en-US" dirty="0" err="1" smtClean="0"/>
              <a:t>sudo</a:t>
            </a:r>
            <a:r>
              <a:rPr lang="en-US" dirty="0" smtClean="0"/>
              <a:t> possible</a:t>
            </a:r>
          </a:p>
          <a:p>
            <a:r>
              <a:rPr lang="en-US" dirty="0" smtClean="0"/>
              <a:t>No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software in default location, not home directory</a:t>
            </a:r>
          </a:p>
          <a:p>
            <a:r>
              <a:rPr lang="en-US" dirty="0" smtClean="0"/>
              <a:t>Define environment variables in image's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/environment</a:t>
            </a:r>
          </a:p>
          <a:p>
            <a:r>
              <a:rPr lang="en-US" dirty="0" smtClean="0"/>
              <a:t>Files should be owned by system account, not user</a:t>
            </a:r>
          </a:p>
          <a:p>
            <a:r>
              <a:rPr lang="en-US" dirty="0" smtClean="0"/>
              <a:t>Don’t mess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 smtClean="0"/>
              <a:t>Do installation via definition file, </a:t>
            </a:r>
            <a:r>
              <a:rPr lang="en-US" i="1" dirty="0" smtClean="0"/>
              <a:t>not</a:t>
            </a:r>
            <a:r>
              <a:rPr lang="en-US" dirty="0" smtClean="0"/>
              <a:t> by hand</a:t>
            </a:r>
          </a:p>
          <a:p>
            <a:pPr lvl="1"/>
            <a:r>
              <a:rPr lang="en-US" dirty="0" smtClean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Singularity documentation</a:t>
            </a:r>
          </a:p>
          <a:p>
            <a:pPr lvl="1"/>
            <a:r>
              <a:rPr lang="en-US" dirty="0"/>
              <a:t>User guide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singularity.lbl.gov/user-guide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Admin guide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singularity.lbl.gov/admin-guide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Singularity </a:t>
            </a:r>
            <a:r>
              <a:rPr lang="en-US" dirty="0"/>
              <a:t>GitHub repository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github.com/singularityware/singularity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hlinkClick r:id="rId5"/>
              </a:rPr>
              <a:t>HPCWired</a:t>
            </a:r>
            <a:r>
              <a:rPr lang="en-US" dirty="0" smtClean="0">
                <a:hlinkClick r:id="rId5"/>
              </a:rPr>
              <a:t> article</a:t>
            </a:r>
            <a:r>
              <a:rPr lang="en-US" dirty="0" smtClean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developed </a:t>
            </a:r>
            <a:r>
              <a:rPr lang="en-US" dirty="0"/>
              <a:t>by Berkeley Lab</a:t>
            </a:r>
            <a:br>
              <a:rPr lang="en-US" dirty="0"/>
            </a:br>
            <a:r>
              <a:rPr lang="en-US" dirty="0">
                <a:hlinkClick r:id="rId2"/>
              </a:rPr>
              <a:t>http://singularity.lbl.gov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Shifter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github.com/NERSC/shifter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good: containers are useful</a:t>
            </a:r>
          </a:p>
          <a:p>
            <a:pPr lvl="1"/>
            <a:r>
              <a:rPr lang="en-US" dirty="0" smtClean="0"/>
              <a:t>Some dependency chains are hard to resolve</a:t>
            </a:r>
          </a:p>
          <a:p>
            <a:pPr lvl="2"/>
            <a:r>
              <a:rPr lang="en-US" dirty="0" smtClean="0"/>
              <a:t>X11 applications</a:t>
            </a:r>
          </a:p>
          <a:p>
            <a:pPr lvl="2"/>
            <a:r>
              <a:rPr lang="en-US" dirty="0" smtClean="0"/>
              <a:t>32-bit applications</a:t>
            </a:r>
          </a:p>
          <a:p>
            <a:pPr lvl="1"/>
            <a:r>
              <a:rPr lang="en-US" dirty="0" smtClean="0"/>
              <a:t>Portability of workflow across systems</a:t>
            </a:r>
          </a:p>
          <a:p>
            <a:r>
              <a:rPr lang="en-US" dirty="0" smtClean="0"/>
              <a:t>The bad: containers pose security risks</a:t>
            </a:r>
          </a:p>
          <a:p>
            <a:pPr lvl="1"/>
            <a:r>
              <a:rPr lang="en-US" dirty="0" smtClean="0"/>
              <a:t>Escalating privileges</a:t>
            </a:r>
          </a:p>
          <a:p>
            <a:pPr lvl="1"/>
            <a:r>
              <a:rPr lang="en-US" dirty="0" smtClean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557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Enter singularity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 file, contains</a:t>
            </a:r>
          </a:p>
          <a:p>
            <a:pPr lvl="1"/>
            <a:r>
              <a:rPr lang="en-US" dirty="0" smtClean="0"/>
              <a:t>OS components</a:t>
            </a:r>
          </a:p>
          <a:p>
            <a:pPr lvl="1"/>
            <a:r>
              <a:rPr lang="en-US" dirty="0" smtClean="0"/>
              <a:t>System libraries</a:t>
            </a:r>
          </a:p>
          <a:p>
            <a:pPr lvl="1"/>
            <a:r>
              <a:rPr lang="en-US" dirty="0" smtClean="0"/>
              <a:t>Application libraries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Data (possibly, but normally not)</a:t>
            </a:r>
          </a:p>
          <a:p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Can be done on any machine, any (Linux) OS</a:t>
            </a:r>
          </a:p>
          <a:p>
            <a:pPr lvl="1"/>
            <a:r>
              <a:rPr lang="en-US" dirty="0" smtClean="0"/>
              <a:t>Requires root privileges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Runs on any (Linux) machine, singularity installed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root </a:t>
            </a:r>
            <a:r>
              <a:rPr lang="en-US" dirty="0"/>
              <a:t>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singularity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1940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Clone GitHub repository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Run </a:t>
            </a:r>
            <a:r>
              <a:rPr lang="en-US" dirty="0" err="1" smtClean="0"/>
              <a:t>autogen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Configure</a:t>
            </a:r>
          </a:p>
          <a:p>
            <a:endParaRPr lang="en-US" dirty="0" smtClean="0"/>
          </a:p>
          <a:p>
            <a:r>
              <a:rPr lang="en-US" dirty="0" smtClean="0"/>
              <a:t>Make</a:t>
            </a:r>
            <a:endParaRPr lang="en-US" dirty="0"/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Install</a:t>
            </a:r>
            <a:endParaRPr lang="en-US" dirty="0"/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Set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  <a:r>
              <a:rPr lang="en-US" dirty="0" smtClean="0"/>
              <a:t> if installed in non-standard location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4008665" y="4694817"/>
            <a:ext cx="2288575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Must</a:t>
            </a:r>
            <a:r>
              <a:rPr lang="en-US" sz="2800" dirty="0" smtClean="0">
                <a:solidFill>
                  <a:srgbClr val="C00000"/>
                </a:solidFill>
              </a:rPr>
              <a:t> be </a:t>
            </a:r>
            <a:r>
              <a:rPr lang="en-US" sz="2800" dirty="0" err="1" smtClean="0">
                <a:solidFill>
                  <a:srgbClr val="C00000"/>
                </a:solidFill>
              </a:rPr>
              <a:t>sudo</a:t>
            </a:r>
            <a:r>
              <a:rPr lang="en-US" sz="2800" dirty="0" smtClean="0">
                <a:solidFill>
                  <a:srgbClr val="C00000"/>
                </a:solidFill>
              </a:rPr>
              <a:t>!</a:t>
            </a:r>
            <a:endParaRPr lang="nl-BE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008665" y="3204882"/>
            <a:ext cx="30448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Or other appropriate directory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150" y="2147200"/>
            <a:ext cx="873187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https://github.com/singularityware/singularity.git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4229" y="2838107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./autogen.sh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6936" y="3596379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./configure --prefix=/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6936" y="4325485"/>
            <a:ext cx="101181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4229" y="5012697"/>
            <a:ext cx="280397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make install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792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</a:t>
            </a:r>
            <a:r>
              <a:rPr lang="en-US" dirty="0" smtClean="0"/>
              <a:t>empty image</a:t>
            </a:r>
            <a:endParaRPr lang="en-US" dirty="0" smtClean="0"/>
          </a:p>
          <a:p>
            <a:r>
              <a:rPr lang="en-US" dirty="0" smtClean="0"/>
              <a:t>Creation done with </a:t>
            </a:r>
            <a:r>
              <a:rPr lang="en-US" dirty="0" err="1" smtClean="0"/>
              <a:t>sudo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Maximum size (in </a:t>
            </a:r>
            <a:r>
              <a:rPr lang="en-US" dirty="0" err="1" smtClean="0"/>
              <a:t>MiB</a:t>
            </a:r>
            <a:r>
              <a:rPr lang="en-US" dirty="0" smtClean="0"/>
              <a:t>) of the image</a:t>
            </a:r>
          </a:p>
          <a:p>
            <a:pPr lvl="1"/>
            <a:r>
              <a:rPr lang="en-US" dirty="0" smtClean="0"/>
              <a:t>Can be resized later, if necessary</a:t>
            </a:r>
          </a:p>
          <a:p>
            <a:endParaRPr lang="en-US" dirty="0" smtClean="0"/>
          </a:p>
          <a:p>
            <a:r>
              <a:rPr lang="en-US" dirty="0" smtClean="0"/>
              <a:t>File system </a:t>
            </a:r>
            <a:r>
              <a:rPr lang="en-US" dirty="0" smtClean="0"/>
              <a:t>created </a:t>
            </a:r>
            <a:r>
              <a:rPr lang="en-US" dirty="0" smtClean="0"/>
              <a:t>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create --size 2048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expand --size 1024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059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</TotalTime>
  <Words>892</Words>
  <Application>Microsoft Office PowerPoint</Application>
  <PresentationFormat>On-screen Show (4:3)</PresentationFormat>
  <Paragraphs>265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The singularity is near!</vt:lpstr>
      <vt:lpstr>Introduction</vt:lpstr>
      <vt:lpstr>Introduction</vt:lpstr>
      <vt:lpstr>Motivation</vt:lpstr>
      <vt:lpstr>Singularity architecture</vt:lpstr>
      <vt:lpstr>Singularity image</vt:lpstr>
      <vt:lpstr>Installing singularity</vt:lpstr>
      <vt:lpstr>Creating images</vt:lpstr>
      <vt:lpstr>Create image</vt:lpstr>
      <vt:lpstr>Image definition file: bootstrap</vt:lpstr>
      <vt:lpstr>Image definition file: %post</vt:lpstr>
      <vt:lpstr>Image definition file: %runscript, %test</vt:lpstr>
      <vt:lpstr>Image definition file: complete</vt:lpstr>
      <vt:lpstr>Bootstrap image</vt:lpstr>
      <vt:lpstr>Mount image</vt:lpstr>
      <vt:lpstr>Using images</vt:lpstr>
      <vt:lpstr>Run image/execute commands</vt:lpstr>
      <vt:lpstr>Integration in workflow</vt:lpstr>
      <vt:lpstr>Image shell</vt:lpstr>
      <vt:lpstr>Distributed applications</vt:lpstr>
      <vt:lpstr>Example definition file</vt:lpstr>
      <vt:lpstr>Running MPI application</vt:lpstr>
      <vt:lpstr>Conclusions</vt:lpstr>
      <vt:lpstr>Conclusions</vt:lpstr>
      <vt:lpstr>Bootstrap best practices</vt:lpstr>
      <vt:lpstr>References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34</cp:revision>
  <dcterms:created xsi:type="dcterms:W3CDTF">2016-10-25T08:52:29Z</dcterms:created>
  <dcterms:modified xsi:type="dcterms:W3CDTF">2016-11-09T08:19:13Z</dcterms:modified>
</cp:coreProperties>
</file>