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64" r:id="rId3"/>
    <p:sldId id="276" r:id="rId4"/>
    <p:sldId id="305" r:id="rId5"/>
    <p:sldId id="263" r:id="rId6"/>
    <p:sldId id="257" r:id="rId7"/>
    <p:sldId id="259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91" r:id="rId21"/>
    <p:sldId id="284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92" r:id="rId30"/>
    <p:sldId id="286" r:id="rId31"/>
    <p:sldId id="287" r:id="rId32"/>
    <p:sldId id="288" r:id="rId33"/>
    <p:sldId id="289" r:id="rId34"/>
    <p:sldId id="290" r:id="rId35"/>
    <p:sldId id="341" r:id="rId36"/>
    <p:sldId id="342" r:id="rId37"/>
    <p:sldId id="296" r:id="rId38"/>
    <p:sldId id="297" r:id="rId39"/>
    <p:sldId id="298" r:id="rId40"/>
    <p:sldId id="300" r:id="rId41"/>
    <p:sldId id="301" r:id="rId42"/>
    <p:sldId id="302" r:id="rId43"/>
    <p:sldId id="303" r:id="rId44"/>
    <p:sldId id="304" r:id="rId45"/>
    <p:sldId id="33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7" r:id="rId76"/>
    <p:sldId id="338" r:id="rId77"/>
    <p:sldId id="339" r:id="rId78"/>
    <p:sldId id="340" r:id="rId79"/>
    <p:sldId id="273" r:id="rId80"/>
    <p:sldId id="274" r:id="rId81"/>
    <p:sldId id="336" r:id="rId82"/>
    <p:sldId id="258" r:id="rId83"/>
    <p:sldId id="293" r:id="rId84"/>
    <p:sldId id="294" r:id="rId85"/>
    <p:sldId id="295" r:id="rId8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31/05/2017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22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ECE-A52C-4EC3-98D4-2428D6F642C0}" type="datetime1">
              <a:rPr lang="nl-BE" smtClean="0"/>
              <a:t>31/05/2017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CD8-478C-46C5-BE3D-2966BF3E53CB}" type="datetime1">
              <a:rPr lang="nl-BE" smtClean="0"/>
              <a:t>31/05/2017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93ED-28E9-409E-81F0-3433A5FAB02C}" type="datetime1">
              <a:rPr lang="nl-BE" smtClean="0"/>
              <a:t>31/05/2017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E550-46AD-48E7-AE6B-F923B5182563}" type="datetime1">
              <a:rPr lang="nl-BE" smtClean="0"/>
              <a:t>31/05/2017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6764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9C3-03D1-4536-96D5-704E8F7CBBEC}" type="datetime1">
              <a:rPr lang="nl-BE" smtClean="0"/>
              <a:t>31/05/2017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7B6-840B-4DDC-BEAA-21E5097BC20A}" type="datetime1">
              <a:rPr lang="nl-BE" smtClean="0"/>
              <a:t>31/05/2017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5BC7-4689-4E19-9B2B-444E319776B3}" type="datetime1">
              <a:rPr lang="nl-BE" smtClean="0"/>
              <a:t>31/05/2017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E3F3-F174-49D5-ADF4-9D3C4CF30199}" type="datetime1">
              <a:rPr lang="nl-BE" smtClean="0"/>
              <a:t>31/05/2017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B10C-4DB0-4B65-931A-872CE803621F}" type="datetime1">
              <a:rPr lang="nl-BE" smtClean="0"/>
              <a:t>31/05/2017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EB43-B0C3-4D2C-85CC-75E19F5B371D}" type="datetime1">
              <a:rPr lang="nl-BE" smtClean="0"/>
              <a:t>31/05/2017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2010-D2EE-4522-A0F9-3BE0C858BB77}" type="datetime1">
              <a:rPr lang="nl-BE" smtClean="0"/>
              <a:t>31/05/2017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43A-10CF-4AA7-AE1D-8BE2AC6DA56D}" type="datetime1">
              <a:rPr lang="nl-BE" smtClean="0"/>
              <a:t>31/05/2017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B7E9-D250-4924-A461-0B0A09178884}" type="datetime1">
              <a:rPr lang="nl-BE" smtClean="0"/>
              <a:t>31/05/2017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&amp; debugging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in, max, mean, </a:t>
              </a:r>
              <a:r>
                <a:rPr lang="en-US" dirty="0" err="1" smtClean="0"/>
                <a:t>s.d.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to navigate through code</a:t>
            </a:r>
          </a:p>
          <a:p>
            <a:pPr lvl="1"/>
            <a:r>
              <a:rPr lang="en-US" dirty="0" smtClean="0"/>
              <a:t>Go to function definitions in any file</a:t>
            </a:r>
          </a:p>
          <a:p>
            <a:r>
              <a:rPr lang="en-US" dirty="0" smtClean="0"/>
              <a:t>Requires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based</a:t>
              </a:r>
              <a:br>
                <a:rPr lang="en-US" dirty="0" smtClean="0"/>
              </a:br>
              <a:r>
                <a:rPr lang="en-US" dirty="0" smtClean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Color coded:</a:t>
              </a:r>
            </a:p>
            <a:p>
              <a:r>
                <a:rPr lang="en-US" dirty="0" smtClean="0"/>
                <a:t>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 smtClean="0"/>
              <a:t>Ordered by % runtime</a:t>
            </a:r>
          </a:p>
          <a:p>
            <a:r>
              <a:rPr lang="en-US" dirty="0" smtClean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Rebuild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Commit in version control system</a:t>
            </a:r>
          </a:p>
          <a:p>
            <a:r>
              <a:rPr lang="en-US" dirty="0" smtClean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Job will run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on </a:t>
            </a:r>
            <a:r>
              <a:rPr lang="nl-BE" dirty="0" err="1" smtClean="0"/>
              <a:t>compute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 smtClean="0"/>
              <a:t>Submit job</a:t>
            </a:r>
          </a:p>
          <a:p>
            <a:r>
              <a:rPr lang="en-US" dirty="0" smtClean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8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68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0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57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build="p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2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/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8387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7189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&amp; </a:t>
            </a:r>
            <a:r>
              <a:rPr lang="en-US" dirty="0" smtClean="0"/>
              <a:t>Vectorization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51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Expensive 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Division: 10 cycles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x/2.0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0.5*x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: 10 cycles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(x**2 + y**2) &lt; 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y**2 &lt; d**2 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: 20 cycles</a:t>
            </a:r>
          </a:p>
          <a:p>
            <a:r>
              <a:rPr lang="en-US" dirty="0" smtClean="0"/>
              <a:t>Power: 40 cycles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x*x</a:t>
            </a:r>
            <a:r>
              <a:rPr lang="en-US" dirty="0" smtClean="0"/>
              <a:t> (compiler may do this)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en-US" dirty="0" smtClean="0"/>
              <a:t>: 80 cycles</a:t>
            </a:r>
          </a:p>
          <a:p>
            <a:pPr lvl="1"/>
            <a:r>
              <a:rPr lang="en-US" dirty="0" smtClean="0"/>
              <a:t>Chebyshev approximation?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2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Concentrate on single node</a:t>
            </a:r>
          </a:p>
          <a:p>
            <a:pPr lvl="1"/>
            <a:r>
              <a:rPr lang="en-US" dirty="0" smtClean="0"/>
              <a:t>profile &amp; analyze bottlenecks</a:t>
            </a:r>
          </a:p>
          <a:p>
            <a:pPr lvl="2"/>
            <a:r>
              <a:rPr lang="en-US" dirty="0" smtClean="0"/>
              <a:t>memory access?</a:t>
            </a:r>
          </a:p>
          <a:p>
            <a:pPr lvl="3"/>
            <a:r>
              <a:rPr lang="en-US" dirty="0" smtClean="0"/>
              <a:t>cache use?</a:t>
            </a:r>
          </a:p>
          <a:p>
            <a:pPr lvl="2"/>
            <a:r>
              <a:rPr lang="en-US" dirty="0" smtClean="0"/>
              <a:t>vectorization?</a:t>
            </a:r>
          </a:p>
          <a:p>
            <a:pPr lvl="2"/>
            <a:r>
              <a:rPr lang="en-US" dirty="0" smtClean="0"/>
              <a:t>branch prediction?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overhead?</a:t>
            </a:r>
          </a:p>
          <a:p>
            <a:r>
              <a:rPr lang="en-US" dirty="0" smtClean="0"/>
              <a:t>Inter-node communication</a:t>
            </a:r>
          </a:p>
          <a:p>
            <a:pPr lvl="1"/>
            <a:r>
              <a:rPr lang="en-US" dirty="0" smtClean="0"/>
              <a:t>profile &amp; analyze bottlenecks</a:t>
            </a:r>
          </a:p>
          <a:p>
            <a:pPr lvl="2"/>
            <a:r>
              <a:rPr lang="en-US" dirty="0" smtClean="0"/>
              <a:t>granularity of communication/computation?</a:t>
            </a:r>
          </a:p>
          <a:p>
            <a:pPr lvl="3"/>
            <a:r>
              <a:rPr lang="en-US" dirty="0" smtClean="0"/>
              <a:t>domain decomposition?</a:t>
            </a:r>
          </a:p>
          <a:p>
            <a:pPr lvl="2"/>
            <a:r>
              <a:rPr lang="en-US" dirty="0" smtClean="0"/>
              <a:t>suboptimal MPI calls?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52902" y="3300152"/>
            <a:ext cx="26875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version control!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55979" y="4184072"/>
            <a:ext cx="198445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Use unit tests!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22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5342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614879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413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74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vs. computation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48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decomposition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4845665"/>
            <a:ext cx="8919556" cy="15447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68291" y="1613703"/>
            <a:ext cx="1483672" cy="630733"/>
            <a:chOff x="6068291" y="1613703"/>
            <a:chExt cx="1483672" cy="630733"/>
          </a:xfrm>
        </p:grpSpPr>
        <p:sp>
          <p:nvSpPr>
            <p:cNvPr id="6" name="Rounded Rectangle 5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6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91149" y="4366177"/>
            <a:ext cx="1483672" cy="630733"/>
            <a:chOff x="6068291" y="1613703"/>
            <a:chExt cx="1483672" cy="630733"/>
          </a:xfrm>
        </p:grpSpPr>
        <p:sp>
          <p:nvSpPr>
            <p:cNvPr id="13" name="Rounded Rectangle 12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9315" y="1573337"/>
            <a:ext cx="2179106" cy="665991"/>
            <a:chOff x="6068291" y="1578445"/>
            <a:chExt cx="2179106" cy="665991"/>
          </a:xfrm>
        </p:grpSpPr>
        <p:sp>
          <p:nvSpPr>
            <p:cNvPr id="17" name="Rounded Rectangle 16"/>
            <p:cNvSpPr/>
            <p:nvPr/>
          </p:nvSpPr>
          <p:spPr>
            <a:xfrm>
              <a:off x="6068291" y="2090790"/>
              <a:ext cx="1088743" cy="1536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1"/>
              <a:endCxn id="17" idx="0"/>
            </p:cNvCxnSpPr>
            <p:nvPr/>
          </p:nvCxnSpPr>
          <p:spPr>
            <a:xfrm flipH="1">
              <a:off x="6612663" y="1763111"/>
              <a:ext cx="544371" cy="327679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57034" y="1578445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resources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38506" y="4298217"/>
            <a:ext cx="1907729" cy="698693"/>
            <a:chOff x="6068292" y="1545743"/>
            <a:chExt cx="1907729" cy="698693"/>
          </a:xfrm>
        </p:grpSpPr>
        <p:sp>
          <p:nvSpPr>
            <p:cNvPr id="24" name="Rounded Rectangle 23"/>
            <p:cNvSpPr/>
            <p:nvPr/>
          </p:nvSpPr>
          <p:spPr>
            <a:xfrm>
              <a:off x="6068292" y="2085682"/>
              <a:ext cx="1006426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6" idx="1"/>
              <a:endCxn id="24" idx="0"/>
            </p:cNvCxnSpPr>
            <p:nvPr/>
          </p:nvCxnSpPr>
          <p:spPr>
            <a:xfrm flipH="1">
              <a:off x="6571505" y="1730409"/>
              <a:ext cx="314153" cy="35527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85658" y="1545743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resources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2085682"/>
            <a:ext cx="8919556" cy="1528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3044145" y="2335876"/>
            <a:ext cx="1997791" cy="1898404"/>
            <a:chOff x="3044145" y="2335876"/>
            <a:chExt cx="1997791" cy="1898404"/>
          </a:xfrm>
        </p:grpSpPr>
        <p:sp>
          <p:nvSpPr>
            <p:cNvPr id="28" name="Rounded Rectangle 27"/>
            <p:cNvSpPr/>
            <p:nvPr/>
          </p:nvSpPr>
          <p:spPr>
            <a:xfrm>
              <a:off x="3458095" y="2335876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2" idx="0"/>
              <a:endCxn id="28" idx="2"/>
            </p:cNvCxnSpPr>
            <p:nvPr/>
          </p:nvCxnSpPr>
          <p:spPr>
            <a:xfrm flipH="1" flipV="1">
              <a:off x="4027517" y="2643447"/>
              <a:ext cx="15524" cy="12215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44145" y="3864948"/>
              <a:ext cx="199779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</a:rPr>
                <a:t>ots of MPI chatter!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4321" y="2705068"/>
            <a:ext cx="3074113" cy="1513263"/>
            <a:chOff x="2847381" y="2376413"/>
            <a:chExt cx="3074113" cy="1513263"/>
          </a:xfrm>
        </p:grpSpPr>
        <p:sp>
          <p:nvSpPr>
            <p:cNvPr id="37" name="Rounded Rectangle 36"/>
            <p:cNvSpPr/>
            <p:nvPr/>
          </p:nvSpPr>
          <p:spPr>
            <a:xfrm>
              <a:off x="2847381" y="2376413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9" idx="0"/>
              <a:endCxn id="37" idx="2"/>
            </p:cNvCxnSpPr>
            <p:nvPr/>
          </p:nvCxnSpPr>
          <p:spPr>
            <a:xfrm flipH="1" flipV="1">
              <a:off x="3416803" y="2683984"/>
              <a:ext cx="1698220" cy="8363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08552" y="3520344"/>
              <a:ext cx="1612942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load imbalance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 rot="20700399">
            <a:off x="955980" y="3481983"/>
            <a:ext cx="21779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domains too small!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36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2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69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5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1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77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8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24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285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4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117" y="6176963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08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1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03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69682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673051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1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with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69683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688978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04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4692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708411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12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379431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235415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81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3057947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337867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2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88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0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795162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8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670470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299340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3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49237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94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ssuing commands at 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0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374451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384938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64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99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ore watch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2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1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6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81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4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422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57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43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402136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14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958612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071856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1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25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</a:t>
            </a:r>
            <a:r>
              <a:rPr lang="en-US" dirty="0" err="1" smtClean="0"/>
              <a:t>Allinea</a:t>
            </a:r>
            <a:r>
              <a:rPr lang="en-US" dirty="0" smtClean="0"/>
              <a:t> DDT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9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DDT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1546455"/>
            <a:ext cx="8188036" cy="46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7246"/>
            <a:ext cx="7805651" cy="447806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712422" y="3566160"/>
            <a:ext cx="2108134" cy="2179853"/>
            <a:chOff x="1712422" y="3566160"/>
            <a:chExt cx="2108134" cy="2179853"/>
          </a:xfrm>
        </p:grpSpPr>
        <p:sp>
          <p:nvSpPr>
            <p:cNvPr id="5" name="Oval 4"/>
            <p:cNvSpPr/>
            <p:nvPr/>
          </p:nvSpPr>
          <p:spPr>
            <a:xfrm>
              <a:off x="1712422" y="3566160"/>
              <a:ext cx="166254" cy="1828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8" idx="0"/>
              <a:endCxn id="5" idx="4"/>
            </p:cNvCxnSpPr>
            <p:nvPr/>
          </p:nvCxnSpPr>
          <p:spPr>
            <a:xfrm flipH="1" flipV="1">
              <a:off x="1795549" y="3749040"/>
              <a:ext cx="1421476" cy="162764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13494" y="5376681"/>
              <a:ext cx="120706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breakpoint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95549" y="898621"/>
            <a:ext cx="4662402" cy="1545321"/>
            <a:chOff x="1795549" y="898621"/>
            <a:chExt cx="4662402" cy="1545321"/>
          </a:xfrm>
        </p:grpSpPr>
        <p:sp>
          <p:nvSpPr>
            <p:cNvPr id="12" name="Rounded Rectangle 11"/>
            <p:cNvSpPr/>
            <p:nvPr/>
          </p:nvSpPr>
          <p:spPr>
            <a:xfrm>
              <a:off x="1795549" y="2086495"/>
              <a:ext cx="997527" cy="35744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4" idx="1"/>
              <a:endCxn id="12" idx="3"/>
            </p:cNvCxnSpPr>
            <p:nvPr/>
          </p:nvCxnSpPr>
          <p:spPr>
            <a:xfrm flipH="1">
              <a:off x="2793076" y="1083287"/>
              <a:ext cx="1897561" cy="1181932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90637" y="898621"/>
              <a:ext cx="176731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switch processes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variables at scale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9" y="1690689"/>
            <a:ext cx="4895850" cy="24479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95277" y="3323076"/>
            <a:ext cx="2215168" cy="1495003"/>
            <a:chOff x="3976777" y="-453198"/>
            <a:chExt cx="2215168" cy="1495003"/>
          </a:xfrm>
        </p:grpSpPr>
        <p:sp>
          <p:nvSpPr>
            <p:cNvPr id="7" name="Rounded Rectangle 6"/>
            <p:cNvSpPr/>
            <p:nvPr/>
          </p:nvSpPr>
          <p:spPr>
            <a:xfrm>
              <a:off x="5560178" y="-453198"/>
              <a:ext cx="631767" cy="40934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1"/>
            </p:cNvCxnSpPr>
            <p:nvPr/>
          </p:nvCxnSpPr>
          <p:spPr>
            <a:xfrm flipV="1">
              <a:off x="4789776" y="-248527"/>
              <a:ext cx="770402" cy="92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7" y="672473"/>
              <a:ext cx="1625998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over processes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89" y="1516598"/>
            <a:ext cx="3554518" cy="29321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58" y="3544921"/>
            <a:ext cx="3813500" cy="316056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18191" y="5548557"/>
            <a:ext cx="3051043" cy="884306"/>
            <a:chOff x="3666388" y="34510"/>
            <a:chExt cx="3051043" cy="884306"/>
          </a:xfrm>
        </p:grpSpPr>
        <p:sp>
          <p:nvSpPr>
            <p:cNvPr id="20" name="Rounded Rectangle 19"/>
            <p:cNvSpPr/>
            <p:nvPr/>
          </p:nvSpPr>
          <p:spPr>
            <a:xfrm>
              <a:off x="6067254" y="34510"/>
              <a:ext cx="650177" cy="84935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2" idx="3"/>
              <a:endCxn id="20" idx="1"/>
            </p:cNvCxnSpPr>
            <p:nvPr/>
          </p:nvCxnSpPr>
          <p:spPr>
            <a:xfrm flipV="1">
              <a:off x="5385608" y="459190"/>
              <a:ext cx="681646" cy="27496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66388" y="549484"/>
              <a:ext cx="171922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spot anomalies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Profiling: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is excellent for applications with </a:t>
            </a:r>
            <a:r>
              <a:rPr lang="en-US" dirty="0"/>
              <a:t>many </a:t>
            </a:r>
            <a:r>
              <a:rPr lang="en-US" dirty="0" smtClean="0"/>
              <a:t>processes/threads</a:t>
            </a:r>
          </a:p>
          <a:p>
            <a:pPr lvl="1"/>
            <a:r>
              <a:rPr lang="en-US" dirty="0" smtClean="0"/>
              <a:t>Easy to get an overview</a:t>
            </a:r>
          </a:p>
          <a:p>
            <a:r>
              <a:rPr lang="en-US" dirty="0" smtClean="0"/>
              <a:t>However, works well for serial code too</a:t>
            </a:r>
          </a:p>
          <a:p>
            <a:r>
              <a:rPr lang="en-US" dirty="0" smtClean="0"/>
              <a:t>Timeline is valuable tool</a:t>
            </a:r>
          </a:p>
          <a:p>
            <a:r>
              <a:rPr lang="en-US" dirty="0" smtClean="0"/>
              <a:t>Very easy to use, but correct interpretation requires insight</a:t>
            </a:r>
          </a:p>
          <a:p>
            <a:r>
              <a:rPr lang="en-US" dirty="0" smtClean="0"/>
              <a:t>Drawback: limited to number of tokens</a:t>
            </a:r>
          </a:p>
          <a:p>
            <a:pPr lvl="1"/>
            <a:r>
              <a:rPr lang="en-US" dirty="0" smtClean="0"/>
              <a:t>Number of processes</a:t>
            </a:r>
          </a:p>
          <a:p>
            <a:pPr lvl="1"/>
            <a:r>
              <a:rPr lang="en-US" dirty="0" smtClean="0"/>
              <a:t>Concurrent sessions</a:t>
            </a:r>
          </a:p>
          <a:p>
            <a:r>
              <a:rPr lang="en-US" dirty="0" smtClean="0"/>
              <a:t>As any tool, not Swiss army knife</a:t>
            </a:r>
          </a:p>
          <a:p>
            <a:pPr lvl="1"/>
            <a:r>
              <a:rPr lang="en-US" dirty="0" smtClean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bugs!</a:t>
            </a:r>
          </a:p>
          <a:p>
            <a:r>
              <a:rPr lang="en-US" dirty="0" smtClean="0"/>
              <a:t>Learn to work with debugger</a:t>
            </a:r>
          </a:p>
          <a:p>
            <a:pPr lvl="1"/>
            <a:r>
              <a:rPr lang="en-US" dirty="0" smtClean="0"/>
              <a:t>huge time saver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serial code: GDB</a:t>
            </a:r>
          </a:p>
          <a:p>
            <a:pPr lvl="1"/>
            <a:r>
              <a:rPr lang="en-US" dirty="0" smtClean="0"/>
              <a:t>multithreaded code: GDB or </a:t>
            </a:r>
            <a:r>
              <a:rPr lang="en-US" dirty="0" err="1" smtClean="0"/>
              <a:t>Allinea</a:t>
            </a:r>
            <a:r>
              <a:rPr lang="en-US" dirty="0" smtClean="0"/>
              <a:t> DDT</a:t>
            </a:r>
          </a:p>
          <a:p>
            <a:pPr lvl="1"/>
            <a:r>
              <a:rPr lang="en-US" dirty="0" smtClean="0"/>
              <a:t>MPI code: </a:t>
            </a:r>
            <a:r>
              <a:rPr lang="en-US" dirty="0" err="1" smtClean="0"/>
              <a:t>Allinea</a:t>
            </a:r>
            <a:r>
              <a:rPr lang="en-US" dirty="0" smtClean="0"/>
              <a:t> DDT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67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/>
              <a:t>gdb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/>
              <a:t>gprof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H="1" flipV="1">
            <a:off x="1677430" y="1525434"/>
            <a:ext cx="14250" cy="49999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784336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9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609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4676</Words>
  <Application>Microsoft Office PowerPoint</Application>
  <PresentationFormat>On-screen Show (4:3)</PresentationFormat>
  <Paragraphs>1193</Paragraphs>
  <Slides>85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Calibri Light</vt:lpstr>
      <vt:lpstr>Courier New</vt:lpstr>
      <vt:lpstr>Symbol</vt:lpstr>
      <vt:lpstr>Office Theme</vt:lpstr>
      <vt:lpstr>Equation</vt:lpstr>
      <vt:lpstr>Profiling &amp; debugging</vt:lpstr>
      <vt:lpstr>Profiling</vt:lpstr>
      <vt:lpstr>Workflow</vt:lpstr>
      <vt:lpstr>Unit testing: what is it?</vt:lpstr>
      <vt:lpstr>Profiling with Allinea MAP</vt:lpstr>
      <vt:lpstr>Introduction</vt:lpstr>
      <vt:lpstr>Supported programming models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Performance issues</vt:lpstr>
      <vt:lpstr>Compute node architecture</vt:lpstr>
      <vt:lpstr>Memory issues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CPU &amp; Vectorization issues</vt:lpstr>
      <vt:lpstr>Expensive arithmetic operations</vt:lpstr>
      <vt:lpstr>Vectorization</vt:lpstr>
      <vt:lpstr>(Counter) examples</vt:lpstr>
      <vt:lpstr>Compiler flags &amp; directives</vt:lpstr>
      <vt:lpstr>Timings for double precision</vt:lpstr>
      <vt:lpstr>AVX2</vt:lpstr>
      <vt:lpstr>Communication vs. computation</vt:lpstr>
      <vt:lpstr>Domain decomposition</vt:lpstr>
      <vt:lpstr>Debugging</vt:lpstr>
      <vt:lpstr>Bugs</vt:lpstr>
      <vt:lpstr>Avoid bugs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Debugging with GDB</vt:lpstr>
      <vt:lpstr>gdb: what is it?</vt:lpstr>
      <vt:lpstr>Example</vt:lpstr>
      <vt:lpstr>Compiling code &amp; starting gdb</vt:lpstr>
      <vt:lpstr>Listing source code</vt:lpstr>
      <vt:lpstr>Listing source code</vt:lpstr>
      <vt:lpstr>Listing source code</vt:lpstr>
      <vt:lpstr>Running a program</vt:lpstr>
      <vt:lpstr>Breakpoints</vt:lpstr>
      <vt:lpstr>At breakpoints</vt:lpstr>
      <vt:lpstr>Example stepping</vt:lpstr>
      <vt:lpstr>Counted steps</vt:lpstr>
      <vt:lpstr>Example handling breakpoints</vt:lpstr>
      <vt:lpstr>Conditional breakpoint</vt:lpstr>
      <vt:lpstr>Disabling/enabling breakpoints</vt:lpstr>
      <vt:lpstr>Issuing commands at breakpoint</vt:lpstr>
      <vt:lpstr>Easier tracing</vt:lpstr>
      <vt:lpstr>Watch</vt:lpstr>
      <vt:lpstr>Wore watch functionality</vt:lpstr>
      <vt:lpstr>Watch example</vt:lpstr>
      <vt:lpstr>Saving breakpoints</vt:lpstr>
      <vt:lpstr>Stack frames</vt:lpstr>
      <vt:lpstr>Backtrace</vt:lpstr>
      <vt:lpstr>Inspecting frames</vt:lpstr>
      <vt:lpstr>Hypothesis testing</vt:lpstr>
      <vt:lpstr>Reverse debugging</vt:lpstr>
      <vt:lpstr>Multithreaded programs</vt:lpstr>
      <vt:lpstr>Switching threads</vt:lpstr>
      <vt:lpstr>Checkpoint</vt:lpstr>
      <vt:lpstr>Post mortem</vt:lpstr>
      <vt:lpstr>Debugging with Allinea DDT</vt:lpstr>
      <vt:lpstr>Start DDT</vt:lpstr>
      <vt:lpstr>Run program</vt:lpstr>
      <vt:lpstr>Inspect variables at scale</vt:lpstr>
      <vt:lpstr>Conclusions</vt:lpstr>
      <vt:lpstr>Profiling: conclusions</vt:lpstr>
      <vt:lpstr>Debugging: conclusions</vt:lpstr>
      <vt:lpstr>Alternatives</vt:lpstr>
      <vt:lpstr>Reference material</vt:lpstr>
      <vt:lpstr>Latency</vt:lpstr>
      <vt:lpstr>Bandwidth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54</cp:revision>
  <dcterms:created xsi:type="dcterms:W3CDTF">2017-02-06T12:30:36Z</dcterms:created>
  <dcterms:modified xsi:type="dcterms:W3CDTF">2017-05-31T10:51:10Z</dcterms:modified>
</cp:coreProperties>
</file>