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2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304" r:id="rId47"/>
    <p:sldId id="305" r:id="rId48"/>
    <p:sldId id="341" r:id="rId49"/>
    <p:sldId id="342" r:id="rId50"/>
    <p:sldId id="343" r:id="rId51"/>
    <p:sldId id="322" r:id="rId52"/>
    <p:sldId id="334" r:id="rId53"/>
    <p:sldId id="324" r:id="rId54"/>
    <p:sldId id="325" r:id="rId55"/>
    <p:sldId id="306" r:id="rId56"/>
    <p:sldId id="307" r:id="rId57"/>
    <p:sldId id="410" r:id="rId58"/>
    <p:sldId id="308" r:id="rId59"/>
    <p:sldId id="309" r:id="rId60"/>
    <p:sldId id="310" r:id="rId61"/>
    <p:sldId id="311" r:id="rId62"/>
    <p:sldId id="376" r:id="rId63"/>
    <p:sldId id="312" r:id="rId64"/>
    <p:sldId id="313" r:id="rId65"/>
    <p:sldId id="378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67" r:id="rId75"/>
    <p:sldId id="368" r:id="rId76"/>
    <p:sldId id="369" r:id="rId77"/>
    <p:sldId id="371" r:id="rId78"/>
    <p:sldId id="370" r:id="rId79"/>
    <p:sldId id="372" r:id="rId80"/>
    <p:sldId id="373" r:id="rId81"/>
    <p:sldId id="385" r:id="rId82"/>
    <p:sldId id="386" r:id="rId83"/>
    <p:sldId id="387" r:id="rId84"/>
    <p:sldId id="388" r:id="rId85"/>
    <p:sldId id="389" r:id="rId86"/>
    <p:sldId id="390" r:id="rId87"/>
    <p:sldId id="392" r:id="rId88"/>
    <p:sldId id="391" r:id="rId89"/>
    <p:sldId id="374" r:id="rId90"/>
    <p:sldId id="375" r:id="rId91"/>
    <p:sldId id="380" r:id="rId92"/>
    <p:sldId id="379" r:id="rId93"/>
    <p:sldId id="381" r:id="rId94"/>
    <p:sldId id="382" r:id="rId95"/>
    <p:sldId id="383" r:id="rId96"/>
    <p:sldId id="384" r:id="rId97"/>
    <p:sldId id="411" r:id="rId98"/>
    <p:sldId id="333" r:id="rId99"/>
    <p:sldId id="409" r:id="rId100"/>
    <p:sldId id="260" r:id="rId101"/>
    <p:sldId id="261" r:id="rId102"/>
    <p:sldId id="262" r:id="rId103"/>
    <p:sldId id="263" r:id="rId104"/>
    <p:sldId id="264" r:id="rId105"/>
    <p:sldId id="265" r:id="rId106"/>
    <p:sldId id="266" r:id="rId107"/>
    <p:sldId id="267" r:id="rId108"/>
    <p:sldId id="268" r:id="rId109"/>
    <p:sldId id="269" r:id="rId110"/>
    <p:sldId id="270" r:id="rId111"/>
    <p:sldId id="271" r:id="rId112"/>
    <p:sldId id="272" r:id="rId113"/>
    <p:sldId id="273" r:id="rId114"/>
    <p:sldId id="274" r:id="rId115"/>
    <p:sldId id="275" r:id="rId116"/>
    <p:sldId id="302" r:id="rId117"/>
    <p:sldId id="276" r:id="rId118"/>
    <p:sldId id="277" r:id="rId119"/>
    <p:sldId id="278" r:id="rId120"/>
    <p:sldId id="301" r:id="rId121"/>
    <p:sldId id="279" r:id="rId122"/>
    <p:sldId id="280" r:id="rId123"/>
    <p:sldId id="281" r:id="rId124"/>
    <p:sldId id="335" r:id="rId125"/>
    <p:sldId id="282" r:id="rId126"/>
    <p:sldId id="283" r:id="rId127"/>
    <p:sldId id="284" r:id="rId128"/>
    <p:sldId id="303" r:id="rId129"/>
    <p:sldId id="336" r:id="rId130"/>
    <p:sldId id="413" r:id="rId131"/>
    <p:sldId id="414" r:id="rId132"/>
    <p:sldId id="415" r:id="rId133"/>
    <p:sldId id="416" r:id="rId134"/>
    <p:sldId id="417" r:id="rId135"/>
    <p:sldId id="418" r:id="rId136"/>
    <p:sldId id="419" r:id="rId137"/>
    <p:sldId id="420" r:id="rId138"/>
    <p:sldId id="421" r:id="rId139"/>
    <p:sldId id="422" r:id="rId140"/>
    <p:sldId id="426" r:id="rId141"/>
    <p:sldId id="423" r:id="rId142"/>
    <p:sldId id="424" r:id="rId143"/>
    <p:sldId id="425" r:id="rId144"/>
    <p:sldId id="427" r:id="rId145"/>
    <p:sldId id="286" r:id="rId146"/>
    <p:sldId id="287" r:id="rId147"/>
    <p:sldId id="288" r:id="rId148"/>
    <p:sldId id="289" r:id="rId149"/>
    <p:sldId id="290" r:id="rId150"/>
    <p:sldId id="291" r:id="rId151"/>
    <p:sldId id="292" r:id="rId152"/>
    <p:sldId id="293" r:id="rId153"/>
    <p:sldId id="294" r:id="rId154"/>
    <p:sldId id="295" r:id="rId155"/>
    <p:sldId id="296" r:id="rId156"/>
    <p:sldId id="430" r:id="rId157"/>
    <p:sldId id="431" r:id="rId158"/>
    <p:sldId id="429" r:id="rId159"/>
    <p:sldId id="432" r:id="rId160"/>
    <p:sldId id="433" r:id="rId161"/>
    <p:sldId id="434" r:id="rId162"/>
    <p:sldId id="435" r:id="rId163"/>
    <p:sldId id="436" r:id="rId164"/>
    <p:sldId id="327" r:id="rId165"/>
    <p:sldId id="328" r:id="rId166"/>
    <p:sldId id="299" r:id="rId167"/>
    <p:sldId id="300" r:id="rId168"/>
    <p:sldId id="332" r:id="rId169"/>
    <p:sldId id="337" r:id="rId170"/>
    <p:sldId id="298" r:id="rId17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MUST" id="{7FCA80E8-DF35-4B2A-9409-29EC79C9181F}">
          <p14:sldIdLst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6"/>
            <p14:sldId id="423"/>
            <p14:sldId id="424"/>
            <p14:sldId id="425"/>
            <p14:sldId id="427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Intel Inspector" id="{36F56122-E4E6-49B6-8BBF-10293874ED7E}">
          <p14:sldIdLst>
            <p14:sldId id="430"/>
            <p14:sldId id="431"/>
            <p14:sldId id="429"/>
            <p14:sldId id="432"/>
            <p14:sldId id="433"/>
            <p14:sldId id="434"/>
            <p14:sldId id="435"/>
            <p14:sldId id="436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3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viewProps" Target="viewProps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77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0:42:03.641" idx="1">
    <p:pos x="10" y="10"/>
    <p:text>Add illustration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0:25.865" idx="2">
    <p:pos x="10" y="10"/>
    <p:text>This slide should be split up at some point, perhaps adding sample code.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3:54.973" idx="3">
    <p:pos x="10" y="10"/>
    <p:text>Add slides on Travis CI?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14/09/2017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14/09/2017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14/09/2017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14/09/2017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14/09/2017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14/09/2017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14/09/2017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14/09/2017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14/09/2017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14/09/2017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14/09/2017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14/09/2017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gnu.org/software/gdb/" TargetMode="Externa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.itc.rwth-aachen.de/display/CCP/Project+MUST" TargetMode="Externa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valgrind.org/" TargetMode="Externa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7" Type="http://schemas.openxmlformats.org/officeDocument/2006/relationships/hyperlink" Target="https://developers.google.com/style/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pylint.org/" TargetMode="Externa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r>
              <a:rPr lang="en-US" dirty="0">
                <a:hlinkClick r:id="rId2"/>
              </a:rPr>
              <a:t>https://www.gnu.org/software/gdb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094740"/>
            <a:ext cx="782836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approach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  <p:pic>
        <p:nvPicPr>
          <p:cNvPr id="3074" name="Picture 2" descr="[image of Archer&#10;Fish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60848"/>
            <a:ext cx="190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508104" y="3926290"/>
            <a:ext cx="3250704" cy="1728192"/>
            <a:chOff x="4821276" y="3871774"/>
            <a:chExt cx="3250704" cy="1728192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250704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390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Always code as if the guy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ends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up maintaining your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code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a violent psychopath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knows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where you live.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7764" y="5148739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John F. Woods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78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Validator for MPI, checks</a:t>
            </a:r>
          </a:p>
          <a:p>
            <a:pPr lvl="1"/>
            <a:r>
              <a:rPr lang="en-US" dirty="0" smtClean="0"/>
              <a:t>constants and integer values</a:t>
            </a:r>
          </a:p>
          <a:p>
            <a:pPr lvl="1"/>
            <a:r>
              <a:rPr lang="en-US" dirty="0" smtClean="0"/>
              <a:t>communicator usage</a:t>
            </a:r>
          </a:p>
          <a:p>
            <a:pPr lvl="1"/>
            <a:r>
              <a:rPr lang="en-US" dirty="0" smtClean="0"/>
              <a:t>datatype usage</a:t>
            </a:r>
          </a:p>
          <a:p>
            <a:pPr lvl="1"/>
            <a:r>
              <a:rPr lang="en-US" dirty="0" smtClean="0"/>
              <a:t>group usage</a:t>
            </a:r>
          </a:p>
          <a:p>
            <a:pPr lvl="1"/>
            <a:r>
              <a:rPr lang="en-US" dirty="0" smtClean="0"/>
              <a:t>operation usage</a:t>
            </a:r>
          </a:p>
          <a:p>
            <a:pPr lvl="1"/>
            <a:r>
              <a:rPr lang="en-US" dirty="0" smtClean="0"/>
              <a:t>request usage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leak checks</a:t>
            </a:r>
            <a:r>
              <a:rPr lang="en-US" dirty="0" smtClean="0"/>
              <a:t> (MPI resources not freed)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type mismatches</a:t>
            </a:r>
          </a:p>
          <a:p>
            <a:pPr lvl="1"/>
            <a:r>
              <a:rPr lang="en-US" dirty="0" smtClean="0"/>
              <a:t>overlapping buffers passed to MPI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deadlocks due to MPI calls</a:t>
            </a:r>
          </a:p>
          <a:p>
            <a:pPr lvl="1"/>
            <a:r>
              <a:rPr lang="en-US" dirty="0" smtClean="0"/>
              <a:t>basic checks for thread-level usage (</a:t>
            </a:r>
            <a:r>
              <a:rPr lang="en-US" dirty="0" err="1" smtClean="0"/>
              <a:t>MPI_Init_thread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doc.itc.rwth-aachen.de/display/CCP/Project+MUST</a:t>
            </a:r>
            <a:endParaRPr lang="en-US" dirty="0" smtClean="0"/>
          </a:p>
          <a:p>
            <a:r>
              <a:rPr lang="en-US" dirty="0" smtClean="0"/>
              <a:t>Note: Intel MPI can catch some of these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  <p:pic>
        <p:nvPicPr>
          <p:cNvPr id="2050" name="Picture 2" descr="https://doc.itc.rwth-aachen.de/download/attachments/7373495/Must_Logo.png?version=1&amp;modificationDate=1394460114000&amp;api=v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78" y="2420888"/>
            <a:ext cx="1859844" cy="67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uses </a:t>
            </a:r>
            <a:r>
              <a:rPr lang="en-US" dirty="0"/>
              <a:t>P</a:t>
            </a:r>
            <a:r>
              <a:rPr lang="en-US" dirty="0" smtClean="0"/>
              <a:t>MPI interface, so no instrumentation required</a:t>
            </a:r>
          </a:p>
          <a:p>
            <a:r>
              <a:rPr lang="en-US" dirty="0" smtClean="0"/>
              <a:t>Run application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en-US" dirty="0" smtClean="0"/>
              <a:t>,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HTML report is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0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412776"/>
            <a:ext cx="864096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./deadlock.exe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MUST configuration ... centralized checks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fall-back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application crash handling (very slow)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Using prebuilt infrastructure 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Weaver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Generating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configuration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Search for linked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not found ... using LD_PRELOAD to load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Executing application: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============MUST===============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 MUST detected a deadlock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detailed information is available in the MUST output file. You should either investigate details with a debugger or abort, the operation of MUST will stop from now.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===============================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C^C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Execution finished, inspect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"/MUST_Output.html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"!</a:t>
            </a:r>
          </a:p>
        </p:txBody>
      </p:sp>
    </p:spTree>
    <p:extLst>
      <p:ext uri="{BB962C8B-B14F-4D97-AF65-F5344CB8AC3E}">
        <p14:creationId xmlns:p14="http://schemas.microsoft.com/office/powerpoint/2010/main" val="21627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556792"/>
            <a:ext cx="7219950" cy="44100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61889" y="3470726"/>
            <a:ext cx="2384627" cy="1075268"/>
            <a:chOff x="5940152" y="6165304"/>
            <a:chExt cx="2384627" cy="107526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23846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/>
                <a:t> 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132466" y="6811635"/>
              <a:ext cx="1069499" cy="428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42833" y="3157330"/>
            <a:ext cx="2159502" cy="1279782"/>
            <a:chOff x="5940152" y="6165304"/>
            <a:chExt cx="2159502" cy="1279782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1595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 </a:t>
              </a:r>
              <a:r>
                <a:rPr lang="en-US" dirty="0" smtClean="0"/>
                <a:t>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6217591" y="6811635"/>
              <a:ext cx="802312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76768" y="3153387"/>
            <a:ext cx="163538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= deadlock!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29868" y="1700808"/>
            <a:ext cx="8084264" cy="4031873"/>
            <a:chOff x="323528" y="2277447"/>
            <a:chExt cx="8084264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084264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comm_rank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command_argument_count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get_command_argument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buffer)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read (buffer, '(I5)')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default_n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MPI_Bcast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(n, 1, MPI_INTEGER, 0, 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MPI_Sendrecv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(matrix(2,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up,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matrix(1,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down,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312" y="6001543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deadlock.f90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8184" y="2607212"/>
            <a:ext cx="1518429" cy="1279782"/>
            <a:chOff x="5940152" y="6165304"/>
            <a:chExt cx="1518429" cy="1279782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184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doesn't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217607" y="6811635"/>
              <a:ext cx="481760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75656" y="5013176"/>
            <a:ext cx="3314818" cy="1532176"/>
            <a:chOff x="5940152" y="5279459"/>
            <a:chExt cx="3314818" cy="1532176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3314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starts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>
                  <a:cs typeface="Courier New" panose="02070309020205020404" pitchFamily="49" charset="0"/>
                </a:rPr>
                <a:t> all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others stuck in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56" y="5279459"/>
              <a:ext cx="721305" cy="885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7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leaked resources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" y="1168040"/>
            <a:ext cx="7971804" cy="52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Leaky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454559" cy="3293209"/>
            <a:chOff x="323528" y="2277447"/>
            <a:chExt cx="8454559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dims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periodic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reorder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MPI_Dims_create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dims,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MPI_Cart_create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dims, periodic,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                   reorder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cart_comm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1, 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MPI_type_contiguous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4211" y="5262879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leak.f90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9862" y="1442007"/>
            <a:ext cx="3042821" cy="1482937"/>
            <a:chOff x="5940152" y="6165304"/>
            <a:chExt cx="3042821" cy="1482937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30428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MPI_Cart_create</a:t>
              </a:r>
              <a:r>
                <a:rPr lang="en-US" dirty="0" smtClean="0">
                  <a:cs typeface="Courier New" panose="02070309020205020404" pitchFamily="49" charset="0"/>
                </a:rPr>
                <a:t> without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MPI_Comm_free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461563" y="6811635"/>
              <a:ext cx="75023" cy="836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95936" y="4511100"/>
            <a:ext cx="2842445" cy="1532175"/>
            <a:chOff x="5940152" y="5279460"/>
            <a:chExt cx="2842445" cy="1532175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8424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two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dirty="0" smtClean="0">
                  <a:cs typeface="Courier New" panose="02070309020205020404" pitchFamily="49" charset="0"/>
                </a:rPr>
                <a:t>,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without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63" y="5279460"/>
              <a:ext cx="485112" cy="8858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3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sizes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692374"/>
            <a:ext cx="89439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size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577989" cy="3785652"/>
            <a:chOff x="323528" y="2277447"/>
            <a:chExt cx="8577989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6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1,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0,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5755322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message_size.f90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83849" y="5778540"/>
            <a:ext cx="3742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buffer &gt; receive buffer!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13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Intel MPI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73739"/>
            <a:ext cx="864096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./message_size.exe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truncated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(224).....................: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=0x6b0b80, count=5, MPI_INTEGER,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=0, tag=17, MPI_COMM_WORLD, status=0x1) failed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MPIDI_CH3U_Receive_data_found(131):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from rank 0 and tag 17 truncated; 24 bytes received but buffer size is 20</a:t>
            </a:r>
          </a:p>
        </p:txBody>
      </p:sp>
    </p:spTree>
    <p:extLst>
      <p:ext uri="{BB962C8B-B14F-4D97-AF65-F5344CB8AC3E}">
        <p14:creationId xmlns:p14="http://schemas.microsoft.com/office/powerpoint/2010/main" val="9841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types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8915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type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556792"/>
            <a:ext cx="8577989" cy="4035036"/>
            <a:chOff x="323528" y="2277447"/>
            <a:chExt cx="8577989" cy="4035036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=&gt; REAL64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real(kind=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MPI_DOUBLE_PRECISION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6004706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70674" y="5885473"/>
            <a:ext cx="66216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receive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DOUBLE_PRECISION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24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1490" y="1507059"/>
            <a:ext cx="8331127" cy="3539430"/>
            <a:chOff x="323528" y="2277447"/>
            <a:chExt cx="833112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331127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integer(kind=INT64)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51570" y="5509100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9896" y="5437939"/>
            <a:ext cx="5589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MPI_INTEGER</a:t>
            </a:r>
            <a:r>
              <a:rPr lang="en-US" sz="2400" dirty="0" smtClean="0"/>
              <a:t>: 4 byte </a:t>
            </a:r>
            <a:r>
              <a:rPr lang="en-US" sz="2400" dirty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  <a:r>
              <a:rPr lang="en-US" sz="2400" dirty="0" smtClean="0"/>
              <a:t>: 8 byte 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 rot="20642741">
            <a:off x="4201384" y="5740443"/>
            <a:ext cx="38436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caught: PMPI has no clue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7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aliasing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051634"/>
            <a:ext cx="8229600" cy="3074530"/>
          </a:xfrm>
        </p:spPr>
        <p:txBody>
          <a:bodyPr/>
          <a:lstStyle/>
          <a:p>
            <a:r>
              <a:rPr lang="en-US" dirty="0" smtClean="0"/>
              <a:t>MUST 1.5 crashes: no error report</a:t>
            </a:r>
          </a:p>
          <a:p>
            <a:r>
              <a:rPr lang="en-US" dirty="0" smtClean="0"/>
              <a:t>Intel MPI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51520" y="1744230"/>
            <a:ext cx="8640960" cy="1077218"/>
            <a:chOff x="260558" y="2277447"/>
            <a:chExt cx="8640960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260558" y="2277447"/>
              <a:ext cx="8640960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MPI_Reduce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MPI_SUM, root,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3046888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5696" y="4293096"/>
            <a:ext cx="864096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-np 2 ./buffer_overlap.exe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Invalid buffer pointer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(2334):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count=5, MPI_INTEGER, MPI_SUM, root=0, MPI_COMM_WORLD) failed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(2255):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Buffers must not be aliased</a:t>
            </a:r>
          </a:p>
        </p:txBody>
      </p:sp>
    </p:spTree>
    <p:extLst>
      <p:ext uri="{BB962C8B-B14F-4D97-AF65-F5344CB8AC3E}">
        <p14:creationId xmlns:p14="http://schemas.microsoft.com/office/powerpoint/2010/main" val="151012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</a:t>
            </a:r>
          </a:p>
          <a:p>
            <a:pPr lvl="1"/>
            <a:r>
              <a:rPr lang="en-US" dirty="0" smtClean="0"/>
              <a:t>race conditions (</a:t>
            </a:r>
            <a:r>
              <a:rPr lang="en-US" dirty="0" err="1" smtClean="0"/>
              <a:t>drd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http://valgrind.org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  <p:pic>
        <p:nvPicPr>
          <p:cNvPr id="4100" name="Picture 4" descr="Valgrind Ho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3"/>
          <a:stretch/>
        </p:blipFill>
        <p:spPr bwMode="auto">
          <a:xfrm>
            <a:off x="7164288" y="1600200"/>
            <a:ext cx="11525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Developer documentation</a:t>
            </a:r>
          </a:p>
          <a:p>
            <a:pPr lvl="1"/>
            <a:r>
              <a:rPr lang="en-US" dirty="0">
                <a:hlinkClick r:id="rId7"/>
              </a:rPr>
              <a:t>https://developers.google.com/style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060848"/>
            <a:ext cx="224478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Be consistent!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08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to detect</a:t>
            </a:r>
          </a:p>
          <a:p>
            <a:pPr lvl="1"/>
            <a:r>
              <a:rPr lang="en-US" dirty="0" smtClean="0"/>
              <a:t>thread issues: deadlocks, race conditions</a:t>
            </a:r>
          </a:p>
          <a:p>
            <a:pPr lvl="1"/>
            <a:r>
              <a:rPr lang="en-US" dirty="0" smtClean="0"/>
              <a:t>memory issues: leaks</a:t>
            </a:r>
          </a:p>
          <a:p>
            <a:r>
              <a:rPr lang="en-US" dirty="0" smtClean="0"/>
              <a:t>Can be used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command line</a:t>
            </a:r>
          </a:p>
          <a:p>
            <a:r>
              <a:rPr lang="en-US" dirty="0" smtClean="0"/>
              <a:t>Commercial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5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 smtClean="0"/>
              <a:t> using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584926" y="2276872"/>
            <a:ext cx="693940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3.14059997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0.506071389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0.243729278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$./pi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0.442173123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2708920"/>
            <a:ext cx="13109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too bad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7393" y="5646002"/>
            <a:ext cx="34492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 symptom of race condition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627784" y="3501008"/>
            <a:ext cx="3999178" cy="1512168"/>
            <a:chOff x="2627784" y="3501008"/>
            <a:chExt cx="3999178" cy="1512168"/>
          </a:xfrm>
        </p:grpSpPr>
        <p:sp>
          <p:nvSpPr>
            <p:cNvPr id="7" name="TextBox 6"/>
            <p:cNvSpPr txBox="1"/>
            <p:nvPr/>
          </p:nvSpPr>
          <p:spPr>
            <a:xfrm>
              <a:off x="3059832" y="4072426"/>
              <a:ext cx="35671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really </a:t>
              </a:r>
              <a:r>
                <a:rPr lang="en-US" dirty="0" smtClean="0">
                  <a:sym typeface="Symbol" panose="05050102010706020507" pitchFamily="18" charset="2"/>
                </a:rPr>
                <a:t></a:t>
              </a:r>
              <a:r>
                <a:rPr lang="en-US" dirty="0" smtClean="0"/>
                <a:t>, not even deterministic!</a:t>
              </a:r>
              <a:endParaRPr lang="en-US" dirty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2627784" y="3501008"/>
              <a:ext cx="219609" cy="151216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Inspector is project-based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159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98" y="2132856"/>
            <a:ext cx="7766206" cy="42234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95800" y="3068960"/>
            <a:ext cx="3642673" cy="1564123"/>
            <a:chOff x="3605452" y="3068960"/>
            <a:chExt cx="3642673" cy="1564123"/>
          </a:xfrm>
        </p:grpSpPr>
        <p:sp>
          <p:nvSpPr>
            <p:cNvPr id="6" name="Rounded Rectangle 5"/>
            <p:cNvSpPr/>
            <p:nvPr/>
          </p:nvSpPr>
          <p:spPr>
            <a:xfrm>
              <a:off x="3605452" y="4417059"/>
              <a:ext cx="936104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20510" y="3068960"/>
              <a:ext cx="252761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create new project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2"/>
              <a:endCxn id="6" idx="0"/>
            </p:cNvCxnSpPr>
            <p:nvPr/>
          </p:nvCxnSpPr>
          <p:spPr>
            <a:xfrm flipH="1">
              <a:off x="4073504" y="3530625"/>
              <a:ext cx="1910814" cy="88643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" y="4811522"/>
            <a:ext cx="4320133" cy="18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target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24590"/>
            <a:ext cx="6973019" cy="549960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69550" y="2060848"/>
            <a:ext cx="532859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7672146" cy="532859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004048" y="4021690"/>
            <a:ext cx="3123236" cy="648072"/>
            <a:chOff x="5004048" y="4005064"/>
            <a:chExt cx="3123236" cy="648072"/>
          </a:xfrm>
        </p:grpSpPr>
        <p:sp>
          <p:nvSpPr>
            <p:cNvPr id="5" name="Right Brace 4"/>
            <p:cNvSpPr/>
            <p:nvPr/>
          </p:nvSpPr>
          <p:spPr>
            <a:xfrm>
              <a:off x="5004048" y="4077072"/>
              <a:ext cx="72008" cy="576064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076056" y="4005064"/>
              <a:ext cx="3051228" cy="400110"/>
              <a:chOff x="4285708" y="4005064"/>
              <a:chExt cx="3051228" cy="4001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789764" y="4005064"/>
                <a:ext cx="2547172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increased from default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5" idx="1"/>
              </p:cNvCxnSpPr>
              <p:nvPr/>
            </p:nvCxnSpPr>
            <p:spPr>
              <a:xfrm flipH="1">
                <a:off x="4285708" y="4205119"/>
                <a:ext cx="504056" cy="15998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2051720" y="1844824"/>
            <a:ext cx="5040560" cy="1080120"/>
            <a:chOff x="2051720" y="1844824"/>
            <a:chExt cx="5040560" cy="1080120"/>
          </a:xfrm>
        </p:grpSpPr>
        <p:sp>
          <p:nvSpPr>
            <p:cNvPr id="14" name="Rounded Rectangle 13"/>
            <p:cNvSpPr/>
            <p:nvPr/>
          </p:nvSpPr>
          <p:spPr>
            <a:xfrm>
              <a:off x="2051720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80112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1729" y="2539644"/>
            <a:ext cx="1806914" cy="1054962"/>
            <a:chOff x="4811805" y="1518849"/>
            <a:chExt cx="1806914" cy="1054962"/>
          </a:xfrm>
        </p:grpSpPr>
        <p:sp>
          <p:nvSpPr>
            <p:cNvPr id="18" name="Rounded Rectangle 17"/>
            <p:cNvSpPr/>
            <p:nvPr/>
          </p:nvSpPr>
          <p:spPr>
            <a:xfrm>
              <a:off x="4984673" y="1518849"/>
              <a:ext cx="163404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11805" y="2173701"/>
              <a:ext cx="152240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analysis type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0"/>
              <a:endCxn id="18" idx="2"/>
            </p:cNvCxnSpPr>
            <p:nvPr/>
          </p:nvCxnSpPr>
          <p:spPr>
            <a:xfrm flipV="1">
              <a:off x="5573007" y="1878889"/>
              <a:ext cx="228689" cy="29481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59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0" y="1484784"/>
            <a:ext cx="8532440" cy="440870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7504" y="5301208"/>
            <a:ext cx="2092952" cy="1180389"/>
            <a:chOff x="4485337" y="1518669"/>
            <a:chExt cx="2092952" cy="1180389"/>
          </a:xfrm>
        </p:grpSpPr>
        <p:sp>
          <p:nvSpPr>
            <p:cNvPr id="6" name="Rounded Rectangle 5"/>
            <p:cNvSpPr/>
            <p:nvPr/>
          </p:nvSpPr>
          <p:spPr>
            <a:xfrm>
              <a:off x="5853489" y="1518669"/>
              <a:ext cx="724800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85337" y="2298948"/>
              <a:ext cx="170957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write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  <a:endCxn id="6" idx="2"/>
            </p:cNvCxnSpPr>
            <p:nvPr/>
          </p:nvCxnSpPr>
          <p:spPr>
            <a:xfrm flipV="1">
              <a:off x="5340123" y="1734873"/>
              <a:ext cx="875766" cy="56407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246060" y="4296898"/>
            <a:ext cx="2236145" cy="2184699"/>
            <a:chOff x="-490244" y="4296898"/>
            <a:chExt cx="2236145" cy="2184699"/>
          </a:xfrm>
        </p:grpSpPr>
        <p:sp>
          <p:nvSpPr>
            <p:cNvPr id="25" name="TextBox 24"/>
            <p:cNvSpPr txBox="1"/>
            <p:nvPr/>
          </p:nvSpPr>
          <p:spPr>
            <a:xfrm>
              <a:off x="107504" y="6081487"/>
              <a:ext cx="163839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read</a:t>
              </a:r>
              <a:endParaRPr lang="en-US" sz="2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-490244" y="4296898"/>
              <a:ext cx="597748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5" idx="0"/>
              <a:endCxn id="22" idx="2"/>
            </p:cNvCxnSpPr>
            <p:nvPr/>
          </p:nvCxnSpPr>
          <p:spPr>
            <a:xfrm flipH="1" flipV="1">
              <a:off x="-191370" y="4513102"/>
              <a:ext cx="1118073" cy="156838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1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163</a:t>
            </a:fld>
            <a:endParaRPr lang="nl-BE"/>
          </a:p>
        </p:txBody>
      </p:sp>
      <p:grpSp>
        <p:nvGrpSpPr>
          <p:cNvPr id="40" name="Group 39"/>
          <p:cNvGrpSpPr/>
          <p:nvPr/>
        </p:nvGrpSpPr>
        <p:grpSpPr>
          <a:xfrm>
            <a:off x="1394469" y="2231286"/>
            <a:ext cx="1535534" cy="450706"/>
            <a:chOff x="1394469" y="2231286"/>
            <a:chExt cx="1535534" cy="450706"/>
          </a:xfrm>
        </p:grpSpPr>
        <p:sp>
          <p:nvSpPr>
            <p:cNvPr id="8" name="TextBox 7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13" name="Straight Arrow Connector 12"/>
              <p:cNvCxnSpPr>
                <a:stCxn id="7" idx="3"/>
                <a:endCxn id="8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1394469" y="2774282"/>
            <a:ext cx="3454474" cy="474019"/>
            <a:chOff x="1394469" y="2774282"/>
            <a:chExt cx="3454474" cy="474019"/>
          </a:xfrm>
        </p:grpSpPr>
        <p:sp>
          <p:nvSpPr>
            <p:cNvPr id="10" name="TextBox 9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394469" y="2774282"/>
              <a:ext cx="3152788" cy="289353"/>
              <a:chOff x="1394469" y="2774282"/>
              <a:chExt cx="3152788" cy="289353"/>
            </a:xfrm>
          </p:grpSpPr>
          <p:cxnSp>
            <p:nvCxnSpPr>
              <p:cNvPr id="14" name="Straight Arrow Connector 13"/>
              <p:cNvCxnSpPr>
                <a:stCxn id="9" idx="3"/>
                <a:endCxn id="10" idx="1"/>
              </p:cNvCxnSpPr>
              <p:nvPr/>
            </p:nvCxnSpPr>
            <p:spPr>
              <a:xfrm>
                <a:off x="1394469" y="2901147"/>
                <a:ext cx="3152788" cy="1624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092783" y="2297497"/>
            <a:ext cx="2371002" cy="788316"/>
            <a:chOff x="1092783" y="2297497"/>
            <a:chExt cx="2371002" cy="788316"/>
          </a:xfrm>
        </p:grpSpPr>
        <p:sp>
          <p:nvSpPr>
            <p:cNvPr id="9" name="TextBox 8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20" name="Straight Arrow Connector 19"/>
              <p:cNvCxnSpPr>
                <a:stCxn id="8" idx="1"/>
                <a:endCxn id="9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979712" y="2591326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92783" y="2879435"/>
            <a:ext cx="4309257" cy="717995"/>
            <a:chOff x="1092783" y="2879435"/>
            <a:chExt cx="4309257" cy="717995"/>
          </a:xfrm>
        </p:grpSpPr>
        <p:sp>
          <p:nvSpPr>
            <p:cNvPr id="11" name="TextBox 10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17" name="Straight Arrow Connector 16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04006" y="1641362"/>
            <a:ext cx="5165551" cy="2075670"/>
            <a:chOff x="404006" y="1641362"/>
            <a:chExt cx="5165551" cy="207567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772816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664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2783" y="2204864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04006" y="2094309"/>
              <a:ext cx="369332" cy="1569320"/>
              <a:chOff x="404006" y="2094309"/>
              <a:chExt cx="369332" cy="156932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755576" y="2094309"/>
                <a:ext cx="0" cy="15693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rot="16200000">
                <a:off x="281536" y="2696665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</a:t>
                </a:r>
                <a:endParaRPr lang="en-US" dirty="0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779912" y="1700808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813051" y="1641362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394469" y="4550080"/>
            <a:ext cx="1535534" cy="450706"/>
            <a:chOff x="1394469" y="2231286"/>
            <a:chExt cx="1535534" cy="450706"/>
          </a:xfrm>
        </p:grpSpPr>
        <p:grpSp>
          <p:nvGrpSpPr>
            <p:cNvPr id="54" name="Group 53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55" name="Straight Arrow Connector 54"/>
              <p:cNvCxnSpPr>
                <a:stCxn id="48" idx="3"/>
                <a:endCxn id="53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94469" y="4708324"/>
            <a:ext cx="3454474" cy="858771"/>
            <a:chOff x="1394469" y="2389530"/>
            <a:chExt cx="3454474" cy="858771"/>
          </a:xfrm>
        </p:grpSpPr>
        <p:sp>
          <p:nvSpPr>
            <p:cNvPr id="58" name="TextBox 57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394469" y="2389530"/>
              <a:ext cx="3152788" cy="674105"/>
              <a:chOff x="1394469" y="2389530"/>
              <a:chExt cx="3152788" cy="674105"/>
            </a:xfrm>
          </p:grpSpPr>
          <p:cxnSp>
            <p:nvCxnSpPr>
              <p:cNvPr id="60" name="Straight Arrow Connector 59"/>
              <p:cNvCxnSpPr>
                <a:stCxn id="48" idx="3"/>
                <a:endCxn id="58" idx="1"/>
              </p:cNvCxnSpPr>
              <p:nvPr/>
            </p:nvCxnSpPr>
            <p:spPr>
              <a:xfrm>
                <a:off x="1394469" y="2389530"/>
                <a:ext cx="3152788" cy="6741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1092783" y="4616291"/>
            <a:ext cx="2371002" cy="788316"/>
            <a:chOff x="1092783" y="2297497"/>
            <a:chExt cx="2371002" cy="788316"/>
          </a:xfrm>
        </p:grpSpPr>
        <p:sp>
          <p:nvSpPr>
            <p:cNvPr id="63" name="TextBox 62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66" name="Straight Arrow Connector 65"/>
              <p:cNvCxnSpPr>
                <a:stCxn id="53" idx="1"/>
                <a:endCxn id="63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1871643" y="2632891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92783" y="5198229"/>
            <a:ext cx="4309257" cy="717995"/>
            <a:chOff x="1092783" y="2879435"/>
            <a:chExt cx="4309257" cy="717995"/>
          </a:xfrm>
        </p:grpSpPr>
        <p:sp>
          <p:nvSpPr>
            <p:cNvPr id="69" name="TextBox 68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72" name="Straight Arrow Connector 71"/>
              <p:cNvCxnSpPr>
                <a:stCxn id="58" idx="1"/>
                <a:endCxn id="69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04006" y="3960156"/>
            <a:ext cx="5165551" cy="2075670"/>
            <a:chOff x="404006" y="3960156"/>
            <a:chExt cx="5165551" cy="2075670"/>
          </a:xfrm>
        </p:grpSpPr>
        <p:sp>
          <p:nvSpPr>
            <p:cNvPr id="48" name="TextBox 47"/>
            <p:cNvSpPr txBox="1"/>
            <p:nvPr/>
          </p:nvSpPr>
          <p:spPr>
            <a:xfrm>
              <a:off x="1092783" y="452365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006" y="3960156"/>
              <a:ext cx="5165551" cy="2075670"/>
              <a:chOff x="404006" y="3960156"/>
              <a:chExt cx="5165551" cy="207567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5576" y="4091610"/>
                <a:ext cx="97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memory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0770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0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82664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1</a:t>
                </a:r>
                <a:endParaRPr lang="en-US" dirty="0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404006" y="4413103"/>
                <a:ext cx="369332" cy="1569320"/>
                <a:chOff x="404006" y="2094309"/>
                <a:chExt cx="369332" cy="1569320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755576" y="2094309"/>
                  <a:ext cx="0" cy="156932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 rot="16200000">
                  <a:off x="281536" y="2696665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time</a:t>
                  </a:r>
                  <a:endParaRPr lang="en-US" dirty="0"/>
                </a:p>
              </p:txBody>
            </p:sp>
          </p:grpSp>
          <p:cxnSp>
            <p:nvCxnSpPr>
              <p:cNvPr id="74" name="Straight Connector 73"/>
              <p:cNvCxnSpPr/>
              <p:nvPr/>
            </p:nvCxnSpPr>
            <p:spPr>
              <a:xfrm>
                <a:off x="3779912" y="4019602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813051" y="3960156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122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5508104" y="1988840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5581092" y="4231858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6228184" y="2924944"/>
            <a:ext cx="2771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correctness depends</a:t>
            </a:r>
          </a:p>
          <a:p>
            <a:pPr algn="ctr"/>
            <a:r>
              <a:rPr lang="en-US" sz="2400" dirty="0"/>
              <a:t>on execution order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91150" y="3722766"/>
            <a:ext cx="1966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=</a:t>
            </a:r>
          </a:p>
          <a:p>
            <a:pPr algn="ctr"/>
            <a:r>
              <a:rPr lang="en-US" sz="2400" dirty="0" smtClean="0"/>
              <a:t>race condition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49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0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pPr lvl="1"/>
            <a:r>
              <a:rPr lang="en-US" dirty="0" smtClean="0"/>
              <a:t>in general: minimum scope for variables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liberal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 smtClean="0"/>
              <a:t>Law of Demeter, principle of least knowledge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Functions/classes should have single purpose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/>
              <a:t>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/>
              <a:t>         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 to detect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Clean code: a handbook of agile software </a:t>
            </a:r>
            <a:r>
              <a:rPr lang="en-US" i="1" dirty="0" err="1" smtClean="0"/>
              <a:t>craftmanship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C. Martin</a:t>
            </a:r>
            <a:br>
              <a:rPr lang="en-US" dirty="0" smtClean="0"/>
            </a:br>
            <a:r>
              <a:rPr lang="en-US" dirty="0" smtClean="0"/>
              <a:t>Prentice Hall, 2008</a:t>
            </a:r>
          </a:p>
          <a:p>
            <a:r>
              <a:rPr lang="en-US" i="1" dirty="0" smtClean="0"/>
              <a:t>Design patterns: elements of reusable object-oriented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1994</a:t>
            </a:r>
          </a:p>
          <a:p>
            <a:r>
              <a:rPr lang="en-US" i="1" dirty="0" smtClean="0"/>
              <a:t>Refactoring: improving the design of existing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Martin Fowler</a:t>
            </a:r>
            <a:br>
              <a:rPr lang="en-US" dirty="0" smtClean="0"/>
            </a:br>
            <a:r>
              <a:rPr lang="en-US" dirty="0" smtClean="0"/>
              <a:t>Addison-Wesley, 1999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go overboard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for reading</a:t>
            </a:r>
          </a:p>
          <a:p>
            <a:pPr lvl="1"/>
            <a:r>
              <a:rPr lang="en-US" dirty="0" smtClean="0"/>
              <a:t>test whether file exists</a:t>
            </a:r>
          </a:p>
          <a:p>
            <a:pPr lvl="1"/>
            <a:r>
              <a:rPr lang="en-US" dirty="0" smtClean="0"/>
              <a:t>test whether file can be read</a:t>
            </a:r>
          </a:p>
          <a:p>
            <a:pPr lvl="1"/>
            <a:r>
              <a:rPr lang="en-US" dirty="0" smtClean="0"/>
              <a:t>open file, verify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Grace Hopper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for failure can be figured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Kent Beck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Test-driven development: by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Kent Beck</a:t>
            </a:r>
            <a:br>
              <a:rPr lang="en-US" dirty="0" smtClean="0"/>
            </a:br>
            <a:r>
              <a:rPr lang="en-US" dirty="0" smtClean="0"/>
              <a:t>Addison-Wesley, 2002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9060</TotalTime>
  <Words>10200</Words>
  <Application>Microsoft Office PowerPoint</Application>
  <PresentationFormat>On-screen Show (4:3)</PresentationFormat>
  <Paragraphs>2335</Paragraphs>
  <Slides>170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170</vt:i4>
      </vt:variant>
    </vt:vector>
  </HeadingPairs>
  <TitlesOfParts>
    <vt:vector size="179" baseType="lpstr">
      <vt:lpstr>Arial</vt:lpstr>
      <vt:lpstr>Brush Script MT</vt:lpstr>
      <vt:lpstr>Calibri</vt:lpstr>
      <vt:lpstr>Courier New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MUST</vt:lpstr>
      <vt:lpstr>MUST</vt:lpstr>
      <vt:lpstr>Using MUST</vt:lpstr>
      <vt:lpstr>MUST deadlock run</vt:lpstr>
      <vt:lpstr>MUST deadlock report</vt:lpstr>
      <vt:lpstr>Deadlock code</vt:lpstr>
      <vt:lpstr>MUST leaked resources report</vt:lpstr>
      <vt:lpstr>Leaky code</vt:lpstr>
      <vt:lpstr>MUST buffer sizes report</vt:lpstr>
      <vt:lpstr>Mismatched buffer size code</vt:lpstr>
      <vt:lpstr>Mismatched buffer Intel MPI</vt:lpstr>
      <vt:lpstr>MUST buffer types report</vt:lpstr>
      <vt:lpstr>Mismatched buffer type code</vt:lpstr>
      <vt:lpstr>However…</vt:lpstr>
      <vt:lpstr>Buffer aliasing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Intel Inspector</vt:lpstr>
      <vt:lpstr>Intel Inspector: what is it?</vt:lpstr>
      <vt:lpstr>Computing  using OpenMP</vt:lpstr>
      <vt:lpstr>Startup</vt:lpstr>
      <vt:lpstr>Configure target</vt:lpstr>
      <vt:lpstr>Configure analysis</vt:lpstr>
      <vt:lpstr>Analysis summary</vt:lpstr>
      <vt:lpstr>Race condition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252</cp:revision>
  <dcterms:created xsi:type="dcterms:W3CDTF">2013-01-10T10:35:33Z</dcterms:created>
  <dcterms:modified xsi:type="dcterms:W3CDTF">2017-09-14T07:27:00Z</dcterms:modified>
</cp:coreProperties>
</file>