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7" r:id="rId2"/>
    <p:sldId id="258" r:id="rId3"/>
    <p:sldId id="270" r:id="rId4"/>
    <p:sldId id="261" r:id="rId5"/>
    <p:sldId id="262" r:id="rId6"/>
    <p:sldId id="263" r:id="rId7"/>
    <p:sldId id="264" r:id="rId8"/>
    <p:sldId id="265" r:id="rId9"/>
    <p:sldId id="271" r:id="rId10"/>
    <p:sldId id="266" r:id="rId11"/>
    <p:sldId id="267" r:id="rId12"/>
    <p:sldId id="268" r:id="rId13"/>
    <p:sldId id="269" r:id="rId14"/>
    <p:sldId id="272" r:id="rId15"/>
    <p:sldId id="273" r:id="rId16"/>
    <p:sldId id="274" r:id="rId17"/>
    <p:sldId id="275" r:id="rId18"/>
    <p:sldId id="276" r:id="rId19"/>
    <p:sldId id="277" r:id="rId20"/>
    <p:sldId id="27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 varScale="1">
        <p:scale>
          <a:sx n="97" d="100"/>
          <a:sy n="97" d="100"/>
        </p:scale>
        <p:origin x="94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1378B-C2AB-4698-A639-9C0E3F833333}" type="datetimeFigureOut">
              <a:rPr lang="en-US" smtClean="0"/>
              <a:t>2017-03-01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8AC32-B3E1-43F6-A93B-BFEE32E87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49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021F-A61E-4517-8760-BC87D1A92FA2}" type="datetime1">
              <a:rPr lang="en-US" smtClean="0"/>
              <a:t>2017-03-01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47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9E2CA-33D9-482F-BBF4-3C2EF9A11FD9}" type="datetime1">
              <a:rPr lang="en-US" smtClean="0"/>
              <a:t>2017-03-01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24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5842-D24D-4D96-893F-FC8253D498B3}" type="datetime1">
              <a:rPr lang="en-US" smtClean="0"/>
              <a:t>2017-03-01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0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A02C-CCD5-4EAA-AD62-6AF1BBBA5098}" type="datetime1">
              <a:rPr lang="en-US" smtClean="0"/>
              <a:t>2017-03-01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62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6106F-9685-4E44-9262-E438E92F03CD}" type="datetime1">
              <a:rPr lang="en-US" smtClean="0"/>
              <a:t>2017-03-01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294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4F6A0-DDD4-49C4-A22A-B3084067F398}" type="datetime1">
              <a:rPr lang="en-US" smtClean="0"/>
              <a:t>2017-03-01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2ADE-A4E3-4963-8866-B76841D074B7}" type="datetime1">
              <a:rPr lang="en-US" smtClean="0"/>
              <a:t>2017-03-01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39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3FB9-06BC-40F3-9571-396BEEB1EB3D}" type="datetime1">
              <a:rPr lang="en-US" smtClean="0"/>
              <a:t>2017-03-01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01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6F7D-06DD-44B0-8ACC-315F25A1E086}" type="datetime1">
              <a:rPr lang="en-US" smtClean="0"/>
              <a:t>2017-03-01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76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181A-4E09-4B9D-B55E-138F3038D59A}" type="datetime1">
              <a:rPr lang="en-US" smtClean="0"/>
              <a:t>2017-03-01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198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D2A41-686D-44E1-829D-0CDE584BAA73}" type="datetime1">
              <a:rPr lang="en-US" smtClean="0"/>
              <a:t>2017-03-01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953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AA38F-FF33-40B5-8182-D4E420F5D6EB}" type="datetime1">
              <a:rPr lang="en-US" smtClean="0"/>
              <a:t>2017-03-01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34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Essential C++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Modularity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8409" y="5130312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3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09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10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3539430"/>
            <a:chOff x="628650" y="1825625"/>
            <a:chExt cx="6672417" cy="3539430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53943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CXXFLAGS = -O2  -g  -Wall  -std=c++14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LIBS = -lm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all: particles.exe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particles.exe: particle.o main.o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	$(CXX)  $(CXXFLAGS)   -o $@  $^  $(LIBS)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$(CXX)  $(CXXFLAGS)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rm -f particles.exe *.o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95948" y="1133128"/>
            <a:ext cx="4640827" cy="830996"/>
            <a:chOff x="-964783" y="2790404"/>
            <a:chExt cx="4640827" cy="830996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compiler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-964783" y="2990459"/>
              <a:ext cx="2713505" cy="6309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338916" y="2237560"/>
            <a:ext cx="3176434" cy="413419"/>
            <a:chOff x="499610" y="2777095"/>
            <a:chExt cx="3176434" cy="413419"/>
          </a:xfrm>
        </p:grpSpPr>
        <p:sp>
          <p:nvSpPr>
            <p:cNvPr id="12" name="TextBox 11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compiler options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499610" y="2777095"/>
              <a:ext cx="1249112" cy="2133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084439" y="2524534"/>
            <a:ext cx="6430911" cy="672479"/>
            <a:chOff x="-2754867" y="2518035"/>
            <a:chExt cx="6430911" cy="672479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libraries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2754867" y="2518035"/>
              <a:ext cx="4503589" cy="4724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588028" y="3781544"/>
            <a:ext cx="1927322" cy="533210"/>
            <a:chOff x="1748722" y="2676039"/>
            <a:chExt cx="1927322" cy="533210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9139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linking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 flipV="1">
              <a:off x="1748722" y="2676039"/>
              <a:ext cx="1013337" cy="3331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017342" y="4492521"/>
            <a:ext cx="2494214" cy="451386"/>
            <a:chOff x="1278509" y="2778348"/>
            <a:chExt cx="2494214" cy="451386"/>
          </a:xfrm>
        </p:grpSpPr>
        <p:sp>
          <p:nvSpPr>
            <p:cNvPr id="26" name="TextBox 25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compiling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 flipV="1">
              <a:off x="1278509" y="2778348"/>
              <a:ext cx="1283725" cy="2513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798142" y="5209887"/>
            <a:ext cx="3713414" cy="635697"/>
            <a:chOff x="59309" y="2594037"/>
            <a:chExt cx="3713414" cy="635697"/>
          </a:xfrm>
        </p:grpSpPr>
        <p:sp>
          <p:nvSpPr>
            <p:cNvPr id="31" name="TextBox 30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clean up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 flipV="1">
              <a:off x="59309" y="2594037"/>
              <a:ext cx="2502925" cy="43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639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Recipe</a:t>
            </a:r>
          </a:p>
          <a:p>
            <a:pPr lvl="1"/>
            <a:r>
              <a:rPr lang="en-US" dirty="0" smtClean="0"/>
              <a:t>target: what to make</a:t>
            </a:r>
          </a:p>
          <a:p>
            <a:pPr lvl="1"/>
            <a:r>
              <a:rPr lang="en-US" dirty="0" smtClean="0"/>
              <a:t>dependency: what artifacts are required</a:t>
            </a:r>
          </a:p>
          <a:p>
            <a:pPr lvl="1"/>
            <a:r>
              <a:rPr lang="en-US" dirty="0" smtClean="0"/>
              <a:t>action: how to do it</a:t>
            </a:r>
          </a:p>
          <a:p>
            <a:r>
              <a:rPr lang="en-US" dirty="0" smtClean="0"/>
              <a:t>E.g., how to create object files?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47852" y="4903124"/>
            <a:ext cx="548701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%.o: %.cpp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-c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 -o $@  $^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5326" y="4021455"/>
            <a:ext cx="2073577" cy="953668"/>
            <a:chOff x="2762059" y="2809139"/>
            <a:chExt cx="2073577" cy="953668"/>
          </a:xfrm>
        </p:grpSpPr>
        <p:sp>
          <p:nvSpPr>
            <p:cNvPr id="9" name="TextBox 8"/>
            <p:cNvSpPr txBox="1"/>
            <p:nvPr/>
          </p:nvSpPr>
          <p:spPr>
            <a:xfrm>
              <a:off x="2762059" y="2809139"/>
              <a:ext cx="207357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target = object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>
              <a:off x="3798848" y="3209249"/>
              <a:ext cx="741820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898871" y="4021455"/>
            <a:ext cx="3246289" cy="953668"/>
            <a:chOff x="2762058" y="2809139"/>
            <a:chExt cx="3246289" cy="953668"/>
          </a:xfrm>
        </p:grpSpPr>
        <p:sp>
          <p:nvSpPr>
            <p:cNvPr id="16" name="TextBox 15"/>
            <p:cNvSpPr txBox="1"/>
            <p:nvPr/>
          </p:nvSpPr>
          <p:spPr>
            <a:xfrm>
              <a:off x="2762058" y="2809139"/>
              <a:ext cx="32462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dependency = C++ source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2950517" y="3209249"/>
              <a:ext cx="1434686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502178" y="5384703"/>
            <a:ext cx="2658596" cy="850472"/>
            <a:chOff x="2762059" y="2358777"/>
            <a:chExt cx="2658596" cy="850472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265859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only compile, don't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H="1" flipV="1">
              <a:off x="2974883" y="2358777"/>
              <a:ext cx="1116474" cy="4503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45499" y="5584723"/>
            <a:ext cx="7738294" cy="1104104"/>
            <a:chOff x="245499" y="5584723"/>
            <a:chExt cx="7738294" cy="1104104"/>
          </a:xfrm>
        </p:grpSpPr>
        <p:sp>
          <p:nvSpPr>
            <p:cNvPr id="26" name="TextBox 25"/>
            <p:cNvSpPr txBox="1"/>
            <p:nvPr/>
          </p:nvSpPr>
          <p:spPr>
            <a:xfrm>
              <a:off x="245499" y="6350273"/>
              <a:ext cx="7738294" cy="33855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g++  -O2 -g -Wall -stc=c++11  -c  -o particle.o  particle.cpp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868367" y="5665788"/>
              <a:ext cx="1883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particle.o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35326" y="4818487"/>
            <a:ext cx="2486532" cy="638195"/>
            <a:chOff x="1590282" y="3425217"/>
            <a:chExt cx="2486532" cy="638195"/>
          </a:xfrm>
        </p:grpSpPr>
        <p:sp>
          <p:nvSpPr>
            <p:cNvPr id="33" name="TextBox 32"/>
            <p:cNvSpPr txBox="1"/>
            <p:nvPr/>
          </p:nvSpPr>
          <p:spPr>
            <a:xfrm>
              <a:off x="1590282" y="3425217"/>
              <a:ext cx="56449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tab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160173" y="3782568"/>
              <a:ext cx="91664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33" idx="3"/>
              <a:endCxn id="34" idx="1"/>
            </p:cNvCxnSpPr>
            <p:nvPr/>
          </p:nvCxnSpPr>
          <p:spPr>
            <a:xfrm>
              <a:off x="2154776" y="3625272"/>
              <a:ext cx="1005397" cy="29771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5200443" y="4014790"/>
            <a:ext cx="3186474" cy="1203807"/>
            <a:chOff x="1524018" y="2809139"/>
            <a:chExt cx="3186474" cy="1203807"/>
          </a:xfrm>
        </p:grpSpPr>
        <p:sp>
          <p:nvSpPr>
            <p:cNvPr id="47" name="TextBox 46"/>
            <p:cNvSpPr txBox="1"/>
            <p:nvPr/>
          </p:nvSpPr>
          <p:spPr>
            <a:xfrm>
              <a:off x="2762060" y="2809139"/>
              <a:ext cx="194843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action = compile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8" name="Straight Arrow Connector 47"/>
            <p:cNvCxnSpPr>
              <a:stCxn id="47" idx="2"/>
            </p:cNvCxnSpPr>
            <p:nvPr/>
          </p:nvCxnSpPr>
          <p:spPr>
            <a:xfrm flipH="1">
              <a:off x="1524018" y="3209249"/>
              <a:ext cx="2212258" cy="8036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542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Default target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89090" y="3124013"/>
            <a:ext cx="627515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particles.exe: particle.o main.o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 -o $@  $^  $(LIBS)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4822" y="2364402"/>
            <a:ext cx="2270222" cy="755733"/>
            <a:chOff x="2762059" y="2809139"/>
            <a:chExt cx="2270222" cy="755733"/>
          </a:xfrm>
        </p:grpSpPr>
        <p:sp>
          <p:nvSpPr>
            <p:cNvPr id="7" name="TextBox 6"/>
            <p:cNvSpPr txBox="1"/>
            <p:nvPr/>
          </p:nvSpPr>
          <p:spPr>
            <a:xfrm>
              <a:off x="2762059" y="2809139"/>
              <a:ext cx="22702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target = executable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3897170" y="3209249"/>
              <a:ext cx="562899" cy="3556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273627" y="2364402"/>
            <a:ext cx="2822374" cy="771642"/>
            <a:chOff x="2762059" y="2809139"/>
            <a:chExt cx="2822374" cy="771642"/>
          </a:xfrm>
        </p:grpSpPr>
        <p:sp>
          <p:nvSpPr>
            <p:cNvPr id="10" name="TextBox 9"/>
            <p:cNvSpPr txBox="1"/>
            <p:nvPr/>
          </p:nvSpPr>
          <p:spPr>
            <a:xfrm>
              <a:off x="2762059" y="2809139"/>
              <a:ext cx="282237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dependency = object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3932613" y="3209249"/>
              <a:ext cx="240633" cy="3715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189090" y="3775918"/>
            <a:ext cx="6275155" cy="1302357"/>
            <a:chOff x="551860" y="5584723"/>
            <a:chExt cx="6275155" cy="1302357"/>
          </a:xfrm>
        </p:grpSpPr>
        <p:sp>
          <p:nvSpPr>
            <p:cNvPr id="13" name="TextBox 12"/>
            <p:cNvSpPr txBox="1"/>
            <p:nvPr/>
          </p:nvSpPr>
          <p:spPr>
            <a:xfrm>
              <a:off x="551860" y="6302305"/>
              <a:ext cx="6275155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g++  -O2 -g -Wall -stc=c++11  -o particles.exe \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particle.o main.o  -lm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1189089" y="5884575"/>
            <a:ext cx="6275155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all: particles.exe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931706" y="2364402"/>
            <a:ext cx="2101249" cy="976103"/>
            <a:chOff x="2125286" y="2809139"/>
            <a:chExt cx="2101249" cy="976103"/>
          </a:xfrm>
        </p:grpSpPr>
        <p:sp>
          <p:nvSpPr>
            <p:cNvPr id="21" name="TextBox 20"/>
            <p:cNvSpPr txBox="1"/>
            <p:nvPr/>
          </p:nvSpPr>
          <p:spPr>
            <a:xfrm>
              <a:off x="2762060" y="2809139"/>
              <a:ext cx="146447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action =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2125286" y="3209249"/>
              <a:ext cx="1369012" cy="5759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9703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executable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Only execute targets with modified dependencies</a:t>
            </a:r>
          </a:p>
          <a:p>
            <a:pPr lvl="1"/>
            <a:r>
              <a:rPr lang="en-US" dirty="0" smtClean="0"/>
              <a:t>dependency tracking</a:t>
            </a:r>
          </a:p>
          <a:p>
            <a:pPr lvl="1"/>
            <a:r>
              <a:rPr lang="en-US" dirty="0" smtClean="0"/>
              <a:t>saves lots of time on large projects</a:t>
            </a:r>
          </a:p>
          <a:p>
            <a:r>
              <a:rPr lang="en-US" dirty="0" smtClean="0"/>
              <a:t>Clean all build artifacts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5341" y="2458063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45342" y="5245506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  clean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80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16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for preconditions</a:t>
            </a:r>
          </a:p>
          <a:p>
            <a:pPr lvl="1"/>
            <a:r>
              <a:rPr lang="en-US" dirty="0" smtClean="0"/>
              <a:t>valid arguments for functions?</a:t>
            </a:r>
          </a:p>
          <a:p>
            <a:r>
              <a:rPr lang="en-US" dirty="0" smtClean="0"/>
              <a:t>Invariants</a:t>
            </a:r>
          </a:p>
          <a:p>
            <a:pPr lvl="1"/>
            <a:r>
              <a:rPr lang="en-US" dirty="0" smtClean="0"/>
              <a:t>valid state of object?</a:t>
            </a:r>
          </a:p>
          <a:p>
            <a:r>
              <a:rPr lang="en-US" dirty="0" smtClean="0"/>
              <a:t>Check for runtime problems</a:t>
            </a:r>
          </a:p>
          <a:p>
            <a:pPr lvl="1"/>
            <a:r>
              <a:rPr lang="en-US" dirty="0" smtClean="0"/>
              <a:t>e.g., opening files</a:t>
            </a:r>
          </a:p>
          <a:p>
            <a:r>
              <a:rPr lang="en-US" dirty="0" smtClean="0"/>
              <a:t>Signal problems</a:t>
            </a:r>
          </a:p>
          <a:p>
            <a:pPr lvl="1"/>
            <a:r>
              <a:rPr lang="en-US" dirty="0" smtClean="0"/>
              <a:t>don't fail silently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61187" y="5653743"/>
            <a:ext cx="28698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Throw exceptions!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6717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Throw exception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16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exception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endParaRPr lang="nn-N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int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if (n &lt; 0)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string msg("fac argument 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msg += to_string(n) + ", must be positive";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throw invalid_argument(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msg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int result =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for (int i = 2; i &lt;= n; i++)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   result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result;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24751" y="2108763"/>
            <a:ext cx="2989006" cy="929405"/>
            <a:chOff x="1995658" y="2809139"/>
            <a:chExt cx="2989006" cy="929405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check precondition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 flipH="1">
              <a:off x="1995658" y="3209249"/>
              <a:ext cx="1877704" cy="5292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166546" y="3910918"/>
            <a:ext cx="3716902" cy="608652"/>
            <a:chOff x="1267762" y="2600597"/>
            <a:chExt cx="3716902" cy="608652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standard exception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81228" y="3038168"/>
            <a:ext cx="2502978" cy="707886"/>
            <a:chOff x="181228" y="3038168"/>
            <a:chExt cx="2502978" cy="707886"/>
          </a:xfrm>
        </p:grpSpPr>
        <p:sp>
          <p:nvSpPr>
            <p:cNvPr id="16" name="TextBox 15"/>
            <p:cNvSpPr txBox="1"/>
            <p:nvPr/>
          </p:nvSpPr>
          <p:spPr>
            <a:xfrm>
              <a:off x="181228" y="3038168"/>
              <a:ext cx="178522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returns control</a:t>
              </a:r>
              <a:br>
                <a:rPr lang="en-US" sz="2000" dirty="0" smtClean="0"/>
              </a:br>
              <a:r>
                <a:rPr lang="en-US" sz="2000" dirty="0" smtClean="0"/>
                <a:t>to caller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3"/>
            </p:cNvCxnSpPr>
            <p:nvPr/>
          </p:nvCxnSpPr>
          <p:spPr>
            <a:xfrm>
              <a:off x="1966452" y="3392111"/>
              <a:ext cx="717754" cy="3539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28283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 exception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28650" y="4161376"/>
            <a:ext cx="7886700" cy="2015587"/>
          </a:xfrm>
        </p:spPr>
        <p:txBody>
          <a:bodyPr/>
          <a:lstStyle/>
          <a:p>
            <a:r>
              <a:rPr lang="en-US" dirty="0" smtClean="0"/>
              <a:t>Multiple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dirty="0" smtClean="0"/>
              <a:t> phrase are possible</a:t>
            </a:r>
          </a:p>
          <a:p>
            <a:r>
              <a:rPr lang="en-US" dirty="0" smtClean="0"/>
              <a:t>Exception can be </a:t>
            </a:r>
            <a:r>
              <a:rPr lang="en-US" dirty="0" err="1" smtClean="0"/>
              <a:t>rethrown</a:t>
            </a:r>
            <a:r>
              <a:rPr lang="en-US" dirty="0" smtClean="0"/>
              <a:t>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throw;</a:t>
            </a:r>
          </a:p>
          <a:p>
            <a:r>
              <a:rPr lang="en-US" dirty="0" smtClean="0"/>
              <a:t>Recover from exception if possible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17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fac(n) &lt;&lt; endl;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(invalid_argument e)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cerr &lt;&lt; "# error: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e.what()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exit(1);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134159" y="3202996"/>
            <a:ext cx="3716902" cy="608652"/>
            <a:chOff x="1267762" y="2600597"/>
            <a:chExt cx="3716902" cy="608652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deal with situation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3388131" y="1951992"/>
            <a:ext cx="56216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only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invalid_argument</a:t>
            </a:r>
            <a:r>
              <a:rPr lang="en-US" sz="2000" dirty="0" smtClean="0"/>
              <a:t> exception caught</a:t>
            </a:r>
            <a:endParaRPr lang="en-US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264496" y="2371511"/>
            <a:ext cx="1829774" cy="400110"/>
            <a:chOff x="2762059" y="1769112"/>
            <a:chExt cx="1829774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1769112"/>
              <a:ext cx="105886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execute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3820921" y="1969167"/>
              <a:ext cx="7709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89936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error handling is hard</a:t>
            </a:r>
          </a:p>
          <a:p>
            <a:pPr lvl="1"/>
            <a:r>
              <a:rPr lang="en-US" dirty="0" smtClean="0"/>
              <a:t>handle error at right level</a:t>
            </a:r>
          </a:p>
          <a:p>
            <a:pPr lvl="1"/>
            <a:r>
              <a:rPr lang="en-US" dirty="0" smtClean="0"/>
              <a:t>convey maximal information to user</a:t>
            </a:r>
          </a:p>
          <a:p>
            <a:r>
              <a:rPr lang="en-US" dirty="0" smtClean="0"/>
              <a:t>Increases size of code base considerably</a:t>
            </a:r>
          </a:p>
          <a:p>
            <a:r>
              <a:rPr lang="en-US" dirty="0" smtClean="0"/>
              <a:t>Think of corner cases</a:t>
            </a:r>
          </a:p>
          <a:p>
            <a:r>
              <a:rPr lang="en-US" dirty="0" smtClean="0"/>
              <a:t>Requires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90917" y="5053781"/>
            <a:ext cx="361163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it right, or not at all!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60664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35457"/>
            <a:ext cx="7886700" cy="4351338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::exit(</a:t>
            </a:r>
            <a:r>
              <a:rPr lang="en-US" dirty="0" smtClean="0"/>
              <a:t>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to convey exit status to shell</a:t>
            </a:r>
          </a:p>
          <a:p>
            <a:pPr lvl="1"/>
            <a:r>
              <a:rPr lang="en-US" dirty="0" smtClean="0"/>
              <a:t>0: success</a:t>
            </a:r>
          </a:p>
          <a:p>
            <a:pPr lvl="1"/>
            <a:r>
              <a:rPr lang="en-US" dirty="0" smtClean="0"/>
              <a:t>1-127: failure</a:t>
            </a:r>
          </a:p>
          <a:p>
            <a:r>
              <a:rPr lang="en-US" dirty="0" smtClean="0"/>
              <a:t>Non-zero exit status</a:t>
            </a:r>
          </a:p>
          <a:p>
            <a:pPr lvl="1"/>
            <a:r>
              <a:rPr lang="en-US" dirty="0" smtClean="0"/>
              <a:t>pick value per error condition, allows shell to do error handling</a:t>
            </a:r>
          </a:p>
          <a:p>
            <a:pPr lvl="1"/>
            <a:r>
              <a:rPr lang="en-US" dirty="0" smtClean="0"/>
              <a:t>e.g., 1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missing argument, 2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</a:t>
            </a:r>
            <a:r>
              <a:rPr lang="en-US" dirty="0" smtClean="0"/>
              <a:t>wrong argument  type,</a:t>
            </a:r>
            <a:br>
              <a:rPr lang="en-US" dirty="0" smtClean="0"/>
            </a:br>
            <a:r>
              <a:rPr lang="en-US" dirty="0" smtClean="0"/>
              <a:t>         3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</a:t>
            </a:r>
            <a:r>
              <a:rPr lang="en-US" dirty="0" smtClean="0"/>
              <a:t>wrong argument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883" y="5260257"/>
            <a:ext cx="6784259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fac.exe  -1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error: invalid argument value -1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echo 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55534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93194" y="2423057"/>
            <a:ext cx="3404137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800" i="1" dirty="0"/>
              <a:t>A tour of C++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Bjarne </a:t>
            </a:r>
            <a:r>
              <a:rPr lang="en-US" sz="2800" dirty="0" err="1"/>
              <a:t>Stroustrup</a:t>
            </a:r>
            <a:endParaRPr lang="en-US" sz="2800" dirty="0"/>
          </a:p>
          <a:p>
            <a:r>
              <a:rPr lang="en-US" sz="2800" dirty="0"/>
              <a:t>Addison-Wesley, 2014</a:t>
            </a:r>
          </a:p>
        </p:txBody>
      </p:sp>
    </p:spTree>
    <p:extLst>
      <p:ext uri="{BB962C8B-B14F-4D97-AF65-F5344CB8AC3E}">
        <p14:creationId xmlns:p14="http://schemas.microsoft.com/office/powerpoint/2010/main" val="711127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defining your own namespaces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building software using make</a:t>
            </a:r>
          </a:p>
          <a:p>
            <a:pPr lvl="1"/>
            <a:r>
              <a:rPr lang="en-US" dirty="0" smtClean="0"/>
              <a:t>exit status for using in shell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193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Separate compilation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943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 files</a:t>
            </a:r>
          </a:p>
          <a:p>
            <a:pPr lvl="1"/>
            <a:r>
              <a:rPr lang="en-US" dirty="0" smtClean="0"/>
              <a:t>difficult to maintain</a:t>
            </a:r>
          </a:p>
          <a:p>
            <a:pPr lvl="1"/>
            <a:r>
              <a:rPr lang="en-US" dirty="0" smtClean="0"/>
              <a:t>discourage reuse</a:t>
            </a:r>
          </a:p>
          <a:p>
            <a:r>
              <a:rPr lang="en-US" dirty="0" smtClean="0"/>
              <a:t>Small files</a:t>
            </a:r>
          </a:p>
          <a:p>
            <a:pPr lvl="1"/>
            <a:r>
              <a:rPr lang="en-US" dirty="0" smtClean="0"/>
              <a:t>files have single concern</a:t>
            </a:r>
          </a:p>
          <a:p>
            <a:pPr lvl="1"/>
            <a:r>
              <a:rPr lang="en-US" dirty="0" smtClean="0"/>
              <a:t>can be compiled separately</a:t>
            </a:r>
          </a:p>
          <a:p>
            <a:r>
              <a:rPr lang="en-US" dirty="0" smtClean="0"/>
              <a:t>Header files </a:t>
            </a:r>
            <a:r>
              <a:rPr lang="en-US" dirty="0" smtClean="0">
                <a:cs typeface="Courier New" panose="02070309020205020404" pitchFamily="49" charset="0"/>
              </a:rPr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declarations</a:t>
            </a:r>
          </a:p>
          <a:p>
            <a:pPr lvl="1"/>
            <a:r>
              <a:rPr lang="en-US" dirty="0" smtClean="0"/>
              <a:t>very short definitions (one liners)</a:t>
            </a:r>
          </a:p>
          <a:p>
            <a:pPr lvl="1"/>
            <a:r>
              <a:rPr lang="en-US" dirty="0" smtClean="0"/>
              <a:t>(typically) used from various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dirty="0" smtClean="0"/>
              <a:t> files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9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declaration: header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3785652"/>
            <a:chOff x="628650" y="1825625"/>
            <a:chExt cx="6672417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785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_x, _y, _z;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_mass;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Particle(double x, double y, double z,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double mass)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_x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{x}, _y {y}, _z {z}, 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 {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mass}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_x;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_y;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z()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_z; 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mass() const {return _mass;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void move(double dx, double dy, double dz);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Particle&amp; other) const;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86659" y="1825625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777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methods definition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4524315"/>
            <a:chOff x="628650" y="1825625"/>
            <a:chExt cx="667241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&lt;cmath&gt;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include "particle.h"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using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inline double sqr(double x)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{ return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x*x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; }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Particle::move(double dx, double dy, double dz)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_x += dx;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_y += dy;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_z += dz;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Particle::dist(const Particle&amp; other) const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sqrt(sqr(_x - other.x()) + 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sqr(_y - other.y())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sqr(_z - other.z()));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9849" y="1825625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9" name="TextBox 8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5432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class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2800767"/>
            <a:chOff x="628650" y="1825625"/>
            <a:chExt cx="6672417" cy="2800767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28007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include "particle.h"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using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int main()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Particle p(0.0, 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p.move(0.3, 0.5, 0.7);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cout &lt;&lt; p.x() &lt;&lt; ", " &lt;&lt; p.y() &lt;&lt; ", 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&lt;&lt; p.z()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return 0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585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Preprocessing</a:t>
            </a:r>
          </a:p>
          <a:p>
            <a:pPr lvl="1"/>
            <a:r>
              <a:rPr lang="en-US" dirty="0" smtClean="0"/>
              <a:t>processes,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…</a:t>
            </a:r>
          </a:p>
          <a:p>
            <a:pPr lvl="1"/>
            <a:r>
              <a:rPr lang="en-US" dirty="0" smtClean="0"/>
              <a:t>called  by compiler</a:t>
            </a:r>
          </a:p>
          <a:p>
            <a:endParaRPr lang="en-US" dirty="0" smtClean="0"/>
          </a:p>
          <a:p>
            <a:r>
              <a:rPr lang="en-US" dirty="0" smtClean="0"/>
              <a:t>Compilation</a:t>
            </a:r>
          </a:p>
          <a:p>
            <a:pPr lvl="1"/>
            <a:r>
              <a:rPr lang="en-US" dirty="0" smtClean="0"/>
              <a:t>create object file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Linking</a:t>
            </a:r>
          </a:p>
          <a:p>
            <a:pPr lvl="1"/>
            <a:r>
              <a:rPr lang="en-US" dirty="0" smtClean="0"/>
              <a:t>create executable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8</a:t>
            </a:fld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5533138" y="1083025"/>
            <a:ext cx="3359015" cy="2333265"/>
            <a:chOff x="5533138" y="1083025"/>
            <a:chExt cx="3359015" cy="2333265"/>
          </a:xfrm>
        </p:grpSpPr>
        <p:grpSp>
          <p:nvGrpSpPr>
            <p:cNvPr id="7" name="Group 6"/>
            <p:cNvGrpSpPr/>
            <p:nvPr/>
          </p:nvGrpSpPr>
          <p:grpSpPr>
            <a:xfrm>
              <a:off x="5533138" y="1651817"/>
              <a:ext cx="1047082" cy="790269"/>
              <a:chOff x="1452743" y="2458065"/>
              <a:chExt cx="1047082" cy="790269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452743" y="2940557"/>
                <a:ext cx="1047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particle.cpp</a:t>
                </a:r>
                <a:endParaRPr lang="en-US" sz="1400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6803927" y="1083025"/>
              <a:ext cx="877163" cy="799390"/>
              <a:chOff x="1452743" y="2448944"/>
              <a:chExt cx="877163" cy="799390"/>
            </a:xfrm>
          </p:grpSpPr>
          <p:sp>
            <p:nvSpPr>
              <p:cNvPr id="9" name="Folded Corner 8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particle.h</a:t>
                </a:r>
                <a:endParaRPr lang="en-US" sz="14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626912" y="2617060"/>
              <a:ext cx="859531" cy="797754"/>
              <a:chOff x="1461558" y="2448944"/>
              <a:chExt cx="859531" cy="797754"/>
            </a:xfrm>
          </p:grpSpPr>
          <p:sp>
            <p:nvSpPr>
              <p:cNvPr id="12" name="Folded Corner 11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461558" y="2938921"/>
                <a:ext cx="8595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main.cpp</a:t>
                </a:r>
                <a:endParaRPr lang="en-US" sz="1400" dirty="0"/>
              </a:p>
            </p:txBody>
          </p:sp>
        </p:grpSp>
        <p:cxnSp>
          <p:nvCxnSpPr>
            <p:cNvPr id="15" name="Straight Arrow Connector 14"/>
            <p:cNvCxnSpPr>
              <a:stCxn id="9" idx="1"/>
              <a:endCxn id="5" idx="3"/>
            </p:cNvCxnSpPr>
            <p:nvPr/>
          </p:nvCxnSpPr>
          <p:spPr>
            <a:xfrm flipH="1">
              <a:off x="6243492" y="1333748"/>
              <a:ext cx="812203" cy="56879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1"/>
              <a:endCxn id="12" idx="3"/>
            </p:cNvCxnSpPr>
            <p:nvPr/>
          </p:nvCxnSpPr>
          <p:spPr>
            <a:xfrm flipH="1">
              <a:off x="6243491" y="1333748"/>
              <a:ext cx="812204" cy="1534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7804996" y="1653293"/>
              <a:ext cx="1087157" cy="790269"/>
              <a:chOff x="1452743" y="2458065"/>
              <a:chExt cx="1087157" cy="790269"/>
            </a:xfrm>
          </p:grpSpPr>
          <p:sp>
            <p:nvSpPr>
              <p:cNvPr id="21" name="Folded Corner 20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particle.cpp'</a:t>
                </a:r>
                <a:endParaRPr lang="en-US" sz="14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7898770" y="2618536"/>
              <a:ext cx="899605" cy="797754"/>
              <a:chOff x="1461558" y="2448944"/>
              <a:chExt cx="899605" cy="797754"/>
            </a:xfrm>
          </p:grpSpPr>
          <p:sp>
            <p:nvSpPr>
              <p:cNvPr id="24" name="Folded Corner 23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main.cpp'</a:t>
                </a:r>
                <a:endParaRPr lang="en-US" sz="1400" dirty="0"/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>
              <a:off x="7012497" y="2124725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012497" y="2971606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5514609" y="3530362"/>
            <a:ext cx="3149021" cy="1764473"/>
            <a:chOff x="5514609" y="3530362"/>
            <a:chExt cx="3149021" cy="1764473"/>
          </a:xfrm>
        </p:grpSpPr>
        <p:grpSp>
          <p:nvGrpSpPr>
            <p:cNvPr id="29" name="Group 28"/>
            <p:cNvGrpSpPr/>
            <p:nvPr/>
          </p:nvGrpSpPr>
          <p:grpSpPr>
            <a:xfrm>
              <a:off x="5514609" y="3530362"/>
              <a:ext cx="1087157" cy="790269"/>
              <a:chOff x="1452743" y="2458065"/>
              <a:chExt cx="1087157" cy="790269"/>
            </a:xfrm>
          </p:grpSpPr>
          <p:sp>
            <p:nvSpPr>
              <p:cNvPr id="30" name="Folded Corner 29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particle.cpp'</a:t>
                </a:r>
                <a:endParaRPr lang="en-US" sz="1400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608383" y="4495605"/>
              <a:ext cx="899605" cy="797754"/>
              <a:chOff x="1461558" y="2448944"/>
              <a:chExt cx="899605" cy="797754"/>
            </a:xfrm>
          </p:grpSpPr>
          <p:sp>
            <p:nvSpPr>
              <p:cNvPr id="33" name="Folded Corner 32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main.cpp'</a:t>
                </a:r>
                <a:endParaRPr lang="en-US" sz="1400" dirty="0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7786467" y="3551226"/>
              <a:ext cx="877163" cy="770881"/>
              <a:chOff x="1452743" y="2477453"/>
              <a:chExt cx="877163" cy="770881"/>
            </a:xfrm>
          </p:grpSpPr>
          <p:sp>
            <p:nvSpPr>
              <p:cNvPr id="36" name="Folded Corner 35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7880241" y="4466899"/>
              <a:ext cx="689612" cy="827936"/>
              <a:chOff x="1461558" y="2418762"/>
              <a:chExt cx="689612" cy="827936"/>
            </a:xfrm>
          </p:grpSpPr>
          <p:sp>
            <p:nvSpPr>
              <p:cNvPr id="39" name="Folded Corner 38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461558" y="2938921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main.o</a:t>
                </a:r>
                <a:endParaRPr lang="en-US" sz="1400" dirty="0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>
            <a:xfrm>
              <a:off x="6993968" y="400327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6993968" y="4850151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4785209" y="5564409"/>
            <a:ext cx="4051314" cy="860732"/>
            <a:chOff x="4785209" y="5564409"/>
            <a:chExt cx="4051314" cy="860732"/>
          </a:xfrm>
        </p:grpSpPr>
        <p:grpSp>
          <p:nvGrpSpPr>
            <p:cNvPr id="43" name="Group 42"/>
            <p:cNvGrpSpPr/>
            <p:nvPr/>
          </p:nvGrpSpPr>
          <p:grpSpPr>
            <a:xfrm>
              <a:off x="4785209" y="5634388"/>
              <a:ext cx="877163" cy="770881"/>
              <a:chOff x="1452743" y="2477453"/>
              <a:chExt cx="877163" cy="770881"/>
            </a:xfrm>
          </p:grpSpPr>
          <p:sp>
            <p:nvSpPr>
              <p:cNvPr id="44" name="Folded Corner 43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5839909" y="5634388"/>
              <a:ext cx="689612" cy="790753"/>
              <a:chOff x="1489454" y="2418762"/>
              <a:chExt cx="689612" cy="790753"/>
            </a:xfrm>
          </p:grpSpPr>
          <p:sp>
            <p:nvSpPr>
              <p:cNvPr id="47" name="Folded Corner 46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489454" y="2901738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main.o</a:t>
                </a:r>
                <a:endParaRPr lang="en-US" sz="1400" dirty="0"/>
              </a:p>
            </p:txBody>
          </p:sp>
        </p:grpSp>
        <p:cxnSp>
          <p:nvCxnSpPr>
            <p:cNvPr id="51" name="Straight Arrow Connector 50"/>
            <p:cNvCxnSpPr/>
            <p:nvPr/>
          </p:nvCxnSpPr>
          <p:spPr>
            <a:xfrm>
              <a:off x="6993967" y="588511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7732759" y="5564409"/>
              <a:ext cx="1103764" cy="790753"/>
              <a:chOff x="1341972" y="2418762"/>
              <a:chExt cx="1103764" cy="790753"/>
            </a:xfrm>
          </p:grpSpPr>
          <p:sp>
            <p:nvSpPr>
              <p:cNvPr id="53" name="Folded Corner 52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341972" y="2901738"/>
                <a:ext cx="11037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particles.exe</a:t>
                </a:r>
                <a:endParaRPr 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363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files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66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2444</TotalTime>
  <Words>915</Words>
  <Application>Microsoft Office PowerPoint</Application>
  <PresentationFormat>On-screen Show (4:3)</PresentationFormat>
  <Paragraphs>248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Symbol</vt:lpstr>
      <vt:lpstr>Office Theme</vt:lpstr>
      <vt:lpstr>Essential C++ Modularity</vt:lpstr>
      <vt:lpstr>PowerPoint Presentation</vt:lpstr>
      <vt:lpstr>Separate compilation</vt:lpstr>
      <vt:lpstr>Motivation</vt:lpstr>
      <vt:lpstr>Class declaration: header file</vt:lpstr>
      <vt:lpstr>Class methods definition</vt:lpstr>
      <vt:lpstr>Using the class</vt:lpstr>
      <vt:lpstr>Build process</vt:lpstr>
      <vt:lpstr>Make files</vt:lpstr>
      <vt:lpstr>Make file</vt:lpstr>
      <vt:lpstr>Make rule</vt:lpstr>
      <vt:lpstr>More rules</vt:lpstr>
      <vt:lpstr>Using make</vt:lpstr>
      <vt:lpstr>Error handling</vt:lpstr>
      <vt:lpstr>Error handling</vt:lpstr>
      <vt:lpstr>Throw exception</vt:lpstr>
      <vt:lpstr>Catch exception</vt:lpstr>
      <vt:lpstr>Caveats</vt:lpstr>
      <vt:lpstr>Exit</vt:lpstr>
      <vt:lpstr>What was left out/added?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C++ User defined types</dc:title>
  <dc:creator>Geert Jan Bex</dc:creator>
  <cp:lastModifiedBy>Geert Jan Bex</cp:lastModifiedBy>
  <cp:revision>67</cp:revision>
  <dcterms:created xsi:type="dcterms:W3CDTF">2017-02-14T14:17:37Z</dcterms:created>
  <dcterms:modified xsi:type="dcterms:W3CDTF">2017-03-01T11:07:52Z</dcterms:modified>
</cp:coreProperties>
</file>