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63" r:id="rId3"/>
    <p:sldId id="257" r:id="rId4"/>
    <p:sldId id="259" r:id="rId5"/>
    <p:sldId id="258" r:id="rId6"/>
    <p:sldId id="264" r:id="rId7"/>
    <p:sldId id="262" r:id="rId8"/>
    <p:sldId id="260" r:id="rId9"/>
    <p:sldId id="261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57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CB4EF-AF11-42C5-A407-C6B5B92B4E13}" type="datetimeFigureOut">
              <a:rPr lang="nl-BE" smtClean="0"/>
              <a:t>2017-02-10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64167-1184-4383-B56B-2D88CC6BA0F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626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64167-1184-4383-B56B-2D88CC6BA0F4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63339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F12B4-B810-4A0E-8BE8-50A63E57FF46}" type="datetime1">
              <a:rPr lang="nl-BE" smtClean="0"/>
              <a:t>2017-02-10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1382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54F0-81EA-4EDD-8D8A-D45FC20BB49D}" type="datetime1">
              <a:rPr lang="nl-BE" smtClean="0"/>
              <a:t>2017-02-10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4127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7687B-F7A2-4048-B084-F43AE07119BE}" type="datetime1">
              <a:rPr lang="nl-BE" smtClean="0"/>
              <a:t>2017-02-10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8275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8A66-8CE0-4AE5-B09A-AFB1DA1D35B7}" type="datetime1">
              <a:rPr lang="nl-BE" smtClean="0"/>
              <a:t>2017-02-10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7929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EF45-07D9-47DD-8D2C-044FB9A2A8C8}" type="datetime1">
              <a:rPr lang="nl-BE" smtClean="0"/>
              <a:t>2017-02-10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4305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A2C35-BB49-44DC-82C3-3BD7F8F0132B}" type="datetime1">
              <a:rPr lang="nl-BE" smtClean="0"/>
              <a:t>2017-02-10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6664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2103-E950-40E9-A111-1A108610AB2D}" type="datetime1">
              <a:rPr lang="nl-BE" smtClean="0"/>
              <a:t>2017-02-10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2148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520F-DE14-43BC-AF22-FA4B0586587C}" type="datetime1">
              <a:rPr lang="nl-BE" smtClean="0"/>
              <a:t>2017-02-10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832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75246-50AD-43D4-AC8F-C9CEFC06F414}" type="datetime1">
              <a:rPr lang="nl-BE" smtClean="0"/>
              <a:t>2017-02-10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35153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C96A-CB4C-447A-BAE9-CD71E5D3E387}" type="datetime1">
              <a:rPr lang="nl-BE" smtClean="0"/>
              <a:t>2017-02-10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69517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13C0-6057-4AAB-80ED-C8B012F691C2}" type="datetime1">
              <a:rPr lang="nl-BE" smtClean="0"/>
              <a:t>2017-02-10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6320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EDA06-6E27-4D36-9084-23ECECD0BA0D}" type="datetime1">
              <a:rPr lang="nl-BE" smtClean="0"/>
              <a:t>2017-02-10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92548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ertjan.bex@uhasselt.b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publicdomain/zero/1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g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llinea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downloads/packages/eclipse-parallel-application-developers/neon2" TargetMode="External"/><Relationship Id="rId2" Type="http://schemas.openxmlformats.org/officeDocument/2006/relationships/hyperlink" Target="http://www.roguewave.com/products-services/totalvie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calasca.or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rofiling_(computer_programming)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Profiling with</a:t>
            </a:r>
            <a:br>
              <a:rPr lang="en-US" dirty="0" smtClean="0"/>
            </a:br>
            <a:r>
              <a:rPr lang="en-US" dirty="0" err="1" smtClean="0"/>
              <a:t>Allinea</a:t>
            </a:r>
            <a:r>
              <a:rPr lang="en-US" dirty="0" smtClean="0"/>
              <a:t> MAP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3"/>
              </a:rPr>
              <a:t>geertjan.bex@uhasselt.be</a:t>
            </a:r>
            <a:r>
              <a:rPr lang="en-US" dirty="0" smtClean="0"/>
              <a:t>)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204" y="5445224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4"/>
              </a:rPr>
              <a:t>http://creativecommons.org/publicdomain/zero/1.0</a:t>
            </a:r>
            <a:r>
              <a:rPr lang="nl-BE" dirty="0" smtClean="0">
                <a:hlinkClick r:id="rId4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445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10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02" y="1572011"/>
            <a:ext cx="8850702" cy="4856312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2329132" y="3229447"/>
            <a:ext cx="4746236" cy="614931"/>
            <a:chOff x="2329132" y="2996545"/>
            <a:chExt cx="4746236" cy="614931"/>
          </a:xfrm>
        </p:grpSpPr>
        <p:sp>
          <p:nvSpPr>
            <p:cNvPr id="5" name="TextBox 4"/>
            <p:cNvSpPr txBox="1"/>
            <p:nvPr/>
          </p:nvSpPr>
          <p:spPr>
            <a:xfrm rot="19495361">
              <a:off x="2329132" y="3088256"/>
              <a:ext cx="47462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Ask you boss for a large screen</a:t>
              </a:r>
              <a:endParaRPr lang="nl-BE" sz="2800" b="1" dirty="0">
                <a:solidFill>
                  <a:srgbClr val="FF0000"/>
                </a:solidFill>
              </a:endParaRPr>
            </a:p>
          </p:txBody>
        </p:sp>
        <p:pic>
          <p:nvPicPr>
            <p:cNvPr id="1026" name="Picture 2" descr="Image result for smiley face wink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7134" y="2996545"/>
              <a:ext cx="519653" cy="5196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70892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11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38" y="1851632"/>
            <a:ext cx="3955123" cy="2171888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424023" y="2467155"/>
            <a:ext cx="5109941" cy="715992"/>
            <a:chOff x="2424023" y="2467155"/>
            <a:chExt cx="5109941" cy="715992"/>
          </a:xfrm>
        </p:grpSpPr>
        <p:sp>
          <p:nvSpPr>
            <p:cNvPr id="5" name="Rectangle 4"/>
            <p:cNvSpPr/>
            <p:nvPr/>
          </p:nvSpPr>
          <p:spPr>
            <a:xfrm>
              <a:off x="2424023" y="2846717"/>
              <a:ext cx="793630" cy="33643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426015" y="2467155"/>
              <a:ext cx="210794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Vector floating point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3217653" y="2651821"/>
              <a:ext cx="2208362" cy="36311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 descr="Image result for smiley fa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834" y="2413548"/>
            <a:ext cx="601384" cy="60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2424023" y="3632324"/>
            <a:ext cx="3389502" cy="1162011"/>
            <a:chOff x="2424023" y="2987300"/>
            <a:chExt cx="3389502" cy="1162011"/>
          </a:xfrm>
        </p:grpSpPr>
        <p:sp>
          <p:nvSpPr>
            <p:cNvPr id="12" name="Rectangle 11"/>
            <p:cNvSpPr/>
            <p:nvPr/>
          </p:nvSpPr>
          <p:spPr>
            <a:xfrm>
              <a:off x="2424023" y="2987300"/>
              <a:ext cx="517140" cy="166678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72040" y="3779979"/>
              <a:ext cx="14414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No branching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1"/>
              <a:endCxn id="12" idx="3"/>
            </p:cNvCxnSpPr>
            <p:nvPr/>
          </p:nvCxnSpPr>
          <p:spPr>
            <a:xfrm flipH="1" flipV="1">
              <a:off x="2941163" y="3070639"/>
              <a:ext cx="1430877" cy="89400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2" descr="Image result for smiley fa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810" y="4308977"/>
            <a:ext cx="601384" cy="60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2424023" y="3491144"/>
            <a:ext cx="5382276" cy="532376"/>
            <a:chOff x="2424023" y="3003610"/>
            <a:chExt cx="5382276" cy="532376"/>
          </a:xfrm>
        </p:grpSpPr>
        <p:sp>
          <p:nvSpPr>
            <p:cNvPr id="21" name="Rectangle 20"/>
            <p:cNvSpPr/>
            <p:nvPr/>
          </p:nvSpPr>
          <p:spPr>
            <a:xfrm>
              <a:off x="2424023" y="3003610"/>
              <a:ext cx="1836892" cy="150367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658403" y="3166654"/>
              <a:ext cx="21478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Memory access 74 %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3" name="Straight Arrow Connector 22"/>
            <p:cNvCxnSpPr>
              <a:stCxn id="22" idx="1"/>
              <a:endCxn id="21" idx="3"/>
            </p:cNvCxnSpPr>
            <p:nvPr/>
          </p:nvCxnSpPr>
          <p:spPr>
            <a:xfrm flipH="1" flipV="1">
              <a:off x="4260915" y="3078794"/>
              <a:ext cx="1397488" cy="2725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" name="Picture 4" descr="Image result for smiley face sa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168" y="3539263"/>
            <a:ext cx="599182" cy="599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54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line</a:t>
            </a:r>
            <a:endParaRPr lang="nl-BE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628650" y="3999093"/>
            <a:ext cx="7886700" cy="236783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Can display many metrics</a:t>
            </a:r>
          </a:p>
          <a:p>
            <a:pPr lvl="1"/>
            <a:r>
              <a:rPr lang="en-US" dirty="0" smtClean="0"/>
              <a:t>CPU instructions</a:t>
            </a:r>
          </a:p>
          <a:p>
            <a:pPr lvl="1"/>
            <a:r>
              <a:rPr lang="en-US" dirty="0" smtClean="0"/>
              <a:t>I/O: disk read/write</a:t>
            </a:r>
          </a:p>
          <a:p>
            <a:pPr lvl="1"/>
            <a:r>
              <a:rPr lang="en-US" dirty="0" smtClean="0"/>
              <a:t>MPI</a:t>
            </a:r>
          </a:p>
          <a:p>
            <a:pPr lvl="2"/>
            <a:r>
              <a:rPr lang="en-US" dirty="0" smtClean="0"/>
              <a:t>Number </a:t>
            </a:r>
            <a:r>
              <a:rPr lang="en-US" dirty="0"/>
              <a:t>c</a:t>
            </a:r>
            <a:r>
              <a:rPr lang="en-US" dirty="0" smtClean="0"/>
              <a:t>alls peer-to-peer &amp; collectives/s</a:t>
            </a:r>
          </a:p>
          <a:p>
            <a:pPr lvl="2"/>
            <a:r>
              <a:rPr lang="en-US" dirty="0" smtClean="0"/>
              <a:t>Peer-to-peer &amp; collectives bandwidth</a:t>
            </a:r>
          </a:p>
          <a:p>
            <a:pPr lvl="2"/>
            <a:r>
              <a:rPr lang="en-US" dirty="0" smtClean="0"/>
              <a:t>Send &amp; receive bandwidth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12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51" y="1690689"/>
            <a:ext cx="7567316" cy="1745131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3269411" y="3612607"/>
            <a:ext cx="1975449" cy="369332"/>
            <a:chOff x="3269411" y="3838854"/>
            <a:chExt cx="1975449" cy="36933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3269411" y="3856008"/>
              <a:ext cx="197544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862838" y="3838854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time</a:t>
              </a:r>
              <a:endParaRPr lang="nl-BE" dirty="0"/>
            </a:p>
          </p:txBody>
        </p:sp>
      </p:grpSp>
      <p:grpSp>
        <p:nvGrpSpPr>
          <p:cNvPr id="9" name="Group 8"/>
          <p:cNvGrpSpPr/>
          <p:nvPr/>
        </p:nvGrpSpPr>
        <p:grpSpPr>
          <a:xfrm rot="5400000">
            <a:off x="8091304" y="1817530"/>
            <a:ext cx="1102674" cy="388775"/>
            <a:chOff x="3085141" y="3467233"/>
            <a:chExt cx="1102674" cy="388775"/>
          </a:xfrm>
        </p:grpSpPr>
        <p:cxnSp>
          <p:nvCxnSpPr>
            <p:cNvPr id="10" name="Straight Arrow Connector 9"/>
            <p:cNvCxnSpPr/>
            <p:nvPr/>
          </p:nvCxnSpPr>
          <p:spPr>
            <a:xfrm rot="16200000">
              <a:off x="3640322" y="3485096"/>
              <a:ext cx="0" cy="74182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085141" y="3467233"/>
              <a:ext cx="11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processes</a:t>
              </a:r>
              <a:endParaRPr lang="nl-BE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774938" y="5932455"/>
            <a:ext cx="196182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Any combination</a:t>
            </a:r>
            <a:endParaRPr lang="nl-BE" sz="2000" dirty="0"/>
          </a:p>
        </p:txBody>
      </p:sp>
      <p:grpSp>
        <p:nvGrpSpPr>
          <p:cNvPr id="33" name="Group 32"/>
          <p:cNvGrpSpPr/>
          <p:nvPr/>
        </p:nvGrpSpPr>
        <p:grpSpPr>
          <a:xfrm>
            <a:off x="2398144" y="776377"/>
            <a:ext cx="5882065" cy="2350150"/>
            <a:chOff x="2398144" y="776377"/>
            <a:chExt cx="5882065" cy="2350150"/>
          </a:xfrm>
        </p:grpSpPr>
        <p:grpSp>
          <p:nvGrpSpPr>
            <p:cNvPr id="31" name="Group 30"/>
            <p:cNvGrpSpPr/>
            <p:nvPr/>
          </p:nvGrpSpPr>
          <p:grpSpPr>
            <a:xfrm>
              <a:off x="2398144" y="1707843"/>
              <a:ext cx="1975893" cy="1418684"/>
              <a:chOff x="2398144" y="1707843"/>
              <a:chExt cx="1975893" cy="1418684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2398144" y="1707843"/>
                <a:ext cx="1975893" cy="1418684"/>
              </a:xfrm>
              <a:prstGeom prst="rect">
                <a:avLst/>
              </a:prstGeom>
              <a:solidFill>
                <a:schemeClr val="bg1">
                  <a:lumMod val="85000"/>
                  <a:alpha val="5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 flipH="1">
                <a:off x="4371425" y="1739718"/>
                <a:ext cx="2612" cy="13774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6293289" y="1668754"/>
              <a:ext cx="1986920" cy="1435838"/>
              <a:chOff x="6293289" y="1668754"/>
              <a:chExt cx="1986920" cy="1435838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6304316" y="1668754"/>
                <a:ext cx="1975893" cy="1435838"/>
              </a:xfrm>
              <a:prstGeom prst="rect">
                <a:avLst/>
              </a:prstGeom>
              <a:solidFill>
                <a:schemeClr val="bg1">
                  <a:lumMod val="85000"/>
                  <a:alpha val="4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 flipH="1">
                <a:off x="6293289" y="1727170"/>
                <a:ext cx="2612" cy="13774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/>
          </p:nvGrpSpPr>
          <p:grpSpPr>
            <a:xfrm>
              <a:off x="4371425" y="776377"/>
              <a:ext cx="3365336" cy="859371"/>
              <a:chOff x="4371425" y="776377"/>
              <a:chExt cx="3365336" cy="859371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5857336" y="776377"/>
                <a:ext cx="1879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Zoom by selecting</a:t>
                </a:r>
                <a:endParaRPr lang="nl-BE" dirty="0"/>
              </a:p>
            </p:txBody>
          </p:sp>
          <p:sp>
            <p:nvSpPr>
              <p:cNvPr id="27" name="Right Brace 26"/>
              <p:cNvSpPr/>
              <p:nvPr/>
            </p:nvSpPr>
            <p:spPr>
              <a:xfrm rot="16200000">
                <a:off x="5292963" y="635420"/>
                <a:ext cx="78790" cy="1921865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9" name="Straight Arrow Connector 28"/>
              <p:cNvCxnSpPr>
                <a:stCxn id="15" idx="1"/>
                <a:endCxn id="27" idx="1"/>
              </p:cNvCxnSpPr>
              <p:nvPr/>
            </p:nvCxnSpPr>
            <p:spPr>
              <a:xfrm flipH="1">
                <a:off x="5332359" y="961043"/>
                <a:ext cx="524977" cy="59591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" name="TextBox 33"/>
          <p:cNvSpPr txBox="1"/>
          <p:nvPr/>
        </p:nvSpPr>
        <p:spPr>
          <a:xfrm>
            <a:off x="5857336" y="3796421"/>
            <a:ext cx="1905971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Very useful to</a:t>
            </a:r>
            <a:br>
              <a:rPr lang="en-US" sz="2400" dirty="0" smtClean="0"/>
            </a:br>
            <a:r>
              <a:rPr lang="en-US" sz="2400" dirty="0" smtClean="0"/>
              <a:t>identify run</a:t>
            </a:r>
          </a:p>
          <a:p>
            <a:r>
              <a:rPr lang="en-US" sz="2400" dirty="0" smtClean="0"/>
              <a:t>phases</a:t>
            </a:r>
            <a:endParaRPr lang="nl-BE" sz="2400" dirty="0"/>
          </a:p>
        </p:txBody>
      </p:sp>
      <p:grpSp>
        <p:nvGrpSpPr>
          <p:cNvPr id="39" name="Group 38"/>
          <p:cNvGrpSpPr/>
          <p:nvPr/>
        </p:nvGrpSpPr>
        <p:grpSpPr>
          <a:xfrm>
            <a:off x="6205948" y="1117680"/>
            <a:ext cx="2204514" cy="369332"/>
            <a:chOff x="6205948" y="1117680"/>
            <a:chExt cx="2204514" cy="369332"/>
          </a:xfrm>
        </p:grpSpPr>
        <p:sp>
          <p:nvSpPr>
            <p:cNvPr id="35" name="TextBox 34"/>
            <p:cNvSpPr txBox="1"/>
            <p:nvPr/>
          </p:nvSpPr>
          <p:spPr>
            <a:xfrm>
              <a:off x="6583680" y="1117680"/>
              <a:ext cx="18267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All view updated!</a:t>
              </a:r>
              <a:endParaRPr lang="nl-BE" dirty="0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V="1">
              <a:off x="6205948" y="1314607"/>
              <a:ext cx="394067" cy="36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375992" y="775110"/>
            <a:ext cx="2126993" cy="2241142"/>
            <a:chOff x="-2113178" y="2553242"/>
            <a:chExt cx="2126993" cy="2241142"/>
          </a:xfrm>
        </p:grpSpPr>
        <p:sp>
          <p:nvSpPr>
            <p:cNvPr id="37" name="TextBox 36"/>
            <p:cNvSpPr txBox="1"/>
            <p:nvPr/>
          </p:nvSpPr>
          <p:spPr>
            <a:xfrm>
              <a:off x="-2113178" y="2553242"/>
              <a:ext cx="21269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</a:t>
              </a:r>
              <a:r>
                <a:rPr lang="en-US" dirty="0" smtClean="0"/>
                <a:t>in, max, mean, </a:t>
              </a:r>
              <a:r>
                <a:rPr lang="en-US" dirty="0" err="1" smtClean="0"/>
                <a:t>s.d.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available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2"/>
            </p:cNvCxnSpPr>
            <p:nvPr/>
          </p:nvCxnSpPr>
          <p:spPr>
            <a:xfrm>
              <a:off x="-1049681" y="3199573"/>
              <a:ext cx="946811" cy="1594811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443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bldLvl="2"/>
      <p:bldP spid="14" grpId="0" animBg="1"/>
      <p:bldP spid="3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 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979323"/>
            <a:ext cx="7886700" cy="119763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Easy to navigate through code</a:t>
            </a:r>
          </a:p>
          <a:p>
            <a:pPr lvl="1"/>
            <a:r>
              <a:rPr lang="en-US" dirty="0" smtClean="0"/>
              <a:t>Go to function definitions in any file</a:t>
            </a:r>
          </a:p>
          <a:p>
            <a:r>
              <a:rPr lang="en-US" dirty="0" smtClean="0"/>
              <a:t>Requires compile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13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557"/>
          <a:stretch/>
        </p:blipFill>
        <p:spPr>
          <a:xfrm>
            <a:off x="2229957" y="1521229"/>
            <a:ext cx="6546147" cy="3368399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91124" y="1899381"/>
            <a:ext cx="2452571" cy="646331"/>
            <a:chOff x="448572" y="2398144"/>
            <a:chExt cx="2452571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448572" y="2398144"/>
              <a:ext cx="1184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based</a:t>
              </a:r>
              <a:br>
                <a:rPr lang="en-US" dirty="0" smtClean="0"/>
              </a:br>
              <a:r>
                <a:rPr lang="en-US" dirty="0" smtClean="0"/>
                <a:t>activity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633512" y="2721310"/>
              <a:ext cx="1267631" cy="281965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91124" y="2839187"/>
            <a:ext cx="1924995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Color coded:</a:t>
            </a:r>
          </a:p>
          <a:p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 </a:t>
            </a:r>
            <a:r>
              <a:rPr lang="en-US" dirty="0" smtClean="0">
                <a:solidFill>
                  <a:srgbClr val="0070C0"/>
                </a:solidFill>
              </a:rPr>
              <a:t>Communication</a:t>
            </a:r>
            <a:endParaRPr lang="nl-BE" dirty="0">
              <a:solidFill>
                <a:srgbClr val="0070C0"/>
              </a:solidFill>
            </a:endParaRPr>
          </a:p>
          <a:p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 </a:t>
            </a:r>
            <a:r>
              <a:rPr lang="en-US" dirty="0" smtClean="0">
                <a:solidFill>
                  <a:srgbClr val="00B050"/>
                </a:solidFill>
              </a:rPr>
              <a:t>Compute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352173" y="3588217"/>
            <a:ext cx="1066831" cy="44445"/>
          </a:xfrm>
          <a:prstGeom prst="straightConnector1">
            <a:avLst/>
          </a:prstGeom>
          <a:ln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020558" y="3155620"/>
            <a:ext cx="398446" cy="145232"/>
          </a:xfrm>
          <a:prstGeom prst="straightConnector1">
            <a:avLst/>
          </a:prstGeom>
          <a:ln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330460" y="972508"/>
            <a:ext cx="3934578" cy="807876"/>
            <a:chOff x="-1158710" y="2750640"/>
            <a:chExt cx="3934578" cy="807876"/>
          </a:xfrm>
        </p:grpSpPr>
        <p:sp>
          <p:nvSpPr>
            <p:cNvPr id="22" name="TextBox 21"/>
            <p:cNvSpPr txBox="1"/>
            <p:nvPr/>
          </p:nvSpPr>
          <p:spPr>
            <a:xfrm>
              <a:off x="785002" y="2750640"/>
              <a:ext cx="1990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Code can be folded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>
              <a:off x="-1158710" y="2935306"/>
              <a:ext cx="1943712" cy="62321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51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stack view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14</a:t>
            </a:fld>
            <a:endParaRPr lang="nl-BE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4156363"/>
            <a:ext cx="7886700" cy="2020599"/>
          </a:xfrm>
        </p:spPr>
        <p:txBody>
          <a:bodyPr/>
          <a:lstStyle/>
          <a:p>
            <a:r>
              <a:rPr lang="en-US" dirty="0" smtClean="0"/>
              <a:t>Ordered by % runtime</a:t>
            </a:r>
          </a:p>
          <a:p>
            <a:r>
              <a:rPr lang="en-US" dirty="0" smtClean="0"/>
              <a:t>Navigate to source code</a:t>
            </a:r>
            <a:endParaRPr lang="nl-BE" dirty="0"/>
          </a:p>
        </p:txBody>
      </p:sp>
      <p:pic>
        <p:nvPicPr>
          <p:cNvPr id="10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70078"/>
            <a:ext cx="6424217" cy="179085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5320145" y="1189982"/>
            <a:ext cx="2685066" cy="1769349"/>
            <a:chOff x="-484909" y="1690508"/>
            <a:chExt cx="2685066" cy="1769349"/>
          </a:xfrm>
        </p:grpSpPr>
        <p:sp>
          <p:nvSpPr>
            <p:cNvPr id="12" name="TextBox 11"/>
            <p:cNvSpPr txBox="1"/>
            <p:nvPr/>
          </p:nvSpPr>
          <p:spPr>
            <a:xfrm>
              <a:off x="295468" y="1690508"/>
              <a:ext cx="19046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Click to go to code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>
              <a:off x="-484909" y="1875174"/>
              <a:ext cx="780377" cy="1584683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0678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 tripping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within </a:t>
            </a:r>
            <a:r>
              <a:rPr lang="en-US" dirty="0" err="1" smtClean="0"/>
              <a:t>Allinea</a:t>
            </a:r>
            <a:r>
              <a:rPr lang="en-US" dirty="0" smtClean="0"/>
              <a:t> MAP</a:t>
            </a:r>
          </a:p>
          <a:p>
            <a:pPr lvl="1"/>
            <a:r>
              <a:rPr lang="en-US" dirty="0" smtClean="0"/>
              <a:t>Edit code</a:t>
            </a:r>
          </a:p>
          <a:p>
            <a:pPr lvl="1"/>
            <a:r>
              <a:rPr lang="en-US" dirty="0" smtClean="0"/>
              <a:t>Rebuild</a:t>
            </a:r>
          </a:p>
          <a:p>
            <a:pPr lvl="1"/>
            <a:r>
              <a:rPr lang="en-US" dirty="0" smtClean="0"/>
              <a:t>Profile</a:t>
            </a:r>
          </a:p>
          <a:p>
            <a:pPr lvl="1"/>
            <a:r>
              <a:rPr lang="en-US" dirty="0" smtClean="0"/>
              <a:t>Commit in version control system</a:t>
            </a:r>
          </a:p>
          <a:p>
            <a:r>
              <a:rPr lang="en-US" dirty="0" smtClean="0"/>
              <a:t>Switch between MAP and DDT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451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</a:t>
            </a:r>
            <a:r>
              <a:rPr lang="en-US" dirty="0" smtClean="0"/>
              <a:t>rofiling </a:t>
            </a:r>
            <a:r>
              <a:rPr lang="en-US" dirty="0" smtClean="0"/>
              <a:t>via job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16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29284"/>
            <a:ext cx="6630260" cy="45717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70008" y="3915156"/>
            <a:ext cx="1316771" cy="92333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rtlCol="0">
            <a:spAutoFit/>
          </a:bodyPr>
          <a:lstStyle/>
          <a:p>
            <a:r>
              <a:rPr lang="en-US" dirty="0" smtClean="0"/>
              <a:t>Job will run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>on </a:t>
            </a:r>
            <a:r>
              <a:rPr lang="nl-BE" dirty="0" err="1" smtClean="0"/>
              <a:t>compute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err="1" smtClean="0"/>
              <a:t>nodes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379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 profiling via job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4170615"/>
            <a:ext cx="7886700" cy="2006347"/>
          </a:xfrm>
        </p:spPr>
        <p:txBody>
          <a:bodyPr/>
          <a:lstStyle/>
          <a:p>
            <a:r>
              <a:rPr lang="en-US" dirty="0" smtClean="0"/>
              <a:t>Submit job</a:t>
            </a:r>
          </a:p>
          <a:p>
            <a:r>
              <a:rPr lang="en-US" dirty="0" smtClean="0"/>
              <a:t>When done, open profile with MAP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17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28650" y="2122098"/>
            <a:ext cx="6250429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#!/bin/bash –l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#PBS –l nodes=1:ppn=4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#PBS –l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=1:00:00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  --np 4  --profile  --stop-after 3500  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diffusion.exe  10000 5000 30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06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172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MAP is excellent for applications with </a:t>
            </a:r>
            <a:r>
              <a:rPr lang="en-US" dirty="0"/>
              <a:t>many </a:t>
            </a:r>
            <a:r>
              <a:rPr lang="en-US" dirty="0" smtClean="0"/>
              <a:t>processes/threads</a:t>
            </a:r>
          </a:p>
          <a:p>
            <a:pPr lvl="1"/>
            <a:r>
              <a:rPr lang="en-US" dirty="0" smtClean="0"/>
              <a:t>Easy to get an overview</a:t>
            </a:r>
          </a:p>
          <a:p>
            <a:r>
              <a:rPr lang="en-US" dirty="0" smtClean="0"/>
              <a:t>However, works well for serial code too</a:t>
            </a:r>
          </a:p>
          <a:p>
            <a:r>
              <a:rPr lang="en-US" dirty="0" smtClean="0"/>
              <a:t>Timeline is valuable tool</a:t>
            </a:r>
          </a:p>
          <a:p>
            <a:r>
              <a:rPr lang="en-US" dirty="0" smtClean="0"/>
              <a:t>Very easy to use, but correct interpretation requires insight</a:t>
            </a:r>
          </a:p>
          <a:p>
            <a:r>
              <a:rPr lang="en-US" dirty="0" smtClean="0"/>
              <a:t>Drawback: limited to number of tokens</a:t>
            </a:r>
          </a:p>
          <a:p>
            <a:pPr lvl="1"/>
            <a:r>
              <a:rPr lang="en-US" dirty="0" smtClean="0"/>
              <a:t>Number of processes</a:t>
            </a:r>
          </a:p>
          <a:p>
            <a:pPr lvl="1"/>
            <a:r>
              <a:rPr lang="en-US" dirty="0" smtClean="0"/>
              <a:t>Concurrent sessions</a:t>
            </a:r>
          </a:p>
          <a:p>
            <a:r>
              <a:rPr lang="en-US" dirty="0" smtClean="0"/>
              <a:t>As any tool, not Swiss army knife</a:t>
            </a:r>
          </a:p>
          <a:p>
            <a:pPr lvl="1"/>
            <a:r>
              <a:rPr lang="en-US" dirty="0" smtClean="0"/>
              <a:t>Use in combination with other tools, e.g., Intel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4707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248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Allinea</a:t>
            </a:r>
            <a:r>
              <a:rPr lang="en-US" dirty="0"/>
              <a:t> Forge (</a:t>
            </a:r>
            <a:r>
              <a:rPr lang="en-US" dirty="0">
                <a:hlinkClick r:id="rId2"/>
              </a:rPr>
              <a:t>https://www.allinea.com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Allinea</a:t>
            </a:r>
            <a:r>
              <a:rPr lang="en-US" dirty="0" smtClean="0"/>
              <a:t> DDT: parallel debugger</a:t>
            </a:r>
          </a:p>
          <a:p>
            <a:pPr lvl="1"/>
            <a:r>
              <a:rPr lang="en-US" dirty="0" err="1" smtClean="0"/>
              <a:t>Allinea</a:t>
            </a:r>
            <a:r>
              <a:rPr lang="en-US" dirty="0" smtClean="0"/>
              <a:t> MAP: parallel profiler</a:t>
            </a:r>
          </a:p>
          <a:p>
            <a:r>
              <a:rPr lang="en-US" dirty="0" smtClean="0"/>
              <a:t>Commercial product</a:t>
            </a:r>
          </a:p>
          <a:p>
            <a:pPr lvl="1"/>
            <a:r>
              <a:rPr lang="en-US" dirty="0" smtClean="0"/>
              <a:t>Floating </a:t>
            </a:r>
            <a:r>
              <a:rPr lang="en-US" dirty="0" err="1" smtClean="0"/>
              <a:t>licence</a:t>
            </a:r>
            <a:r>
              <a:rPr lang="en-US" dirty="0" smtClean="0"/>
              <a:t>, token based</a:t>
            </a:r>
          </a:p>
          <a:p>
            <a:pPr lvl="1"/>
            <a:r>
              <a:rPr lang="en-US" dirty="0" smtClean="0"/>
              <a:t>64 tokens, e.g.,</a:t>
            </a:r>
          </a:p>
          <a:p>
            <a:pPr lvl="2"/>
            <a:r>
              <a:rPr lang="en-US" dirty="0" smtClean="0"/>
              <a:t>2 </a:t>
            </a:r>
            <a:r>
              <a:rPr lang="en-US" dirty="0" smtClean="0">
                <a:sym typeface="Symbol" panose="05050102010706020507" pitchFamily="18" charset="2"/>
              </a:rPr>
              <a:t></a:t>
            </a:r>
            <a:r>
              <a:rPr lang="en-US" dirty="0" smtClean="0"/>
              <a:t> 2 MAP sessions of 32 processes</a:t>
            </a:r>
          </a:p>
          <a:p>
            <a:pPr lvl="2"/>
            <a:r>
              <a:rPr lang="en-US" dirty="0" smtClean="0"/>
              <a:t>1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MAP + 1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 smtClean="0"/>
              <a:t> DDT session of 32 processes</a:t>
            </a:r>
          </a:p>
          <a:p>
            <a:pPr lvl="2"/>
            <a:r>
              <a:rPr lang="en-US" dirty="0" smtClean="0"/>
              <a:t>1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 smtClean="0"/>
              <a:t> DDT session of 64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93962" y="5581290"/>
            <a:ext cx="392857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Analyzing a profile offline: half price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65270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programming models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Serial applications</a:t>
            </a:r>
          </a:p>
          <a:p>
            <a:r>
              <a:rPr lang="en-US" dirty="0" smtClean="0"/>
              <a:t>Shared memory programming: </a:t>
            </a:r>
            <a:r>
              <a:rPr lang="en-US" dirty="0" err="1" smtClean="0"/>
              <a:t>OpenMP</a:t>
            </a:r>
            <a:endParaRPr lang="en-US" dirty="0" smtClean="0"/>
          </a:p>
          <a:p>
            <a:r>
              <a:rPr lang="en-US" dirty="0" smtClean="0"/>
              <a:t>GPU programming: CUDA</a:t>
            </a:r>
          </a:p>
          <a:p>
            <a:r>
              <a:rPr lang="en-US" dirty="0"/>
              <a:t>Distributed programming: </a:t>
            </a:r>
            <a:r>
              <a:rPr lang="en-US" dirty="0" smtClean="0"/>
              <a:t>MPI, UPC</a:t>
            </a:r>
            <a:endParaRPr lang="en-US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35504" y="5088223"/>
            <a:ext cx="68761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Debugging/profiling at scale: user interface optimized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949570" y="4106103"/>
            <a:ext cx="5011180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Weapon of choice for MPI (+ </a:t>
            </a:r>
            <a:r>
              <a:rPr lang="en-US" sz="2400" dirty="0" err="1" smtClean="0">
                <a:solidFill>
                  <a:srgbClr val="C00000"/>
                </a:solidFill>
              </a:rPr>
              <a:t>OpenMP</a:t>
            </a:r>
            <a:r>
              <a:rPr lang="en-US" sz="2400" dirty="0" smtClean="0">
                <a:solidFill>
                  <a:srgbClr val="C00000"/>
                </a:solidFill>
              </a:rPr>
              <a:t>)</a:t>
            </a:r>
            <a:endParaRPr lang="nl-BE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23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</a:p>
          <a:p>
            <a:pPr lvl="1"/>
            <a:r>
              <a:rPr lang="en-US" dirty="0" smtClean="0"/>
              <a:t>Commercial: </a:t>
            </a:r>
            <a:r>
              <a:rPr lang="en-US" dirty="0" err="1" smtClean="0">
                <a:hlinkClick r:id="rId2"/>
              </a:rPr>
              <a:t>RogueWave</a:t>
            </a:r>
            <a:r>
              <a:rPr lang="en-US" dirty="0" smtClean="0">
                <a:hlinkClick r:id="rId2"/>
              </a:rPr>
              <a:t> </a:t>
            </a:r>
            <a:r>
              <a:rPr lang="en-US" dirty="0" err="1" smtClean="0">
                <a:hlinkClick r:id="rId2"/>
              </a:rPr>
              <a:t>TotalView</a:t>
            </a:r>
            <a:endParaRPr lang="en-US" dirty="0" smtClean="0"/>
          </a:p>
          <a:p>
            <a:pPr lvl="1"/>
            <a:r>
              <a:rPr lang="en-US" dirty="0" smtClean="0"/>
              <a:t>Open source: </a:t>
            </a:r>
            <a:r>
              <a:rPr lang="en-US" dirty="0" smtClean="0">
                <a:hlinkClick r:id="rId3"/>
              </a:rPr>
              <a:t>Eclipse PTP</a:t>
            </a:r>
            <a:endParaRPr lang="en-US" dirty="0" smtClean="0"/>
          </a:p>
          <a:p>
            <a:r>
              <a:rPr lang="en-US" dirty="0" smtClean="0"/>
              <a:t>Profiling</a:t>
            </a:r>
          </a:p>
          <a:p>
            <a:pPr lvl="1"/>
            <a:r>
              <a:rPr lang="en-US" dirty="0" smtClean="0"/>
              <a:t>Open source:</a:t>
            </a:r>
          </a:p>
          <a:p>
            <a:pPr lvl="2"/>
            <a:r>
              <a:rPr lang="en-US" dirty="0" err="1" smtClean="0">
                <a:hlinkClick r:id="rId4"/>
              </a:rPr>
              <a:t>Scalasca</a:t>
            </a:r>
            <a:endParaRPr lang="en-US" dirty="0" smtClean="0"/>
          </a:p>
          <a:p>
            <a:pPr lvl="2"/>
            <a:r>
              <a:rPr lang="en-US" dirty="0" err="1" smtClean="0">
                <a:hlinkClick r:id="rId4"/>
              </a:rPr>
              <a:t>Paraver</a:t>
            </a:r>
            <a:r>
              <a:rPr lang="en-US" dirty="0" smtClean="0">
                <a:hlinkClick r:id="rId4"/>
              </a:rPr>
              <a:t> + </a:t>
            </a:r>
            <a:r>
              <a:rPr lang="en-US" dirty="0" err="1" smtClean="0">
                <a:hlinkClick r:id="rId4"/>
              </a:rPr>
              <a:t>Extrae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0592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6882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 uses </a:t>
            </a:r>
            <a:r>
              <a:rPr lang="en-US" dirty="0" smtClean="0">
                <a:hlinkClick r:id="rId2"/>
              </a:rPr>
              <a:t>sampling</a:t>
            </a:r>
            <a:r>
              <a:rPr lang="en-US" dirty="0" smtClean="0"/>
              <a:t> (call stack)</a:t>
            </a:r>
          </a:p>
          <a:p>
            <a:pPr lvl="1"/>
            <a:r>
              <a:rPr lang="en-US" dirty="0" smtClean="0"/>
              <a:t>No instrumentation</a:t>
            </a:r>
          </a:p>
          <a:p>
            <a:pPr lvl="1"/>
            <a:r>
              <a:rPr lang="en-US" dirty="0" smtClean="0"/>
              <a:t>Simply compile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g for details</a:t>
            </a:r>
          </a:p>
          <a:p>
            <a:pPr lvl="1"/>
            <a:r>
              <a:rPr lang="en-US" dirty="0" smtClean="0"/>
              <a:t>Overhead is minimal (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 5-10 % at most)</a:t>
            </a:r>
          </a:p>
          <a:p>
            <a:r>
              <a:rPr lang="en-US" dirty="0" smtClean="0"/>
              <a:t>Works with many MPI implementations</a:t>
            </a:r>
          </a:p>
          <a:p>
            <a:pPr lvl="1"/>
            <a:r>
              <a:rPr lang="en-US" dirty="0" smtClean="0"/>
              <a:t>Intel MPI</a:t>
            </a:r>
          </a:p>
          <a:p>
            <a:pPr lvl="1"/>
            <a:r>
              <a:rPr lang="en-US" dirty="0" err="1" smtClean="0"/>
              <a:t>OpenMPI</a:t>
            </a:r>
            <a:endParaRPr lang="en-US" dirty="0" smtClean="0"/>
          </a:p>
          <a:p>
            <a:pPr lvl="1"/>
            <a:r>
              <a:rPr lang="en-US" dirty="0" smtClean="0"/>
              <a:t>MVAPICH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4792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Startup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0498" y="1708034"/>
            <a:ext cx="284725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$  module load </a:t>
            </a:r>
            <a:r>
              <a:rPr lang="en-US" b="1" dirty="0" err="1" smtClean="0">
                <a:solidFill>
                  <a:schemeClr val="bg1"/>
                </a:solidFill>
              </a:rPr>
              <a:t>AllineaForge</a:t>
            </a: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$  map</a:t>
            </a:r>
            <a:endParaRPr lang="nl-BE" b="1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227" y="2194374"/>
            <a:ext cx="4654041" cy="3808981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232912" y="2794959"/>
            <a:ext cx="5305246" cy="802256"/>
            <a:chOff x="232912" y="2794959"/>
            <a:chExt cx="5305246" cy="802256"/>
          </a:xfrm>
        </p:grpSpPr>
        <p:sp>
          <p:nvSpPr>
            <p:cNvPr id="8" name="Rectangle 7"/>
            <p:cNvSpPr/>
            <p:nvPr/>
          </p:nvSpPr>
          <p:spPr>
            <a:xfrm>
              <a:off x="4735902" y="3286664"/>
              <a:ext cx="802256" cy="310551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2912" y="2794959"/>
              <a:ext cx="2668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Start profiling interactively</a:t>
              </a:r>
              <a:endParaRPr lang="nl-BE" dirty="0"/>
            </a:p>
          </p:txBody>
        </p:sp>
        <p:cxnSp>
          <p:nvCxnSpPr>
            <p:cNvPr id="11" name="Straight Arrow Connector 10"/>
            <p:cNvCxnSpPr>
              <a:stCxn id="9" idx="3"/>
              <a:endCxn id="8" idx="1"/>
            </p:cNvCxnSpPr>
            <p:nvPr/>
          </p:nvCxnSpPr>
          <p:spPr>
            <a:xfrm>
              <a:off x="2901720" y="2979625"/>
              <a:ext cx="1834182" cy="462315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2912" y="3589892"/>
            <a:ext cx="6281099" cy="369332"/>
            <a:chOff x="216727" y="3227883"/>
            <a:chExt cx="6281099" cy="369332"/>
          </a:xfrm>
        </p:grpSpPr>
        <p:sp>
          <p:nvSpPr>
            <p:cNvPr id="14" name="Rectangle 13"/>
            <p:cNvSpPr/>
            <p:nvPr/>
          </p:nvSpPr>
          <p:spPr>
            <a:xfrm>
              <a:off x="4719717" y="3286664"/>
              <a:ext cx="1778109" cy="310551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```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16727" y="3227883"/>
              <a:ext cx="2467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Load a profile to analyze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3"/>
              <a:endCxn id="14" idx="1"/>
            </p:cNvCxnSpPr>
            <p:nvPr/>
          </p:nvCxnSpPr>
          <p:spPr>
            <a:xfrm>
              <a:off x="2683813" y="3412549"/>
              <a:ext cx="2035904" cy="29391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232912" y="4298426"/>
            <a:ext cx="6840748" cy="757095"/>
            <a:chOff x="288972" y="3286664"/>
            <a:chExt cx="6840748" cy="757095"/>
          </a:xfrm>
        </p:grpSpPr>
        <p:sp>
          <p:nvSpPr>
            <p:cNvPr id="20" name="Rectangle 19"/>
            <p:cNvSpPr/>
            <p:nvPr/>
          </p:nvSpPr>
          <p:spPr>
            <a:xfrm>
              <a:off x="4735901" y="3286664"/>
              <a:ext cx="2393819" cy="39107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88972" y="3397428"/>
              <a:ext cx="20610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Start a job to profile</a:t>
              </a:r>
              <a:br>
                <a:rPr lang="en-US" dirty="0" smtClean="0"/>
              </a:br>
              <a:r>
                <a:rPr lang="en-US" dirty="0" smtClean="0"/>
                <a:t>interactively</a:t>
              </a:r>
              <a:endParaRPr lang="nl-BE" dirty="0"/>
            </a:p>
          </p:txBody>
        </p:sp>
        <p:cxnSp>
          <p:nvCxnSpPr>
            <p:cNvPr id="22" name="Straight Arrow Connector 21"/>
            <p:cNvCxnSpPr>
              <a:stCxn id="21" idx="3"/>
              <a:endCxn id="20" idx="1"/>
            </p:cNvCxnSpPr>
            <p:nvPr/>
          </p:nvCxnSpPr>
          <p:spPr>
            <a:xfrm flipV="1">
              <a:off x="2349985" y="3482204"/>
              <a:ext cx="2385916" cy="23839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628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profiling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Run configuration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Remembers</a:t>
            </a:r>
            <a:br>
              <a:rPr lang="en-US" dirty="0" smtClean="0"/>
            </a:br>
            <a:r>
              <a:rPr lang="en-US" dirty="0" smtClean="0"/>
              <a:t>between runs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9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146" y="2288924"/>
            <a:ext cx="4087663" cy="4249989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448572" y="2398144"/>
            <a:ext cx="3579964" cy="535612"/>
            <a:chOff x="448572" y="2398144"/>
            <a:chExt cx="3579964" cy="535612"/>
          </a:xfrm>
        </p:grpSpPr>
        <p:sp>
          <p:nvSpPr>
            <p:cNvPr id="8" name="TextBox 7"/>
            <p:cNvSpPr txBox="1"/>
            <p:nvPr/>
          </p:nvSpPr>
          <p:spPr>
            <a:xfrm>
              <a:off x="448572" y="2398144"/>
              <a:ext cx="1969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Choose application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3"/>
            </p:cNvCxnSpPr>
            <p:nvPr/>
          </p:nvCxnSpPr>
          <p:spPr>
            <a:xfrm>
              <a:off x="2418150" y="2582810"/>
              <a:ext cx="1610386" cy="35094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48572" y="2850616"/>
            <a:ext cx="3579964" cy="369332"/>
            <a:chOff x="448572" y="2398144"/>
            <a:chExt cx="3579964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448572" y="2398144"/>
              <a:ext cx="23025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Application arguments</a:t>
              </a:r>
              <a:endParaRPr lang="nl-BE" dirty="0"/>
            </a:p>
          </p:txBody>
        </p:sp>
        <p:cxnSp>
          <p:nvCxnSpPr>
            <p:cNvPr id="14" name="Straight Arrow Connector 13"/>
            <p:cNvCxnSpPr>
              <a:stCxn id="13" idx="3"/>
            </p:cNvCxnSpPr>
            <p:nvPr/>
          </p:nvCxnSpPr>
          <p:spPr>
            <a:xfrm>
              <a:off x="2751125" y="2582810"/>
              <a:ext cx="1277411" cy="16628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48572" y="3360797"/>
            <a:ext cx="3579964" cy="369332"/>
            <a:chOff x="448572" y="2398144"/>
            <a:chExt cx="3579964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448572" y="2398144"/>
              <a:ext cx="1870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Working directory</a:t>
              </a:r>
              <a:endParaRPr lang="nl-BE" dirty="0"/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2318636" y="2582810"/>
              <a:ext cx="1709900" cy="16628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48572" y="4229252"/>
            <a:ext cx="3579964" cy="989988"/>
            <a:chOff x="448572" y="4229252"/>
            <a:chExt cx="3579964" cy="989988"/>
          </a:xfrm>
        </p:grpSpPr>
        <p:sp>
          <p:nvSpPr>
            <p:cNvPr id="20" name="TextBox 19"/>
            <p:cNvSpPr txBox="1"/>
            <p:nvPr/>
          </p:nvSpPr>
          <p:spPr>
            <a:xfrm>
              <a:off x="448572" y="4229252"/>
              <a:ext cx="248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Configure MPI/</a:t>
              </a:r>
              <a:r>
                <a:rPr lang="en-US" dirty="0" err="1" smtClean="0"/>
                <a:t>OpenMP</a:t>
              </a:r>
              <a:endParaRPr lang="nl-BE" dirty="0"/>
            </a:p>
          </p:txBody>
        </p:sp>
        <p:cxnSp>
          <p:nvCxnSpPr>
            <p:cNvPr id="21" name="Straight Arrow Connector 20"/>
            <p:cNvCxnSpPr>
              <a:stCxn id="20" idx="3"/>
              <a:endCxn id="5" idx="1"/>
            </p:cNvCxnSpPr>
            <p:nvPr/>
          </p:nvCxnSpPr>
          <p:spPr>
            <a:xfrm>
              <a:off x="2930988" y="4413918"/>
              <a:ext cx="1097548" cy="1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20" idx="3"/>
            </p:cNvCxnSpPr>
            <p:nvPr/>
          </p:nvCxnSpPr>
          <p:spPr>
            <a:xfrm>
              <a:off x="2930988" y="4413918"/>
              <a:ext cx="1097548" cy="805322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448572" y="4812737"/>
            <a:ext cx="6418054" cy="1498933"/>
            <a:chOff x="448572" y="2041371"/>
            <a:chExt cx="6309789" cy="1498933"/>
          </a:xfrm>
        </p:grpSpPr>
        <p:sp>
          <p:nvSpPr>
            <p:cNvPr id="27" name="TextBox 26"/>
            <p:cNvSpPr txBox="1"/>
            <p:nvPr/>
          </p:nvSpPr>
          <p:spPr>
            <a:xfrm>
              <a:off x="448572" y="2041371"/>
              <a:ext cx="1847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Start run/profiling</a:t>
              </a:r>
              <a:endParaRPr lang="nl-BE" dirty="0"/>
            </a:p>
          </p:txBody>
        </p:sp>
        <p:cxnSp>
          <p:nvCxnSpPr>
            <p:cNvPr id="28" name="Straight Arrow Connector 27"/>
            <p:cNvCxnSpPr>
              <a:stCxn id="27" idx="3"/>
            </p:cNvCxnSpPr>
            <p:nvPr/>
          </p:nvCxnSpPr>
          <p:spPr>
            <a:xfrm>
              <a:off x="2295789" y="2226037"/>
              <a:ext cx="4462572" cy="1314267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2699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556</TotalTime>
  <Words>486</Words>
  <Application>Microsoft Office PowerPoint</Application>
  <PresentationFormat>On-screen Show (4:3)</PresentationFormat>
  <Paragraphs>149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Symbol</vt:lpstr>
      <vt:lpstr>Office Theme</vt:lpstr>
      <vt:lpstr>Profiling with Allinea MAP</vt:lpstr>
      <vt:lpstr>Introduction</vt:lpstr>
      <vt:lpstr>Introduction</vt:lpstr>
      <vt:lpstr>Supported programming models</vt:lpstr>
      <vt:lpstr>Alternatives</vt:lpstr>
      <vt:lpstr>Profiling</vt:lpstr>
      <vt:lpstr>Methodology</vt:lpstr>
      <vt:lpstr>Startup</vt:lpstr>
      <vt:lpstr>Interactive profiling</vt:lpstr>
      <vt:lpstr>Results</vt:lpstr>
      <vt:lpstr>Overview</vt:lpstr>
      <vt:lpstr>Time line</vt:lpstr>
      <vt:lpstr>Source code view</vt:lpstr>
      <vt:lpstr>Call stack view</vt:lpstr>
      <vt:lpstr>Round tripping</vt:lpstr>
      <vt:lpstr>Interactive profiling via job</vt:lpstr>
      <vt:lpstr>Batch profiling via job</vt:lpstr>
      <vt:lpstr>Conclusions</vt:lpstr>
      <vt:lpstr>Conclusions</vt:lpstr>
    </vt:vector>
  </TitlesOfParts>
  <Company>KU Leuven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Profiling with Allinea MAP</dc:title>
  <dc:creator>Geert Jan Bex</dc:creator>
  <cp:lastModifiedBy>Geert Jan Bex</cp:lastModifiedBy>
  <cp:revision>33</cp:revision>
  <dcterms:created xsi:type="dcterms:W3CDTF">2017-02-06T12:30:36Z</dcterms:created>
  <dcterms:modified xsi:type="dcterms:W3CDTF">2017-02-10T16:07:20Z</dcterms:modified>
</cp:coreProperties>
</file>