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0"/>
  </p:notesMasterIdLst>
  <p:sldIdLst>
    <p:sldId id="256" r:id="rId2"/>
    <p:sldId id="366" r:id="rId3"/>
    <p:sldId id="264" r:id="rId4"/>
    <p:sldId id="277" r:id="rId5"/>
    <p:sldId id="346" r:id="rId6"/>
    <p:sldId id="262" r:id="rId7"/>
    <p:sldId id="263" r:id="rId8"/>
    <p:sldId id="345" r:id="rId9"/>
    <p:sldId id="257" r:id="rId10"/>
    <p:sldId id="259" r:id="rId11"/>
    <p:sldId id="260" r:id="rId12"/>
    <p:sldId id="258" r:id="rId13"/>
    <p:sldId id="261" r:id="rId14"/>
    <p:sldId id="278" r:id="rId15"/>
    <p:sldId id="319" r:id="rId16"/>
    <p:sldId id="316" r:id="rId17"/>
    <p:sldId id="323" r:id="rId18"/>
    <p:sldId id="324" r:id="rId19"/>
    <p:sldId id="332" r:id="rId20"/>
    <p:sldId id="333" r:id="rId21"/>
    <p:sldId id="356" r:id="rId22"/>
    <p:sldId id="349" r:id="rId23"/>
    <p:sldId id="265" r:id="rId24"/>
    <p:sldId id="266" r:id="rId25"/>
    <p:sldId id="268" r:id="rId26"/>
    <p:sldId id="267" r:id="rId27"/>
    <p:sldId id="358" r:id="rId28"/>
    <p:sldId id="269" r:id="rId29"/>
    <p:sldId id="270" r:id="rId30"/>
    <p:sldId id="282" r:id="rId31"/>
    <p:sldId id="271" r:id="rId32"/>
    <p:sldId id="322" r:id="rId33"/>
    <p:sldId id="357" r:id="rId34"/>
    <p:sldId id="272" r:id="rId35"/>
    <p:sldId id="359" r:id="rId36"/>
    <p:sldId id="273" r:id="rId37"/>
    <p:sldId id="274" r:id="rId38"/>
    <p:sldId id="317" r:id="rId39"/>
    <p:sldId id="300" r:id="rId40"/>
    <p:sldId id="318" r:id="rId41"/>
    <p:sldId id="321" r:id="rId42"/>
    <p:sldId id="296" r:id="rId43"/>
    <p:sldId id="313" r:id="rId44"/>
    <p:sldId id="355" r:id="rId45"/>
    <p:sldId id="276" r:id="rId46"/>
    <p:sldId id="311" r:id="rId47"/>
    <p:sldId id="314" r:id="rId48"/>
    <p:sldId id="315" r:id="rId49"/>
    <p:sldId id="297" r:id="rId50"/>
    <p:sldId id="298" r:id="rId51"/>
    <p:sldId id="299" r:id="rId52"/>
    <p:sldId id="279" r:id="rId53"/>
    <p:sldId id="289" r:id="rId54"/>
    <p:sldId id="280" r:id="rId55"/>
    <p:sldId id="281" r:id="rId56"/>
    <p:sldId id="347" r:id="rId57"/>
    <p:sldId id="348" r:id="rId58"/>
    <p:sldId id="295" r:id="rId59"/>
    <p:sldId id="283" r:id="rId60"/>
    <p:sldId id="286" r:id="rId61"/>
    <p:sldId id="287" r:id="rId62"/>
    <p:sldId id="290" r:id="rId63"/>
    <p:sldId id="284" r:id="rId64"/>
    <p:sldId id="288" r:id="rId65"/>
    <p:sldId id="294" r:id="rId66"/>
    <p:sldId id="285" r:id="rId67"/>
    <p:sldId id="291" r:id="rId68"/>
    <p:sldId id="292" r:id="rId69"/>
    <p:sldId id="293" r:id="rId70"/>
    <p:sldId id="301" r:id="rId71"/>
    <p:sldId id="302" r:id="rId72"/>
    <p:sldId id="303" r:id="rId73"/>
    <p:sldId id="304" r:id="rId74"/>
    <p:sldId id="305" r:id="rId75"/>
    <p:sldId id="306" r:id="rId76"/>
    <p:sldId id="307" r:id="rId77"/>
    <p:sldId id="360" r:id="rId78"/>
    <p:sldId id="361" r:id="rId79"/>
    <p:sldId id="362" r:id="rId80"/>
    <p:sldId id="363" r:id="rId81"/>
    <p:sldId id="308" r:id="rId82"/>
    <p:sldId id="309" r:id="rId83"/>
    <p:sldId id="310" r:id="rId84"/>
    <p:sldId id="312" r:id="rId85"/>
    <p:sldId id="320" r:id="rId86"/>
    <p:sldId id="329" r:id="rId87"/>
    <p:sldId id="330" r:id="rId88"/>
    <p:sldId id="340" r:id="rId89"/>
    <p:sldId id="331" r:id="rId90"/>
    <p:sldId id="334" r:id="rId91"/>
    <p:sldId id="343" r:id="rId92"/>
    <p:sldId id="337" r:id="rId93"/>
    <p:sldId id="335" r:id="rId94"/>
    <p:sldId id="339" r:id="rId95"/>
    <p:sldId id="341" r:id="rId96"/>
    <p:sldId id="338" r:id="rId97"/>
    <p:sldId id="342" r:id="rId98"/>
    <p:sldId id="344" r:id="rId99"/>
    <p:sldId id="350" r:id="rId100"/>
    <p:sldId id="351" r:id="rId101"/>
    <p:sldId id="352" r:id="rId102"/>
    <p:sldId id="354" r:id="rId103"/>
    <p:sldId id="353" r:id="rId104"/>
    <p:sldId id="325" r:id="rId105"/>
    <p:sldId id="326" r:id="rId106"/>
    <p:sldId id="327" r:id="rId107"/>
    <p:sldId id="365" r:id="rId108"/>
    <p:sldId id="364" r:id="rId10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  <p14:sldId id="36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358"/>
            <p14:sldId id="269"/>
            <p14:sldId id="270"/>
            <p14:sldId id="282"/>
            <p14:sldId id="271"/>
            <p14:sldId id="322"/>
            <p14:sldId id="357"/>
            <p14:sldId id="272"/>
            <p14:sldId id="359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60"/>
            <p14:sldId id="361"/>
            <p14:sldId id="362"/>
            <p14:sldId id="363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  <p14:sldId id="365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18/12/2016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18/12/2016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18/12/2016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18/12/2016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18/12/2016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18/12/2016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18/12/2016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18/12/2016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18/12/2016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18/12/2016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18/12/2016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18/12/2016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18/12/2016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ControlStructure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https://github.com/gjbex/training-materia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Matrices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Fortran/OOProgramming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IO" TargetMode="Externa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Type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Acknowledgement:</a:t>
            </a:r>
            <a:br>
              <a:rPr lang="en-US" dirty="0" smtClean="0"/>
            </a:br>
            <a:r>
              <a:rPr lang="en-US" dirty="0" smtClean="0"/>
              <a:t>many thanks to Reinhold Bader (LRZ, </a:t>
            </a:r>
            <a:r>
              <a:rPr lang="en-US" dirty="0" err="1" smtClean="0"/>
              <a:t>Garching</a:t>
            </a:r>
            <a:r>
              <a:rPr lang="en-US" dirty="0" smtClean="0"/>
              <a:t>) for suggestions &amp;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i</a:t>
            </a:r>
            <a:r>
              <a:rPr lang="en-US" dirty="0" smtClean="0"/>
              <a:t>' to 'p':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'a' to 'h', 'q' to 'z':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(un)successful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</a:p>
          <a:p>
            <a:r>
              <a:rPr lang="en-US" dirty="0" smtClean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Metcalf, M., Reid, J. &amp; Cohen, M.</a:t>
            </a:r>
            <a:br>
              <a:rPr lang="en-US" dirty="0" smtClean="0"/>
            </a:br>
            <a:r>
              <a:rPr lang="en-US" dirty="0" smtClean="0"/>
              <a:t>Modern Fortran explained</a:t>
            </a:r>
            <a:br>
              <a:rPr lang="en-US" dirty="0" smtClean="0"/>
            </a:br>
            <a:r>
              <a:rPr lang="en-US" i="1" dirty="0" smtClean="0"/>
              <a:t>Oxford University Press</a:t>
            </a:r>
            <a:r>
              <a:rPr lang="en-US" dirty="0" smtClean="0"/>
              <a:t>, </a:t>
            </a:r>
            <a:r>
              <a:rPr lang="en-US" b="1" dirty="0" smtClean="0"/>
              <a:t>2011</a:t>
            </a:r>
          </a:p>
          <a:p>
            <a:r>
              <a:rPr lang="en-US" dirty="0" err="1" smtClean="0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26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compilers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846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90655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936104"/>
                <a:gridCol w="1440160"/>
                <a:gridCol w="1944216"/>
                <a:gridCol w="2664296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Fortranosaurus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pic>
        <p:nvPicPr>
          <p:cNvPr id="1026" name="Picture 2" descr="brazil dinosa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831493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4653136"/>
            <a:ext cx="1152128" cy="1703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7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Operators: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/>
              <a:t>Work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 smtClean="0"/>
              <a:t> of all kinds</a:t>
            </a:r>
          </a:p>
          <a:p>
            <a:pPr lvl="1"/>
            <a:r>
              <a:rPr lang="en-US" dirty="0" smtClean="0"/>
              <a:t>No surprises, except integer division: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</a:p>
          <a:p>
            <a:r>
              <a:rPr lang="en-US" sz="2000" dirty="0" smtClean="0"/>
              <a:t>Improved though: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github.com/gjbex/training-material/tree/master/Fortran/ControlStructures</a:t>
            </a:r>
            <a:r>
              <a:rPr lang="en-US" sz="16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zero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function: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function returns value based on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403648" y="5373216"/>
            <a:ext cx="5312749" cy="677689"/>
            <a:chOff x="1403648" y="5373216"/>
            <a:chExt cx="5312749" cy="677689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589240"/>
              <a:ext cx="452066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cfr</a:t>
              </a:r>
              <a:r>
                <a:rPr lang="en-US" sz="2400" dirty="0" smtClean="0"/>
                <a:t>. ternary operator: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 ? … : …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2765246"/>
            <a:ext cx="28083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 = 5.0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0.5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73278" y="3257689"/>
            <a:ext cx="4803178" cy="830997"/>
            <a:chOff x="3873278" y="3257689"/>
            <a:chExt cx="480317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427984" y="3257689"/>
              <a:ext cx="42484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 = MERGE(5.0, 0.5, x &gt; 10.0)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3278" y="3380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 panose="05050102010706020507" pitchFamily="18" charset="2"/>
                </a:rPr>
                <a:t></a:t>
              </a:r>
              <a:endParaRPr lang="en-US" sz="3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51239" y="4437112"/>
            <a:ext cx="3233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used with arrays,</a:t>
            </a:r>
          </a:p>
          <a:p>
            <a:r>
              <a:rPr lang="en-US" sz="2400" dirty="0" smtClean="0"/>
              <a:t>similar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many </a:t>
            </a:r>
            <a:r>
              <a:rPr lang="en-US" dirty="0"/>
              <a:t>modern features</a:t>
            </a:r>
            <a:r>
              <a:rPr lang="en-US" dirty="0" smtClean="0"/>
              <a:t>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do and do while constructs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a(I,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Complex expressions:</a:t>
              </a:r>
            </a:p>
            <a:p>
              <a:r>
                <a:rPr lang="en-US" sz="2000" dirty="0" smtClean="0"/>
                <a:t>temporary</a:t>
              </a:r>
              <a:r>
                <a:rPr lang="en-US" sz="2000" dirty="0"/>
                <a:t> </a:t>
              </a:r>
              <a:r>
                <a:rPr lang="en-US" sz="2000" dirty="0" smtClean="0"/>
                <a:t>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aliasing of subarrays, parts of user defined types, or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ASSOCIATE( row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row = update(row)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ASSOCIATE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name, no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declaration,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 within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Helps to write code</a:t>
              </a:r>
              <a:br>
                <a:rPr lang="en-US" sz="2400" dirty="0" smtClean="0"/>
              </a:br>
              <a:r>
                <a:rPr lang="en-US" sz="2400" dirty="0" smtClean="0"/>
                <a:t>that is easier to read`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halts execution, returns exit code, or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780928"/>
            <a:ext cx="63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&lt; 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STOP 'x must be positive'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32786" y="2924944"/>
            <a:ext cx="3887686" cy="1182158"/>
            <a:chOff x="4500738" y="5487202"/>
            <a:chExt cx="3887686" cy="1182158"/>
          </a:xfrm>
        </p:grpSpPr>
        <p:sp>
          <p:nvSpPr>
            <p:cNvPr id="9" name="TextBox 8"/>
            <p:cNvSpPr txBox="1"/>
            <p:nvPr/>
          </p:nvSpPr>
          <p:spPr>
            <a:xfrm>
              <a:off x="4500738" y="5589240"/>
              <a:ext cx="266355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Note: exit code is 0!</a:t>
              </a:r>
              <a:endParaRPr lang="nl-BE" sz="24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487202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4365104"/>
            <a:ext cx="8507288" cy="2308324"/>
            <a:chOff x="457200" y="4365104"/>
            <a:chExt cx="8507288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65104"/>
              <a:ext cx="7571184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USE, INTRINSIC::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iso_fortran_env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ONLY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INTEGER, PARAMETER ::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 (x &lt; 0.0) THEN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 (UNIT=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FMT='(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A)'), 'x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must be positive'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STOP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pic>
          <p:nvPicPr>
            <p:cNvPr id="12" name="Picture 1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515719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 smtClean="0"/>
              <a:t>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 smtClean="0"/>
              <a:t>from: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Vector-vector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= DOT_PRODUCT(v, v)</a:t>
            </a:r>
          </a:p>
          <a:p>
            <a:r>
              <a:rPr lang="en-US" dirty="0" smtClean="0"/>
              <a:t>Matrix-matrix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=x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required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</a:p>
            <a:p>
              <a:r>
                <a:rPr lang="en-US" dirty="0" smtClean="0"/>
                <a:t>can be omitted 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 smtClean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operator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 smtClean="0">
                <a:hlinkClick r:id="rId2"/>
              </a:rPr>
              <a:t>https</a:t>
            </a:r>
            <a:r>
              <a:rPr lang="nl-BE" sz="1600" dirty="0">
                <a:hlinkClick r:id="rId2"/>
              </a:rPr>
              <a:t>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github.com/gjbex/training-material</a:t>
            </a:r>
            <a:r>
              <a:rPr lang="nl-BE" dirty="0" smtClean="0"/>
              <a:t> </a:t>
            </a:r>
          </a:p>
          <a:p>
            <a:pPr lvl="1"/>
            <a:r>
              <a:rPr lang="en-US" dirty="0" smtClean="0"/>
              <a:t>License: </a:t>
            </a:r>
            <a:r>
              <a:rPr lang="nl-BE" sz="2000" dirty="0">
                <a:hlinkClick r:id="rId3"/>
              </a:rPr>
              <a:t>http://</a:t>
            </a:r>
            <a:r>
              <a:rPr lang="nl-BE" sz="2000" dirty="0" smtClean="0">
                <a:hlinkClick r:id="rId3"/>
              </a:rPr>
              <a:t>creativecommons.org/publicdomain/zero/1.0/</a:t>
            </a:r>
            <a:r>
              <a:rPr lang="nl-BE" sz="2000" dirty="0" smtClean="0"/>
              <a:t> </a:t>
            </a:r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Relevant directory: </a:t>
            </a:r>
            <a:r>
              <a:rPr lang="en-US" b="1" dirty="0" smtClean="0">
                <a:solidFill>
                  <a:srgbClr val="C00000"/>
                </a:solidFill>
              </a:rPr>
              <a:t>Fortran</a:t>
            </a:r>
          </a:p>
          <a:p>
            <a:pPr lvl="1"/>
            <a:r>
              <a:rPr lang="en-US" dirty="0" smtClean="0"/>
              <a:t>Subdirectories will be mentioned in slides at appropriate places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becomes undefined on entry to procedure,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</a:rPr>
                <a:t>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'F10.2',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 arguments</a:t>
              </a:r>
              <a:br>
                <a:rPr lang="en-US" dirty="0" smtClean="0"/>
              </a:br>
              <a:r>
                <a:rPr lang="en-US" dirty="0" smtClean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all arguments are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, function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(I/O, writing to variables from</a:t>
            </a:r>
          </a:p>
          <a:p>
            <a:r>
              <a:rPr lang="en-US" dirty="0" smtClean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github.com/gjbex/training-material/tree/master/Fortran/Miscellaneous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implies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</a:p>
            <a:p>
              <a:r>
                <a:rPr lang="en-US" sz="2000" dirty="0" smtClean="0"/>
                <a:t>(implicit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 smtClean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 smtClean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4"/>
              </a:rPr>
              <a:t>https://</a:t>
            </a:r>
            <a:r>
              <a:rPr lang="nl-BE" sz="1600" dirty="0" smtClean="0">
                <a:hlinkClick r:id="rId4"/>
              </a:rPr>
              <a:t>github.com/gjbex/training-material/tree/master/Fortran/OOProgramming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declarations/definitions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private</a:t>
            </a:r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58704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7002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002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52299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587043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7002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SIGN(1, n*d)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215242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4549130"/>
            <a:ext cx="272113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slowly moving</a:t>
            </a:r>
            <a:br>
              <a:rPr lang="en-US" sz="2400" dirty="0" smtClean="0"/>
            </a:br>
            <a:r>
              <a:rPr lang="en-US" sz="2400" dirty="0" smtClean="0"/>
              <a:t>into OO country!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= user defined type</a:t>
            </a:r>
          </a:p>
          <a:p>
            <a:pPr lvl="1"/>
            <a:r>
              <a:rPr lang="en-US" dirty="0" smtClean="0"/>
              <a:t>object attributes: elements of type</a:t>
            </a:r>
          </a:p>
          <a:p>
            <a:pPr lvl="1"/>
            <a:r>
              <a:rPr lang="en-US" dirty="0" smtClean="0"/>
              <a:t>object methods: procedures contained in type</a:t>
            </a:r>
          </a:p>
          <a:p>
            <a:r>
              <a:rPr lang="en-US" dirty="0" smtClean="0"/>
              <a:t>Inheritance = extend user defined type</a:t>
            </a:r>
          </a:p>
          <a:p>
            <a:pPr lvl="1"/>
            <a:r>
              <a:rPr lang="en-US" dirty="0" smtClean="0"/>
              <a:t>declare additional elements</a:t>
            </a:r>
          </a:p>
          <a:p>
            <a:pPr lvl="1"/>
            <a:r>
              <a:rPr lang="en-US" dirty="0" smtClean="0"/>
              <a:t>override/declare/define additional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8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value = 0.0_sp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pointer :: left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null(),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(node, child)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target, intent(in) ::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node%left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51720" y="3068960"/>
            <a:ext cx="6412675" cy="2019978"/>
            <a:chOff x="2051720" y="3068960"/>
            <a:chExt cx="6412675" cy="2019978"/>
          </a:xfrm>
        </p:grpSpPr>
        <p:sp>
          <p:nvSpPr>
            <p:cNvPr id="5" name="TextBox 4"/>
            <p:cNvSpPr txBox="1"/>
            <p:nvPr/>
          </p:nvSpPr>
          <p:spPr>
            <a:xfrm>
              <a:off x="6571376" y="3485911"/>
              <a:ext cx="189301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class: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type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extended types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2051720" y="3068960"/>
              <a:ext cx="4519656" cy="101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5152256" y="4086075"/>
              <a:ext cx="1419120" cy="10028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4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id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(node) result(id)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id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node%id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35896" y="2276873"/>
            <a:ext cx="3291021" cy="441339"/>
            <a:chOff x="3707904" y="2276873"/>
            <a:chExt cx="3291021" cy="441339"/>
          </a:xfrm>
        </p:grpSpPr>
        <p:sp>
          <p:nvSpPr>
            <p:cNvPr id="5" name="TextBox 4"/>
            <p:cNvSpPr txBox="1"/>
            <p:nvPr/>
          </p:nvSpPr>
          <p:spPr>
            <a:xfrm>
              <a:off x="5882914" y="2348880"/>
              <a:ext cx="11160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 class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3707904" y="2276873"/>
              <a:ext cx="2175010" cy="2566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419872" y="2708921"/>
            <a:ext cx="4098489" cy="862354"/>
            <a:chOff x="3491880" y="2708921"/>
            <a:chExt cx="4098489" cy="862354"/>
          </a:xfrm>
        </p:grpSpPr>
        <p:sp>
          <p:nvSpPr>
            <p:cNvPr id="12" name="TextBox 11"/>
            <p:cNvSpPr txBox="1"/>
            <p:nvPr/>
          </p:nvSpPr>
          <p:spPr>
            <a:xfrm>
              <a:off x="5882914" y="2924944"/>
              <a:ext cx="17074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element(s),</a:t>
              </a:r>
              <a:br>
                <a:rPr lang="en-US" dirty="0" smtClean="0"/>
              </a:br>
              <a:r>
                <a:rPr lang="en-US" dirty="0" smtClean="0"/>
                <a:t>procedure(s)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491880" y="2708921"/>
              <a:ext cx="2391034" cy="539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flipH="1">
              <a:off x="4932040" y="3248110"/>
              <a:ext cx="950874" cy="923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85294" y="5004888"/>
            <a:ext cx="3613865" cy="718338"/>
            <a:chOff x="3729310" y="2301684"/>
            <a:chExt cx="3613865" cy="718338"/>
          </a:xfrm>
        </p:grpSpPr>
        <p:sp>
          <p:nvSpPr>
            <p:cNvPr id="20" name="TextBox 19"/>
            <p:cNvSpPr txBox="1"/>
            <p:nvPr/>
          </p:nvSpPr>
          <p:spPr>
            <a:xfrm>
              <a:off x="5904320" y="2373691"/>
              <a:ext cx="14388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must be class</a:t>
              </a:r>
              <a:br>
                <a:rPr lang="en-US" dirty="0" smtClean="0"/>
              </a:br>
              <a:r>
                <a:rPr lang="en-US" dirty="0" smtClean="0"/>
                <a:t>with ID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3729310" y="2301684"/>
              <a:ext cx="2175010" cy="39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1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755576" y="1187250"/>
            <a:ext cx="7344816" cy="2564047"/>
            <a:chOff x="755576" y="1187250"/>
            <a:chExt cx="7344816" cy="2564047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1196752"/>
              <a:ext cx="7344816" cy="25545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result(node)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implicit none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pointer :: 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integer :: 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allocate(node,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stat=status,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(0.0_sp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null(), null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42604" y="1187250"/>
              <a:ext cx="20388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node_type</a:t>
              </a:r>
              <a:r>
                <a:rPr lang="en-US" sz="1600" dirty="0" smtClean="0"/>
                <a:t> </a:t>
              </a:r>
              <a:r>
                <a:rPr lang="en-US" dirty="0" smtClean="0"/>
                <a:t>definition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5576" y="3940601"/>
            <a:ext cx="7344816" cy="2800767"/>
            <a:chOff x="755576" y="3940601"/>
            <a:chExt cx="7344816" cy="2800767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3940601"/>
              <a:ext cx="7344816" cy="28007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result(node)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implicit none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pointer :: 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integer :: 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+ 1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allocate(node, stat=status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id_node_type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(id=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end function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8176" y="3950992"/>
              <a:ext cx="219143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id_node_type</a:t>
              </a:r>
              <a:r>
                <a:rPr lang="en-US" sz="1600" dirty="0" smtClean="0"/>
                <a:t> definition</a:t>
              </a:r>
              <a:endParaRPr 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84168" y="4845617"/>
            <a:ext cx="276049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Full fledged</a:t>
            </a:r>
            <a:r>
              <a:rPr lang="en-US" sz="3200" dirty="0" smtClean="0"/>
              <a:t> OO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008318" y="3203684"/>
            <a:ext cx="459613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procedure,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public :: new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4800" y="1818635"/>
            <a:ext cx="1419363" cy="1385049"/>
            <a:chOff x="5882914" y="2348880"/>
            <a:chExt cx="1419363" cy="1385049"/>
          </a:xfrm>
        </p:grpSpPr>
        <p:sp>
          <p:nvSpPr>
            <p:cNvPr id="13" name="TextBox 12"/>
            <p:cNvSpPr txBox="1"/>
            <p:nvPr/>
          </p:nvSpPr>
          <p:spPr>
            <a:xfrm>
              <a:off x="5882914" y="2348880"/>
              <a:ext cx="14193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class method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414450" y="2810545"/>
              <a:ext cx="504056" cy="92338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59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unformatted,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inside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I/O status 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Repetition, can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IOSTAT=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17677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70898" y="3809822"/>
            <a:ext cx="4787546" cy="1161420"/>
            <a:chOff x="4090691" y="-320050"/>
            <a:chExt cx="4548873" cy="119938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320050"/>
              <a:ext cx="2326219" cy="28593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53800" y="-34115"/>
              <a:ext cx="162446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github.com/gjbex/training-material/tree/master/Fortran/Miscellaneous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6061</Words>
  <Application>Microsoft Office PowerPoint</Application>
  <PresentationFormat>On-screen Show (4:3)</PresentationFormat>
  <Paragraphs>1756</Paragraphs>
  <Slides>108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5" baseType="lpstr">
      <vt:lpstr>Arial</vt:lpstr>
      <vt:lpstr>Calibri</vt:lpstr>
      <vt:lpstr>Cambria Math</vt:lpstr>
      <vt:lpstr>Courier New</vt:lpstr>
      <vt:lpstr>Symbol</vt:lpstr>
      <vt:lpstr>Wingdings</vt:lpstr>
      <vt:lpstr>Office Theme</vt:lpstr>
      <vt:lpstr>Fortran for the 21st century</vt:lpstr>
      <vt:lpstr>Fortranosaurus?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Conditional function: MERGE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STOP statement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Classes</vt:lpstr>
      <vt:lpstr>Base class</vt:lpstr>
      <vt:lpstr>Derived  class</vt:lpstr>
      <vt:lpstr>Overriding procedures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  <vt:lpstr>Appendix</vt:lpstr>
      <vt:lpstr>Fortran compilers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310</cp:revision>
  <dcterms:created xsi:type="dcterms:W3CDTF">2015-03-25T05:43:07Z</dcterms:created>
  <dcterms:modified xsi:type="dcterms:W3CDTF">2016-12-18T19:22:32Z</dcterms:modified>
</cp:coreProperties>
</file>