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9" r:id="rId3"/>
    <p:sldId id="277" r:id="rId4"/>
    <p:sldId id="257" r:id="rId5"/>
    <p:sldId id="258" r:id="rId6"/>
    <p:sldId id="260" r:id="rId7"/>
    <p:sldId id="261" r:id="rId8"/>
    <p:sldId id="274" r:id="rId9"/>
    <p:sldId id="264" r:id="rId10"/>
    <p:sldId id="265" r:id="rId11"/>
    <p:sldId id="266" r:id="rId12"/>
    <p:sldId id="267" r:id="rId13"/>
    <p:sldId id="268" r:id="rId14"/>
    <p:sldId id="262" r:id="rId15"/>
    <p:sldId id="263" r:id="rId16"/>
    <p:sldId id="269" r:id="rId17"/>
    <p:sldId id="271" r:id="rId18"/>
    <p:sldId id="270" r:id="rId19"/>
    <p:sldId id="273" r:id="rId20"/>
    <p:sldId id="272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20.030633000000002</c:v>
                </c:pt>
                <c:pt idx="1">
                  <c:v>10.648066999999999</c:v>
                </c:pt>
                <c:pt idx="2">
                  <c:v>5.3506999999999998</c:v>
                </c:pt>
                <c:pt idx="3">
                  <c:v>3.659367</c:v>
                </c:pt>
                <c:pt idx="4">
                  <c:v>2.7399269999999998</c:v>
                </c:pt>
                <c:pt idx="5">
                  <c:v>1.986737</c:v>
                </c:pt>
                <c:pt idx="6">
                  <c:v>1.5236529999999999</c:v>
                </c:pt>
                <c:pt idx="7">
                  <c:v>1.376293</c:v>
                </c:pt>
                <c:pt idx="8">
                  <c:v>1.0624830000000001</c:v>
                </c:pt>
                <c:pt idx="9">
                  <c:v>0.99292999999999998</c:v>
                </c:pt>
                <c:pt idx="10">
                  <c:v>0.89115</c:v>
                </c:pt>
                <c:pt idx="11">
                  <c:v>0.75756999999999997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0DB-4E72-A1E3-AE9AE8D15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984024"/>
        <c:axId val="367987632"/>
      </c:scatterChart>
      <c:valAx>
        <c:axId val="367984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987632"/>
        <c:crosses val="autoZero"/>
        <c:crossBetween val="midCat"/>
      </c:valAx>
      <c:valAx>
        <c:axId val="367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984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1.8811520438404457</c:v>
                </c:pt>
                <c:pt idx="2">
                  <c:v>3.7435537406320671</c:v>
                </c:pt>
                <c:pt idx="3">
                  <c:v>5.4737972441681855</c:v>
                </c:pt>
                <c:pt idx="4">
                  <c:v>7.3106447726527035</c:v>
                </c:pt>
                <c:pt idx="5">
                  <c:v>10.082176453149058</c:v>
                </c:pt>
                <c:pt idx="6">
                  <c:v>13.146453293499244</c:v>
                </c:pt>
                <c:pt idx="7">
                  <c:v>14.554046994353675</c:v>
                </c:pt>
                <c:pt idx="8">
                  <c:v>18.852662113182046</c:v>
                </c:pt>
                <c:pt idx="9">
                  <c:v>20.173257933590488</c:v>
                </c:pt>
                <c:pt idx="10">
                  <c:v>22.477285529933233</c:v>
                </c:pt>
                <c:pt idx="11">
                  <c:v>26.440636508837471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70-4FEC-9B36-399F43498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241768"/>
        <c:axId val="492243080"/>
      </c:scatterChart>
      <c:valAx>
        <c:axId val="49224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43080"/>
        <c:crosses val="autoZero"/>
        <c:crossBetween val="midCat"/>
      </c:valAx>
      <c:valAx>
        <c:axId val="492243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41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efficiency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0.94057602192022283</c:v>
                </c:pt>
                <c:pt idx="2">
                  <c:v>0.93588843515801678</c:v>
                </c:pt>
                <c:pt idx="3">
                  <c:v>0.91229954069469754</c:v>
                </c:pt>
                <c:pt idx="4">
                  <c:v>0.91383059658158794</c:v>
                </c:pt>
                <c:pt idx="5">
                  <c:v>0.84018137109575486</c:v>
                </c:pt>
                <c:pt idx="6">
                  <c:v>0.82165333084370273</c:v>
                </c:pt>
                <c:pt idx="7">
                  <c:v>0.80855816635298194</c:v>
                </c:pt>
                <c:pt idx="8">
                  <c:v>0.78552758804925193</c:v>
                </c:pt>
                <c:pt idx="9">
                  <c:v>0.67244193111968298</c:v>
                </c:pt>
                <c:pt idx="10">
                  <c:v>0.70241517281041355</c:v>
                </c:pt>
                <c:pt idx="11">
                  <c:v>0.73446212524548526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B93-47DC-885C-C39E84BC0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225704"/>
        <c:axId val="499226360"/>
      </c:scatterChart>
      <c:valAx>
        <c:axId val="499225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26360"/>
        <c:crosses val="autoZero"/>
        <c:crossBetween val="midCat"/>
      </c:valAx>
      <c:valAx>
        <c:axId val="499226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25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559F6-5B7D-4313-A416-AF59A4E6891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BC49-73FB-490E-90F7-6ADF8B6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A852-CFF9-48BA-A628-AE9DB7CB9A88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819-3E52-43A1-8A40-2B7C4C434AEB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8FA6-5F9F-4ECF-8918-25AD07791A8E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E8BA1A0E-364C-4183-A995-0F7F3E7596BF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7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FBB2-602E-4B42-A747-9CF7EF118304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3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8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4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044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22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93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3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4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213C-A76D-4936-9EE8-1986AC361683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7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407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B339-1FD7-4DAE-BB11-806F6BD9CFA9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55F6-D9C4-4241-908D-398DED6EBAB1}" type="datetime1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5E62-F774-4F65-B3A2-2213C25A5AEA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0878-CF1B-49ED-AD4E-5ED3D953F768}" type="datetime1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334-80A3-4CEF-85FC-5DDF56E1E7C0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4258-DD8C-4FD4-A6A9-83DE392C6C3F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3226-38AF-4D55-9F51-5A04A4858D36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Shared memory programming in C++ with Threading Building </a:t>
            </a:r>
            <a:r>
              <a:rPr lang="en-BE" dirty="0" smtClean="0"/>
              <a:t>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BE" sz="2800" dirty="0" smtClean="0"/>
              <a:t>Geert Jan Bex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9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6217" y="1690688"/>
            <a:ext cx="826380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a</a:t>
            </a:r>
            <a:r>
              <a:rPr lang="en-US" sz="1600" dirty="0" smtClean="0">
                <a:latin typeface="Consolas" panose="020B0609020204030204" pitchFamily="49" charset="0"/>
              </a:rPr>
              <a:t>_, b_, c_;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(double a, double b, double c) 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a</a:t>
            </a:r>
            <a:r>
              <a:rPr lang="en-US" sz="1600" dirty="0">
                <a:latin typeface="Consolas" panose="020B0609020204030204" pitchFamily="49" charset="0"/>
              </a:rPr>
              <a:t>_ {a}, b_ {b}, c_ {c} {}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double operator()(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double x)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{return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(a_*x + b_)*x + c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_;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f1(1.0, 0.0, -1.0);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f2(-1.0, 3.0, 0.0);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f1(x)</a:t>
            </a:r>
            <a:r>
              <a:rPr lang="en-US" sz="1600" dirty="0">
                <a:latin typeface="Consolas" panose="020B0609020204030204" pitchFamily="49" charset="0"/>
              </a:rPr>
              <a:t> &lt;&lt; " "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f2(x)</a:t>
            </a:r>
            <a:r>
              <a:rPr lang="en-US" sz="16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8231" y="3426902"/>
                <a:ext cx="1417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426902"/>
                <a:ext cx="1417055" cy="276999"/>
              </a:xfrm>
              <a:prstGeom prst="rect">
                <a:avLst/>
              </a:prstGeom>
              <a:blipFill>
                <a:blip r:embed="rId2"/>
                <a:stretch>
                  <a:fillRect l="-7725" t="-28261" r="-429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8231" y="3952845"/>
                <a:ext cx="1725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952845"/>
                <a:ext cx="1725922" cy="276999"/>
              </a:xfrm>
              <a:prstGeom prst="rect">
                <a:avLst/>
              </a:prstGeom>
              <a:blipFill>
                <a:blip r:embed="rId3"/>
                <a:stretch>
                  <a:fillRect l="-6360" t="-28261" r="-318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for_each</a:t>
            </a:r>
            <a:r>
              <a:rPr lang="en-US" dirty="0" smtClean="0"/>
              <a:t> modifies</a:t>
            </a:r>
            <a:br>
              <a:rPr lang="en-US" dirty="0" smtClean="0"/>
            </a:br>
            <a:r>
              <a:rPr lang="en-US" dirty="0" smtClean="0"/>
              <a:t>container element in-place</a:t>
            </a:r>
          </a:p>
          <a:p>
            <a:r>
              <a:rPr lang="en-US" dirty="0"/>
              <a:t>Here,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endParaRPr lang="en-US" dirty="0" smtClean="0"/>
          </a:p>
          <a:p>
            <a:r>
              <a:rPr lang="en-US" dirty="0" smtClean="0"/>
              <a:t>Lambda function = unnamed</a:t>
            </a:r>
            <a:br>
              <a:rPr lang="en-US" dirty="0" smtClean="0"/>
            </a:br>
            <a:r>
              <a:rPr lang="en-US" dirty="0" smtClean="0"/>
              <a:t>function, used once</a:t>
            </a:r>
          </a:p>
          <a:p>
            <a:r>
              <a:rPr lang="en-US" dirty="0" smtClean="0"/>
              <a:t>Return type: often deduced</a:t>
            </a:r>
            <a:endParaRPr lang="en-US" dirty="0"/>
          </a:p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[ … ] ( … ) -&gt; </a:t>
            </a:r>
            <a:r>
              <a:rPr lang="en-US" dirty="0" err="1" smtClean="0">
                <a:latin typeface="Consolas" panose="020B0609020204030204" pitchFamily="49" charset="0"/>
              </a:rPr>
              <a:t>return_type</a:t>
            </a:r>
            <a:r>
              <a:rPr lang="en-US" dirty="0" smtClean="0">
                <a:latin typeface="Consolas" panose="020B0609020204030204" pitchFamily="49" charset="0"/>
              </a:rPr>
              <a:t> { … }</a:t>
            </a: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99574" y="1385509"/>
            <a:ext cx="6131807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#include </a:t>
            </a:r>
            <a:r>
              <a:rPr lang="en-US" sz="1600" dirty="0">
                <a:latin typeface="Consolas" panose="020B0609020204030204" pitchFamily="49" charset="0"/>
              </a:rPr>
              <a:t>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v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0.5, 0.75, 1.0, 1.5, 3.5</a:t>
            </a:r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v.end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(double&amp; x) { x *= x; }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(auto x: v)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2442" y="616958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context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87966" y="5511567"/>
            <a:ext cx="934452" cy="658013"/>
            <a:chOff x="1187966" y="5511567"/>
            <a:chExt cx="934452" cy="658013"/>
          </a:xfrm>
        </p:grpSpPr>
        <p:sp>
          <p:nvSpPr>
            <p:cNvPr id="6" name="Left Brace 5"/>
            <p:cNvSpPr/>
            <p:nvPr/>
          </p:nvSpPr>
          <p:spPr>
            <a:xfrm rot="16200000">
              <a:off x="1610688" y="5088845"/>
              <a:ext cx="89008" cy="934452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6" idx="1"/>
              <a:endCxn id="9" idx="0"/>
            </p:cNvCxnSpPr>
            <p:nvPr/>
          </p:nvCxnSpPr>
          <p:spPr>
            <a:xfrm>
              <a:off x="1655192" y="5600575"/>
              <a:ext cx="0" cy="5690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94454" y="5511567"/>
            <a:ext cx="1189300" cy="1027345"/>
            <a:chOff x="2194454" y="5511567"/>
            <a:chExt cx="1189300" cy="1027345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744600" y="5088845"/>
              <a:ext cx="89008" cy="934452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4454" y="6169580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arguments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1"/>
              <a:endCxn id="10" idx="0"/>
            </p:cNvCxnSpPr>
            <p:nvPr/>
          </p:nvCxnSpPr>
          <p:spPr>
            <a:xfrm>
              <a:off x="2789104" y="5600575"/>
              <a:ext cx="0" cy="5690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163139" y="5512417"/>
            <a:ext cx="1492716" cy="1014818"/>
            <a:chOff x="6163139" y="5512417"/>
            <a:chExt cx="1492716" cy="1014818"/>
          </a:xfrm>
        </p:grpSpPr>
        <p:sp>
          <p:nvSpPr>
            <p:cNvPr id="8" name="Left Brace 7"/>
            <p:cNvSpPr/>
            <p:nvPr/>
          </p:nvSpPr>
          <p:spPr>
            <a:xfrm rot="16200000">
              <a:off x="6864993" y="5089695"/>
              <a:ext cx="89008" cy="934452"/>
            </a:xfrm>
            <a:prstGeom prst="lef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3139" y="6157903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function body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Connector 18"/>
            <p:cNvCxnSpPr>
              <a:stCxn id="8" idx="1"/>
              <a:endCxn id="11" idx="0"/>
            </p:cNvCxnSpPr>
            <p:nvPr/>
          </p:nvCxnSpPr>
          <p:spPr>
            <a:xfrm>
              <a:off x="6909497" y="5601425"/>
              <a:ext cx="0" cy="556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2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&amp;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[]</a:t>
            </a:r>
            <a:r>
              <a:rPr lang="en-US" dirty="0" smtClean="0"/>
              <a:t>: nothing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[=]</a:t>
            </a:r>
            <a:r>
              <a:rPr lang="en-US" dirty="0" smtClean="0"/>
              <a:t>: everything in</a:t>
            </a:r>
            <a:br>
              <a:rPr lang="en-US" dirty="0" smtClean="0"/>
            </a:br>
            <a:r>
              <a:rPr lang="en-US" dirty="0" smtClean="0"/>
              <a:t>scope by value</a:t>
            </a:r>
            <a:br>
              <a:rPr lang="en-US" dirty="0" smtClean="0"/>
            </a:br>
            <a:r>
              <a:rPr lang="en-US" dirty="0" smtClean="0"/>
              <a:t>(copy)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[&amp;]</a:t>
            </a:r>
            <a:r>
              <a:rPr lang="en-US" dirty="0" smtClean="0"/>
              <a:t>: everything in</a:t>
            </a:r>
            <a:br>
              <a:rPr lang="en-US" dirty="0" smtClean="0"/>
            </a:br>
            <a:r>
              <a:rPr lang="en-US" dirty="0" smtClean="0"/>
              <a:t>scope by reference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[=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: variable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 value (copy)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[&amp;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: variable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1800" y="1335175"/>
            <a:ext cx="6805068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x_vals.push_back</a:t>
            </a:r>
            <a:r>
              <a:rPr lang="en-US" sz="1600" dirty="0"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a {-11.0};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b {3.0};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c {1.5};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::transform(</a:t>
            </a:r>
            <a:r>
              <a:rPr lang="en-US" sz="1600" dirty="0" err="1">
                <a:latin typeface="Consolas" panose="020B0609020204030204" pitchFamily="49" charset="0"/>
              </a:rPr>
              <a:t>x_vals.begin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x_vals.end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back_inserter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[&amp;a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&amp;c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(double&amp; x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return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(a*x + b)*x + c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;});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x_vals.size</a:t>
            </a:r>
            <a:r>
              <a:rPr lang="en-US" sz="1600" dirty="0">
                <a:latin typeface="Consolas" panose="020B0609020204030204" pitchFamily="49" charset="0"/>
              </a:rPr>
              <a:t>();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 " &lt;&lt;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7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8843" y="1478243"/>
            <a:ext cx="8937062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&lt;numeric&gt;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tbb.h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</a:rPr>
              <a:t>data(10000);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::iota(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 0);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[]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data.sum</a:t>
            </a:r>
            <a:r>
              <a:rPr lang="en-US" sz="1600" dirty="0" smtClean="0">
                <a:latin typeface="Consolas" panose="020B0609020204030204" pitchFamily="49" charset="0"/>
              </a:rPr>
              <a:t>()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3914" y="3927879"/>
            <a:ext cx="202343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 automatically</a:t>
            </a:r>
            <a:br>
              <a:rPr lang="en-US" dirty="0" smtClean="0"/>
            </a:br>
            <a:r>
              <a:rPr lang="en-US" dirty="0" smtClean="0"/>
              <a:t>divided over thread</a:t>
            </a:r>
            <a:br>
              <a:rPr lang="en-US" dirty="0" smtClean="0"/>
            </a:br>
            <a:r>
              <a:rPr lang="en-US" dirty="0" smtClean="0"/>
              <a:t>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more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2949" y="1478243"/>
            <a:ext cx="961032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grain_size</a:t>
            </a:r>
            <a:r>
              <a:rPr lang="en-US" sz="1600" dirty="0" smtClean="0">
                <a:latin typeface="Consolas" panose="020B0609020204030204" pitchFamily="49" charset="0"/>
              </a:rPr>
              <a:t> {1000};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grain_size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),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tbb:blocked_range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&gt;&amp; range)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for 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range.begin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range.end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   data[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067787" y="5532271"/>
            <a:ext cx="64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45623" y="5249638"/>
            <a:ext cx="64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21625" y="526226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208812" y="5249638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433944" y="525795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12023" y="525795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999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20142" y="526657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267151" y="5257951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936767" y="5547665"/>
            <a:ext cx="793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14603" y="5265032"/>
            <a:ext cx="705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22719" y="5538120"/>
            <a:ext cx="2386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00555" y="5255487"/>
            <a:ext cx="240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60308" y="5162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42107" y="5171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33035" y="5171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38796" y="5628015"/>
            <a:ext cx="1920236" cy="788186"/>
            <a:chOff x="1438796" y="5628015"/>
            <a:chExt cx="1920236" cy="788186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3085" y="6046869"/>
              <a:ext cx="1131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range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59032" y="5628015"/>
            <a:ext cx="1920236" cy="728335"/>
            <a:chOff x="1438796" y="5628015"/>
            <a:chExt cx="1920236" cy="728335"/>
          </a:xfrm>
        </p:grpSpPr>
        <p:sp>
          <p:nvSpPr>
            <p:cNvPr id="49" name="Left Brace 48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6337" y="5987018"/>
              <a:ext cx="143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second range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8627" y="5628015"/>
            <a:ext cx="1920236" cy="788186"/>
            <a:chOff x="1438796" y="5628015"/>
            <a:chExt cx="1920236" cy="788186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9711" y="6046869"/>
              <a:ext cx="109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last range</a:t>
              </a:r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173312" y="4486682"/>
            <a:ext cx="264244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blocked ranges divided</a:t>
            </a:r>
            <a:br>
              <a:rPr lang="en-US" dirty="0" smtClean="0"/>
            </a:br>
            <a:r>
              <a:rPr lang="en-US" dirty="0" smtClean="0"/>
              <a:t>over thread pool, rule of thumb: 10,000 cycles per blocked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parallel_reduce</a:t>
            </a:r>
            <a:r>
              <a:rPr lang="en-US" dirty="0" smtClean="0"/>
              <a:t>: 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8843" y="1478243"/>
            <a:ext cx="8937062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&lt;numeric&gt;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tbb.h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main()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grain_size</a:t>
            </a:r>
            <a:r>
              <a:rPr lang="en-US" sz="1600" dirty="0">
                <a:latin typeface="Consolas" panose="020B0609020204030204" pitchFamily="49" charset="0"/>
              </a:rPr>
              <a:t> {1000};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</a:rPr>
              <a:t>data(10000);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::iota(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 0);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sum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parallel_reduce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grain_size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), 0,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[&amp;data]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&gt;&amp; range,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for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range.begin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range.end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+=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return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[]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y) { return x + y; }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239699" y="2969703"/>
            <a:ext cx="3913702" cy="889233"/>
            <a:chOff x="7239699" y="2969703"/>
            <a:chExt cx="3913702" cy="889233"/>
          </a:xfrm>
        </p:grpSpPr>
        <p:sp>
          <p:nvSpPr>
            <p:cNvPr id="3" name="TextBox 2"/>
            <p:cNvSpPr txBox="1"/>
            <p:nvPr/>
          </p:nvSpPr>
          <p:spPr>
            <a:xfrm>
              <a:off x="8388990" y="2969703"/>
              <a:ext cx="276441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reduction of </a:t>
              </a:r>
              <a:r>
                <a:rPr lang="en-US" dirty="0" err="1" smtClean="0"/>
                <a:t>blocked_range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1"/>
            </p:cNvCxnSpPr>
            <p:nvPr/>
          </p:nvCxnSpPr>
          <p:spPr>
            <a:xfrm flipH="1">
              <a:off x="7239699" y="3154369"/>
              <a:ext cx="1149291" cy="704567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39699" y="5430459"/>
            <a:ext cx="3913701" cy="646331"/>
            <a:chOff x="7239699" y="5430459"/>
            <a:chExt cx="391370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8388989" y="5430459"/>
              <a:ext cx="2764411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reduction of </a:t>
              </a:r>
              <a:r>
                <a:rPr lang="en-US" dirty="0" err="1" smtClean="0"/>
                <a:t>blocked_range</a:t>
              </a:r>
              <a:r>
                <a:rPr lang="en-US" dirty="0" smtClean="0"/>
                <a:t> results</a:t>
              </a:r>
            </a:p>
          </p:txBody>
        </p:sp>
        <p:cxnSp>
          <p:nvCxnSpPr>
            <p:cNvPr id="13" name="Straight Arrow Connector 12"/>
            <p:cNvCxnSpPr>
              <a:stCxn id="7" idx="1"/>
            </p:cNvCxnSpPr>
            <p:nvPr/>
          </p:nvCxnSpPr>
          <p:spPr>
            <a:xfrm flipH="1" flipV="1">
              <a:off x="7239699" y="5623034"/>
              <a:ext cx="1149290" cy="13059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3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parallel_reduce</a:t>
            </a:r>
            <a:r>
              <a:rPr lang="en-US" dirty="0" smtClean="0"/>
              <a:t>: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717" y="1394353"/>
            <a:ext cx="10395795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Stats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Vector*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data_;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sum</a:t>
            </a:r>
            <a:r>
              <a:rPr lang="en-US" sz="1600" dirty="0" smtClean="0">
                <a:latin typeface="Consolas" panose="020B0609020204030204" pitchFamily="49" charset="0"/>
              </a:rPr>
              <a:t>_, sum2_;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Stats(Vector* data) : data_ {data}, n_ {data-&gt;size()}, sum_ {0.0}, sum2_ {0.0</a:t>
            </a:r>
            <a:r>
              <a:rPr lang="en-US" sz="1600" dirty="0" smtClean="0">
                <a:latin typeface="Consolas" panose="020B0609020204030204" pitchFamily="49" charset="0"/>
              </a:rPr>
              <a:t>} {}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Stats(Stats&amp; stats,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::split) : Stats(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stats.data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_) {}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void operator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&gt;&amp; r)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for (auto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double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(*data_)[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sum2_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void join(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Stats&amp; stats) {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stats.sum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sum2_ += stats.sum2_;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    double </a:t>
            </a:r>
            <a:r>
              <a:rPr lang="en-US" sz="1600" dirty="0">
                <a:latin typeface="Consolas" panose="020B0609020204030204" pitchFamily="49" charset="0"/>
              </a:rPr>
              <a:t>mean()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return sum_/n_;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</a:t>
            </a:r>
            <a:r>
              <a:rPr lang="en-US" sz="1600" dirty="0" err="1">
                <a:latin typeface="Consolas" panose="020B0609020204030204" pitchFamily="49" charset="0"/>
              </a:rPr>
              <a:t>stddev</a:t>
            </a:r>
            <a:r>
              <a:rPr lang="en-US" sz="1600" dirty="0">
                <a:latin typeface="Consolas" panose="020B0609020204030204" pitchFamily="49" charset="0"/>
              </a:rPr>
              <a:t>()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</a:rPr>
              <a:t> {…};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96228" y="4058129"/>
            <a:ext cx="45608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Vector data = …;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Stats </a:t>
            </a:r>
            <a:r>
              <a:rPr lang="en-US" sz="1600" dirty="0">
                <a:latin typeface="Consolas" panose="020B0609020204030204" pitchFamily="49" charset="0"/>
              </a:rPr>
              <a:t>stats(&amp;data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blocked_range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&gt; ranges(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0ul, </a:t>
            </a:r>
            <a:r>
              <a:rPr lang="en-US" sz="1600" dirty="0" err="1">
                <a:latin typeface="Consolas" panose="020B0609020204030204" pitchFamily="49" charset="0"/>
              </a:rPr>
              <a:t>data.size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 smtClean="0">
                <a:latin typeface="Consolas" panose="020B0609020204030204" pitchFamily="49" charset="0"/>
              </a:rPr>
              <a:t>grain_size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parallel_reduce</a:t>
            </a:r>
            <a:r>
              <a:rPr lang="en-US" sz="1600" dirty="0" smtClean="0">
                <a:latin typeface="Consolas" panose="020B0609020204030204" pitchFamily="49" charset="0"/>
              </a:rPr>
              <a:t>(ranges, </a:t>
            </a:r>
            <a:r>
              <a:rPr lang="en-US" sz="1600" dirty="0">
                <a:latin typeface="Consolas" panose="020B0609020204030204" pitchFamily="49" charset="0"/>
              </a:rPr>
              <a:t>stats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stats.mean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spawning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4717" y="1394353"/>
            <a:ext cx="9161482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long* result_;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(long n, long* result) : n_ {n}, result_ {result} {}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::task* execute()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long </a:t>
            </a:r>
            <a:r>
              <a:rPr lang="en-US" sz="1600" dirty="0">
                <a:latin typeface="Consolas" panose="020B0609020204030204" pitchFamily="49" charset="0"/>
              </a:rPr>
              <a:t>result_n_1;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        long </a:t>
            </a:r>
            <a:r>
              <a:rPr lang="en-US" sz="1600" dirty="0">
                <a:latin typeface="Consolas" panose="020B0609020204030204" pitchFamily="49" charset="0"/>
              </a:rPr>
              <a:t>result_n_2;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task_list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list;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list.push_back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allocate_child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(n_ - 1, &amp;result_n_1));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list.push_back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allocate_child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(n_ - 2, &amp;result_n_2));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set_ref_count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(3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spawn_and_wait_for_all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(list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</a:rPr>
              <a:t>    *</a:t>
            </a:r>
            <a:r>
              <a:rPr lang="en-US" sz="1600" dirty="0">
                <a:latin typeface="Consolas" panose="020B0609020204030204" pitchFamily="49" charset="0"/>
              </a:rPr>
              <a:t>result_ = result_n_1 + result_n_2;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return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nullptr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7966" y="1474556"/>
            <a:ext cx="7366119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GB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auto 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task = new(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::task::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allocate_root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(n, &amp;result);</a:t>
            </a:r>
          </a:p>
          <a:p>
            <a:r>
              <a:rPr lang="en-GB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::task::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spawn_root_and_wait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(*task</a:t>
            </a:r>
            <a:r>
              <a:rPr lang="en-GB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1343" y="4954386"/>
            <a:ext cx="26387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However, task granularity!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spawning granularity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3727" y="1951306"/>
            <a:ext cx="7702750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long* result_;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(long n, long* result) : n_ {n}, result_ {result} {}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::task* execute()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if (n_ &lt; 10)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*result_ =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sequential_fib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(n_);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} else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95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timings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938051"/>
              </p:ext>
            </p:extLst>
          </p:nvPr>
        </p:nvGraphicFramePr>
        <p:xfrm>
          <a:off x="838200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982116"/>
              </p:ext>
            </p:extLst>
          </p:nvPr>
        </p:nvGraphicFramePr>
        <p:xfrm>
          <a:off x="6553200" y="8603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451638"/>
              </p:ext>
            </p:extLst>
          </p:nvPr>
        </p:nvGraphicFramePr>
        <p:xfrm>
          <a:off x="5746866" y="3795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997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Why for shared memory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149" y="1775291"/>
            <a:ext cx="10515600" cy="4351338"/>
          </a:xfrm>
        </p:spPr>
        <p:txBody>
          <a:bodyPr/>
          <a:lstStyle/>
          <a:p>
            <a:r>
              <a:rPr lang="en-BE" dirty="0" smtClean="0"/>
              <a:t>All CPUs have multiple cores</a:t>
            </a:r>
          </a:p>
          <a:p>
            <a:r>
              <a:rPr lang="en-BE" dirty="0" smtClean="0"/>
              <a:t>Cores have vector registers</a:t>
            </a:r>
          </a:p>
          <a:p>
            <a:r>
              <a:rPr lang="en-BE" dirty="0" smtClean="0"/>
              <a:t>Accelerators</a:t>
            </a:r>
          </a:p>
          <a:p>
            <a:pPr lvl="1"/>
            <a:r>
              <a:rPr lang="en-BE" dirty="0" smtClean="0"/>
              <a:t>GPGPUs</a:t>
            </a:r>
          </a:p>
          <a:p>
            <a:pPr lvl="1"/>
            <a:r>
              <a:rPr lang="en-BE" dirty="0" smtClean="0"/>
              <a:t>FPGAs</a:t>
            </a:r>
          </a:p>
          <a:p>
            <a:pPr lvl="1"/>
            <a:r>
              <a:rPr lang="en-BE" dirty="0" smtClean="0"/>
              <a:t>...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79347" y="1775290"/>
            <a:ext cx="4760106" cy="2662485"/>
            <a:chOff x="5679347" y="1775290"/>
            <a:chExt cx="4760106" cy="2662485"/>
          </a:xfrm>
        </p:grpSpPr>
        <p:sp>
          <p:nvSpPr>
            <p:cNvPr id="4" name="TextBox 3"/>
            <p:cNvSpPr txBox="1"/>
            <p:nvPr/>
          </p:nvSpPr>
          <p:spPr>
            <a:xfrm>
              <a:off x="6230224" y="2835479"/>
              <a:ext cx="4209229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800" dirty="0" smtClean="0"/>
                <a:t>Various levels of parallelism</a:t>
              </a:r>
              <a:endParaRPr lang="en-US" sz="2800" dirty="0"/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679347" y="1775290"/>
              <a:ext cx="218114" cy="2662485"/>
            </a:xfrm>
            <a:prstGeom prst="rightBrac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Options for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pthreads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C++ threads</a:t>
            </a:r>
          </a:p>
          <a:p>
            <a:pPr lvl="1"/>
            <a:r>
              <a:rPr lang="en-BE" dirty="0" smtClean="0"/>
              <a:t>advantages: part of C++ standard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OpenMP</a:t>
            </a:r>
          </a:p>
          <a:p>
            <a:pPr lvl="1"/>
            <a:r>
              <a:rPr lang="en-BE" dirty="0" smtClean="0"/>
              <a:t>advantages: de facto standard in scientific computing; standard supported by "all" compilers; standard for C and Fortran</a:t>
            </a:r>
          </a:p>
          <a:p>
            <a:pPr lvl="1"/>
            <a:r>
              <a:rPr lang="en-BE" dirty="0" smtClean="0"/>
              <a:t>disadvantages: multilevel parallelization is tricky</a:t>
            </a:r>
            <a:endParaRPr lang="en-BE" dirty="0"/>
          </a:p>
          <a:p>
            <a:r>
              <a:rPr lang="en-BE" dirty="0" smtClean="0"/>
              <a:t>Threading Building Blocks (TBB)</a:t>
            </a:r>
          </a:p>
          <a:p>
            <a:pPr lvl="1"/>
            <a:r>
              <a:rPr lang="en-BE" dirty="0" smtClean="0"/>
              <a:t>advantages: multilevel parallelism is easier; integrates well with modern C++</a:t>
            </a:r>
          </a:p>
          <a:p>
            <a:pPr lvl="1"/>
            <a:r>
              <a:rPr lang="en-BE" dirty="0" smtClean="0"/>
              <a:t>disadvantages: no standard, C++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Whence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History</a:t>
            </a:r>
          </a:p>
          <a:p>
            <a:pPr lvl="1"/>
            <a:r>
              <a:rPr lang="en-BE" dirty="0" smtClean="0"/>
              <a:t>199</a:t>
            </a:r>
            <a:r>
              <a:rPr lang="en-US" dirty="0" smtClean="0"/>
              <a:t>5</a:t>
            </a:r>
            <a:r>
              <a:rPr lang="en-BE" dirty="0" smtClean="0"/>
              <a:t>-2006: MIT Cilk</a:t>
            </a:r>
          </a:p>
          <a:p>
            <a:pPr lvl="1"/>
            <a:r>
              <a:rPr lang="en-BE" dirty="0" smtClean="0"/>
              <a:t>2006-2009: Cilk++</a:t>
            </a:r>
          </a:p>
          <a:p>
            <a:pPr lvl="1"/>
            <a:r>
              <a:rPr lang="en-BE" dirty="0" smtClean="0"/>
              <a:t>2009-...: Intel Cilk Plus</a:t>
            </a:r>
          </a:p>
          <a:p>
            <a:pPr lvl="1"/>
            <a:r>
              <a:rPr lang="en-BE" dirty="0" smtClean="0"/>
              <a:t>2006-...: Intel Threading Building Blocks</a:t>
            </a:r>
          </a:p>
          <a:p>
            <a:pPr lvl="2"/>
            <a:r>
              <a:rPr lang="en-BE" dirty="0" smtClean="0"/>
              <a:t>optimized for Intel hardware</a:t>
            </a:r>
          </a:p>
          <a:p>
            <a:pPr lvl="1"/>
            <a:r>
              <a:rPr lang="en-BE" dirty="0" smtClean="0"/>
              <a:t>2016-...: Threading building blocks open source</a:t>
            </a:r>
          </a:p>
          <a:p>
            <a:pPr lvl="2"/>
            <a:r>
              <a:rPr lang="en-US" dirty="0" smtClean="0">
                <a:hlinkClick r:id="rId2"/>
              </a:rPr>
              <a:t>https://www.threadingbuildingblocks.org/</a:t>
            </a:r>
            <a:endParaRPr lang="en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parallel_for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parallel_reduce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parallel_scan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parallel_do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pipeline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parallel_sort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Tasks &amp; task </a:t>
            </a:r>
            <a:r>
              <a:rPr lang="en-US" dirty="0" smtClean="0"/>
              <a:t>graphs</a:t>
            </a:r>
          </a:p>
          <a:p>
            <a:r>
              <a:rPr lang="en-US" dirty="0" smtClean="0"/>
              <a:t>Concurrent containers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concurrent_queue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concurrent_vector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concurrent_hash_map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refresher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</a:p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</a:p>
          <a:p>
            <a:r>
              <a:rPr lang="en-US" dirty="0"/>
              <a:t>L</a:t>
            </a:r>
            <a:r>
              <a:rPr lang="en-US" dirty="0" smtClean="0"/>
              <a:t>ambda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 over C++ STL</a:t>
            </a:r>
            <a:br>
              <a:rPr lang="en-US" dirty="0" smtClean="0"/>
            </a:br>
            <a:r>
              <a:rPr lang="en-US" dirty="0" smtClean="0"/>
              <a:t>containers, e.g.,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cbegin</a:t>
            </a:r>
            <a:r>
              <a:rPr lang="en-US" dirty="0" smtClean="0"/>
              <a:t>: iterator to first element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cend</a:t>
            </a:r>
            <a:r>
              <a:rPr lang="en-US" dirty="0" smtClean="0"/>
              <a:t>: iterator to last element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it</a:t>
            </a:r>
            <a:r>
              <a:rPr lang="en-US" dirty="0" smtClean="0"/>
              <a:t>: iterator pointing to current</a:t>
            </a:r>
            <a:br>
              <a:rPr lang="en-US" dirty="0" smtClean="0"/>
            </a:br>
            <a:r>
              <a:rPr lang="en-US" dirty="0" smtClean="0"/>
              <a:t>value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const</a:t>
            </a:r>
            <a:r>
              <a:rPr lang="en-US" dirty="0" smtClean="0"/>
              <a:t> iterators: </a:t>
            </a:r>
            <a:r>
              <a:rPr lang="en-US" dirty="0" smtClean="0">
                <a:latin typeface="Consolas" panose="020B0609020204030204" pitchFamily="49" charset="0"/>
              </a:rPr>
              <a:t>begin</a:t>
            </a:r>
            <a:r>
              <a:rPr lang="en-US" dirty="0" smtClean="0"/>
              <a:t>/</a:t>
            </a:r>
            <a:r>
              <a:rPr lang="en-US" dirty="0" smtClean="0">
                <a:latin typeface="Consolas" panose="020B0609020204030204" pitchFamily="49" charset="0"/>
              </a:rPr>
              <a:t>end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1915" y="1690688"/>
            <a:ext cx="6019597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v;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auto it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v.cbegin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v.cend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*it</a:t>
            </a:r>
            <a:r>
              <a:rPr lang="en-US" sz="1600" dirty="0">
                <a:latin typeface="Consolas" panose="020B0609020204030204" pitchFamily="49" charset="0"/>
              </a:rPr>
              <a:t>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auto it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*it = (*it)*(*it);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479665" y="4771503"/>
            <a:ext cx="2780607" cy="293718"/>
            <a:chOff x="1479665" y="4771503"/>
            <a:chExt cx="2780607" cy="293718"/>
          </a:xfrm>
        </p:grpSpPr>
        <p:sp>
          <p:nvSpPr>
            <p:cNvPr id="6" name="Rectangle 5"/>
            <p:cNvSpPr/>
            <p:nvPr/>
          </p:nvSpPr>
          <p:spPr>
            <a:xfrm>
              <a:off x="1479665" y="477981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44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92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40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45872" y="478258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0672" y="4779816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52701" y="4779816"/>
              <a:ext cx="307571" cy="28263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701636" y="4771503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18954" y="5062449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7324" y="5062451"/>
            <a:ext cx="1451038" cy="1208917"/>
            <a:chOff x="407324" y="5062451"/>
            <a:chExt cx="1451038" cy="1208917"/>
          </a:xfrm>
        </p:grpSpPr>
        <p:sp>
          <p:nvSpPr>
            <p:cNvPr id="21" name="TextBox 20"/>
            <p:cNvSpPr txBox="1"/>
            <p:nvPr/>
          </p:nvSpPr>
          <p:spPr>
            <a:xfrm>
              <a:off x="407324" y="590203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v.cbegin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Arrow Connector 22"/>
            <p:cNvCxnSpPr>
              <a:endCxn id="6" idx="2"/>
            </p:cNvCxnSpPr>
            <p:nvPr/>
          </p:nvCxnSpPr>
          <p:spPr>
            <a:xfrm flipV="1">
              <a:off x="1130531" y="5062451"/>
              <a:ext cx="502920" cy="831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606075" y="5062449"/>
            <a:ext cx="1197764" cy="1208919"/>
            <a:chOff x="3606075" y="5062449"/>
            <a:chExt cx="1197764" cy="1208919"/>
          </a:xfrm>
        </p:grpSpPr>
        <p:sp>
          <p:nvSpPr>
            <p:cNvPr id="26" name="TextBox 25"/>
            <p:cNvSpPr txBox="1"/>
            <p:nvPr/>
          </p:nvSpPr>
          <p:spPr>
            <a:xfrm>
              <a:off x="3606075" y="5902036"/>
              <a:ext cx="119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v.cend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16" idx="2"/>
            </p:cNvCxnSpPr>
            <p:nvPr/>
          </p:nvCxnSpPr>
          <p:spPr>
            <a:xfrm flipH="1" flipV="1">
              <a:off x="4106487" y="5062449"/>
              <a:ext cx="98470" cy="839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938251" y="5062450"/>
            <a:ext cx="878481" cy="1208918"/>
            <a:chOff x="3595358" y="5062450"/>
            <a:chExt cx="878481" cy="1208918"/>
          </a:xfrm>
        </p:grpSpPr>
        <p:sp>
          <p:nvSpPr>
            <p:cNvPr id="35" name="TextBox 34"/>
            <p:cNvSpPr txBox="1"/>
            <p:nvPr/>
          </p:nvSpPr>
          <p:spPr>
            <a:xfrm>
              <a:off x="3988461" y="5902036"/>
              <a:ext cx="485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it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0"/>
              <a:endCxn id="7" idx="2"/>
            </p:cNvCxnSpPr>
            <p:nvPr/>
          </p:nvCxnSpPr>
          <p:spPr>
            <a:xfrm flipH="1" flipV="1">
              <a:off x="3595358" y="5062450"/>
              <a:ext cx="635792" cy="839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874932" y="46931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Microsoft Office PowerPoint</Application>
  <PresentationFormat>Widescreen</PresentationFormat>
  <Paragraphs>318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FlandersArtSans-Bold</vt:lpstr>
      <vt:lpstr>FlandersArtSans-Medium</vt:lpstr>
      <vt:lpstr>FlandersArtSans-Regular</vt:lpstr>
      <vt:lpstr>Symbol</vt:lpstr>
      <vt:lpstr>Office Theme</vt:lpstr>
      <vt:lpstr>1_Office Theme</vt:lpstr>
      <vt:lpstr>Shared memory programming in C++ with Threading Building Blocks</vt:lpstr>
      <vt:lpstr>Introduction &amp; motivation</vt:lpstr>
      <vt:lpstr>Why for shared memory programming?</vt:lpstr>
      <vt:lpstr>Options for C++?</vt:lpstr>
      <vt:lpstr>Whence TBB?</vt:lpstr>
      <vt:lpstr>What is TBB?</vt:lpstr>
      <vt:lpstr>C++ refresher</vt:lpstr>
      <vt:lpstr>C++ prerequisites</vt:lpstr>
      <vt:lpstr>Iterators</vt:lpstr>
      <vt:lpstr>Classes/structs defining operator()</vt:lpstr>
      <vt:lpstr>Lambda functions</vt:lpstr>
      <vt:lpstr>Lambda functions &amp; context</vt:lpstr>
      <vt:lpstr>TBB algorithms</vt:lpstr>
      <vt:lpstr>parallel_for: simplest form</vt:lpstr>
      <vt:lpstr>parallel_for: more control</vt:lpstr>
      <vt:lpstr>parallel_reduce: simplest form</vt:lpstr>
      <vt:lpstr>parallel_reduce: class</vt:lpstr>
      <vt:lpstr>TBB tasks</vt:lpstr>
      <vt:lpstr>Task spawning</vt:lpstr>
      <vt:lpstr>Task spawning granularity</vt:lpstr>
      <vt:lpstr>Task timings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programming in C++ with Threading Building Blocks (TBB)</dc:title>
  <dc:creator>Geert Jan Bex</dc:creator>
  <cp:lastModifiedBy>Geert Jan Bex</cp:lastModifiedBy>
  <cp:revision>41</cp:revision>
  <dcterms:created xsi:type="dcterms:W3CDTF">2019-05-21T08:01:34Z</dcterms:created>
  <dcterms:modified xsi:type="dcterms:W3CDTF">2019-05-29T17:33:45Z</dcterms:modified>
</cp:coreProperties>
</file>