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7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72" r:id="rId16"/>
    <p:sldId id="277" r:id="rId17"/>
    <p:sldId id="273" r:id="rId18"/>
    <p:sldId id="279" r:id="rId19"/>
    <p:sldId id="280" r:id="rId20"/>
    <p:sldId id="278" r:id="rId21"/>
    <p:sldId id="275" r:id="rId22"/>
    <p:sldId id="281" r:id="rId23"/>
    <p:sldId id="282" r:id="rId24"/>
    <p:sldId id="271" r:id="rId25"/>
    <p:sldId id="283" r:id="rId2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133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190608"/>
        <c:axId val="148190216"/>
      </c:scatterChart>
      <c:valAx>
        <c:axId val="148190608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148190216"/>
        <c:crosses val="autoZero"/>
        <c:crossBetween val="midCat"/>
        <c:majorUnit val="4"/>
        <c:minorUnit val="4"/>
      </c:valAx>
      <c:valAx>
        <c:axId val="148190216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8190608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075800"/>
        <c:axId val="148075408"/>
      </c:scatterChart>
      <c:valAx>
        <c:axId val="1480758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148075408"/>
        <c:crosses val="autoZero"/>
        <c:crossBetween val="midCat"/>
        <c:majorUnit val="4"/>
        <c:minorUnit val="4"/>
      </c:valAx>
      <c:valAx>
        <c:axId val="148075408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8075800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074232"/>
        <c:axId val="150094200"/>
      </c:scatterChart>
      <c:valAx>
        <c:axId val="14807423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150094200"/>
        <c:crosses val="autoZero"/>
        <c:crossBetween val="midCat"/>
        <c:minorUnit val="4"/>
      </c:valAx>
      <c:valAx>
        <c:axId val="150094200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8074232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094984"/>
        <c:axId val="150095376"/>
      </c:scatterChart>
      <c:valAx>
        <c:axId val="15009498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150095376"/>
        <c:crosses val="autoZero"/>
        <c:crossBetween val="midCat"/>
        <c:majorUnit val="4"/>
      </c:valAx>
      <c:valAx>
        <c:axId val="150095376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0094984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096160"/>
        <c:axId val="150096552"/>
      </c:scatterChart>
      <c:valAx>
        <c:axId val="15009616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150096552"/>
        <c:crosses val="autoZero"/>
        <c:crossBetween val="midCat"/>
        <c:majorUnit val="4"/>
        <c:minorUnit val="4"/>
      </c:valAx>
      <c:valAx>
        <c:axId val="15009655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009616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2016-07-29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2016-07-29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2016-07-29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2016-07-29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2016-07-29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2016-07-29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2016-07-29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2016-07-29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2016-07-29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2016-07-29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2016-07-29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2016-07-29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2016-07-29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HPC efficiency considerations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Nice for</a:t>
            </a:r>
            <a:br>
              <a:rPr lang="en-US" sz="3200" dirty="0" smtClean="0"/>
            </a:br>
            <a:r>
              <a:rPr lang="en-US" sz="3200" dirty="0" smtClean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Scientist are interested in</a:t>
            </a:r>
          </a:p>
          <a:p>
            <a:pPr lvl="1"/>
            <a:r>
              <a:rPr lang="en-US" dirty="0" smtClean="0"/>
              <a:t>studying larger systems/bigger data sets</a:t>
            </a:r>
          </a:p>
          <a:p>
            <a:pPr lvl="1"/>
            <a:r>
              <a:rPr lang="en-US" dirty="0" smtClean="0"/>
              <a:t>increasing precision/resolution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Compute node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core0</a:t>
              </a:r>
              <a:endParaRPr lang="en-US" sz="1200" b="1" dirty="0"/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0</a:t>
            </a:r>
          </a:p>
          <a:p>
            <a:pPr algn="ctr"/>
            <a:r>
              <a:rPr lang="en-US" dirty="0" smtClean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1</a:t>
            </a:r>
          </a:p>
          <a:p>
            <a:pPr algn="ctr"/>
            <a:r>
              <a:rPr lang="en-US" dirty="0" smtClean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core0</a:t>
                </a:r>
                <a:endParaRPr lang="en-US" sz="1200" b="1" dirty="0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</a:t>
                </a:r>
                <a:endParaRPr lang="en-US" sz="1200" b="1" dirty="0"/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core2</a:t>
                </a:r>
                <a:endParaRPr lang="en-US" sz="1200" b="1" dirty="0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core3</a:t>
                </a:r>
                <a:endParaRPr lang="en-US" sz="1200" b="1" dirty="0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core4</a:t>
                </a:r>
                <a:endParaRPr lang="en-US" sz="1200" b="1" dirty="0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core5</a:t>
                </a:r>
                <a:endParaRPr lang="en-US" sz="1200" b="1" dirty="0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core6</a:t>
                </a:r>
                <a:endParaRPr lang="en-US" sz="1200" b="1" dirty="0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core8</a:t>
                </a:r>
                <a:endParaRPr lang="en-US" sz="1200" b="1" dirty="0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core9</a:t>
                </a:r>
                <a:endParaRPr lang="en-US" sz="1200" b="1" dirty="0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core7</a:t>
                </a:r>
                <a:endParaRPr lang="en-US" sz="1200" b="1" dirty="0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core10</a:t>
                  </a:r>
                  <a:endParaRPr lang="en-US" sz="1200" b="1" dirty="0"/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core11</a:t>
                  </a:r>
                  <a:endParaRPr lang="en-US" sz="1200" b="1" dirty="0"/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core12</a:t>
                  </a:r>
                  <a:endParaRPr lang="en-US" sz="1200" b="1" dirty="0"/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core13</a:t>
                  </a:r>
                  <a:endParaRPr lang="en-US" sz="1200" b="1" dirty="0"/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core14</a:t>
                  </a:r>
                  <a:endParaRPr lang="en-US" sz="1200" b="1" dirty="0"/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core15</a:t>
                  </a:r>
                  <a:endParaRPr lang="en-US" sz="1200" b="1" dirty="0"/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core16</a:t>
                  </a:r>
                  <a:endParaRPr lang="en-US" sz="1200" b="1" dirty="0"/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core18</a:t>
                  </a:r>
                  <a:endParaRPr lang="en-US" sz="1200" b="1" dirty="0"/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core19</a:t>
                  </a:r>
                  <a:endParaRPr lang="en-US" sz="1200" b="1" dirty="0"/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core17</a:t>
                </a:r>
                <a:endParaRPr lang="en-US" sz="1200" b="1" dirty="0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IB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I/O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 transport takes time!</a:t>
            </a:r>
          </a:p>
          <a:p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size: 64 GB+</a:t>
            </a:r>
          </a:p>
          <a:p>
            <a:pPr lvl="1"/>
            <a:r>
              <a:rPr lang="en-US" dirty="0" smtClean="0"/>
              <a:t>latency: 150 cycles</a:t>
            </a:r>
          </a:p>
          <a:p>
            <a:r>
              <a:rPr lang="en-US" dirty="0" smtClean="0"/>
              <a:t>L3 cache</a:t>
            </a:r>
          </a:p>
          <a:p>
            <a:pPr lvl="1"/>
            <a:r>
              <a:rPr lang="en-US" dirty="0" smtClean="0"/>
              <a:t>size: 25 MB+</a:t>
            </a:r>
          </a:p>
          <a:p>
            <a:pPr lvl="1"/>
            <a:r>
              <a:rPr lang="en-US" dirty="0" smtClean="0"/>
              <a:t>latency: 50 cycles</a:t>
            </a:r>
          </a:p>
          <a:p>
            <a:r>
              <a:rPr lang="en-US" dirty="0" smtClean="0"/>
              <a:t>L2 cache</a:t>
            </a:r>
          </a:p>
          <a:p>
            <a:pPr lvl="1"/>
            <a:r>
              <a:rPr lang="en-US" dirty="0" smtClean="0"/>
              <a:t>size: 256 kb</a:t>
            </a:r>
          </a:p>
          <a:p>
            <a:pPr lvl="1"/>
            <a:r>
              <a:rPr lang="en-US" dirty="0" smtClean="0"/>
              <a:t>latency: 20 cycles</a:t>
            </a:r>
          </a:p>
          <a:p>
            <a:r>
              <a:rPr lang="en-US" dirty="0" smtClean="0"/>
              <a:t>L1 cache</a:t>
            </a:r>
          </a:p>
          <a:p>
            <a:pPr lvl="1"/>
            <a:r>
              <a:rPr lang="en-US" dirty="0" smtClean="0"/>
              <a:t>size: 32 kb data + 32 kb instruction</a:t>
            </a:r>
          </a:p>
          <a:p>
            <a:pPr lvl="1"/>
            <a:r>
              <a:rPr lang="en-US" dirty="0" smtClean="0"/>
              <a:t>latency: 5 cycles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Bandwidth: 130 GB/s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QPI incurs 10 % loss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2961261" cy="504056"/>
            <a:chOff x="3203848" y="3284984"/>
            <a:chExt cx="2961261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28805" y="332691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on average: 3 MB/core</a:t>
              </a:r>
              <a:endParaRPr lang="en-US" dirty="0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 kb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256 kb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 </a:t>
              </a:r>
              <a:r>
                <a:rPr lang="en-US" dirty="0"/>
                <a:t>M</a:t>
              </a:r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L1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L2</a:t>
              </a:r>
              <a:endParaRPr lang="en-US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f(a[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64 byte at once:</a:t>
            </a:r>
            <a:br>
              <a:rPr lang="en-US" dirty="0" smtClean="0"/>
            </a:br>
            <a:r>
              <a:rPr lang="en-US" dirty="0" smtClean="0"/>
              <a:t>RAM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L1</a:t>
            </a:r>
          </a:p>
          <a:p>
            <a:pPr lvl="1"/>
            <a:r>
              <a:rPr lang="en-US" dirty="0" smtClean="0"/>
              <a:t>cache line</a:t>
            </a:r>
          </a:p>
          <a:p>
            <a:pPr lvl="1"/>
            <a:r>
              <a:rPr lang="en-US" dirty="0" smtClean="0"/>
              <a:t>8 double or 16 single precision</a:t>
            </a:r>
          </a:p>
          <a:p>
            <a:r>
              <a:rPr lang="en-US" dirty="0" smtClean="0"/>
              <a:t>Data structure layout is critical!</a:t>
            </a:r>
          </a:p>
          <a:p>
            <a:pPr lvl="1"/>
            <a:r>
              <a:rPr lang="en-US" dirty="0" smtClean="0"/>
              <a:t>access to contiguous data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a[i-1]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</a:t>
              </a:r>
              <a:r>
                <a:rPr lang="en-US" dirty="0" err="1" smtClean="0"/>
                <a:t>i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a[i+1]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a[i+7]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a[i+8]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exploited: effective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sym typeface="Symbol" panose="05050102010706020507" pitchFamily="18" charset="2"/>
              </a:rPr>
              <a:t> </a:t>
            </a:r>
            <a:r>
              <a:rPr lang="en-US" sz="2000" dirty="0" smtClean="0"/>
              <a:t>memory bandwidth/8 or 16</a:t>
            </a:r>
          </a:p>
          <a:p>
            <a:r>
              <a:rPr lang="en-US" sz="2000" dirty="0" smtClean="0">
                <a:sym typeface="Symbol" panose="05050102010706020507" pitchFamily="18" charset="2"/>
              </a:rPr>
              <a:t>     </a:t>
            </a:r>
            <a:r>
              <a:rPr lang="en-US" sz="2000" dirty="0" smtClean="0"/>
              <a:t>cache size/8 or 16</a:t>
            </a:r>
            <a:endParaRPr lang="en-US" sz="2000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17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 timings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18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stride 16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almost</a:t>
              </a:r>
              <a:br>
                <a:rPr lang="en-US" sz="2400" dirty="0" smtClean="0"/>
              </a:br>
              <a:r>
                <a:rPr lang="en-US" sz="2400" dirty="0" smtClean="0"/>
                <a:t>equal time!</a:t>
              </a:r>
              <a:endParaRPr lang="en-US" sz="2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memory bound,</a:t>
            </a:r>
          </a:p>
          <a:p>
            <a:r>
              <a:rPr lang="en-US" sz="2400" dirty="0" smtClean="0"/>
              <a:t>equal number</a:t>
            </a:r>
          </a:p>
          <a:p>
            <a:r>
              <a:rPr lang="en-US" sz="2400" dirty="0" smtClean="0"/>
              <a:t>of cache lines</a:t>
            </a:r>
          </a:p>
          <a:p>
            <a:r>
              <a:rPr lang="en-US" sz="2400" dirty="0" smtClean="0"/>
              <a:t>to fetch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less</a:t>
              </a:r>
              <a:br>
                <a:rPr lang="en-US" sz="2400" dirty="0" smtClean="0"/>
              </a:br>
              <a:r>
                <a:rPr lang="en-US" sz="2400" dirty="0" smtClean="0"/>
                <a:t>cache lines to fetch</a:t>
              </a:r>
              <a:endParaRPr lang="en-US" sz="24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Ordering of 2D arrays</a:t>
            </a:r>
          </a:p>
          <a:p>
            <a:pPr lvl="1"/>
            <a:r>
              <a:rPr lang="en-US" dirty="0" smtClean="0"/>
              <a:t>by row: C/C++</a:t>
            </a:r>
          </a:p>
          <a:p>
            <a:pPr lvl="1"/>
            <a:r>
              <a:rPr lang="en-US" dirty="0" smtClean="0"/>
              <a:t>by column: Fortran,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19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Equation" r:id="rId3" imgW="1091880" imgH="1041120" progId="Equation.3">
                  <p:embed/>
                </p:oleObj>
              </mc:Choice>
              <mc:Fallback>
                <p:oleObj name="Equation" r:id="rId3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1,2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1,3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2,3</a:t>
                </a:r>
                <a:endParaRPr lang="en-US" baseline="-25000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2,1</a:t>
                </a:r>
                <a:endParaRPr lang="en-US" baseline="-25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3,1</a:t>
                </a:r>
                <a:endParaRPr lang="en-US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3,2</a:t>
                </a:r>
                <a:endParaRPr lang="en-US" baseline="-25000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Equation" r:id="rId5" imgW="1091880" imgH="1041120" progId="Equation.3">
                  <p:embed/>
                </p:oleObj>
              </mc:Choice>
              <mc:Fallback>
                <p:oleObj name="Equation" r:id="rId5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row-major</a:t>
              </a:r>
              <a:endParaRPr lang="en-US" sz="2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column-major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scaling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AoS</a:t>
            </a:r>
            <a:r>
              <a:rPr lang="en-US" dirty="0" smtClean="0"/>
              <a:t> versus </a:t>
            </a:r>
            <a:r>
              <a:rPr lang="en-US" dirty="0" err="1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</a:t>
            </a:r>
            <a:r>
              <a:rPr lang="en-US" dirty="0" err="1" smtClean="0"/>
              <a:t>Structs</a:t>
            </a:r>
            <a:r>
              <a:rPr lang="en-US" dirty="0" smtClean="0"/>
              <a:t> versus </a:t>
            </a:r>
            <a:r>
              <a:rPr lang="en-US" dirty="0" err="1" smtClean="0"/>
              <a:t>Struct</a:t>
            </a:r>
            <a:r>
              <a:rPr lang="en-US" dirty="0" smtClean="0"/>
              <a:t> of Arrays?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20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047162" y="5308462"/>
            <a:ext cx="4917326" cy="987330"/>
            <a:chOff x="4047162" y="5393998"/>
            <a:chExt cx="4917326" cy="987330"/>
          </a:xfrm>
        </p:grpSpPr>
        <p:grpSp>
          <p:nvGrpSpPr>
            <p:cNvPr id="49" name="Group 48"/>
            <p:cNvGrpSpPr/>
            <p:nvPr/>
          </p:nvGrpSpPr>
          <p:grpSpPr>
            <a:xfrm>
              <a:off x="4047162" y="5393998"/>
              <a:ext cx="4917326" cy="411266"/>
              <a:chOff x="4047162" y="5393998"/>
              <a:chExt cx="4917326" cy="41126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047162" y="543593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684730" y="543593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286118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844872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i+2</a:t>
                </a:r>
                <a:endParaRPr lang="en-US" baseline="-25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110560" y="543593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668344" y="543593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5250516" y="542554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473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423426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695234" y="543483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061107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6475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54070" y="54359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047162" y="543483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067944" y="580526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8456326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91178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705625" y="5898054"/>
              <a:ext cx="2386655" cy="483274"/>
              <a:chOff x="3748739" y="5373216"/>
              <a:chExt cx="2386655" cy="483274"/>
            </a:xfrm>
          </p:grpSpPr>
          <p:sp>
            <p:nvSpPr>
              <p:cNvPr id="54" name="Left Brace 53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036771" y="2613892"/>
            <a:ext cx="4917326" cy="987330"/>
            <a:chOff x="4182969" y="3455188"/>
            <a:chExt cx="4917326" cy="987330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2" y="3959244"/>
              <a:ext cx="2386655" cy="483274"/>
              <a:chOff x="3748739" y="5373216"/>
              <a:chExt cx="2386655" cy="483274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operation done on registers</a:t>
            </a:r>
          </a:p>
          <a:p>
            <a:r>
              <a:rPr lang="en-US" dirty="0" smtClean="0"/>
              <a:t>Vector registers for floating point operands:</a:t>
            </a:r>
            <a:br>
              <a:rPr lang="en-US" dirty="0" smtClean="0"/>
            </a:br>
            <a:r>
              <a:rPr lang="en-US" dirty="0" smtClean="0"/>
              <a:t>256 bit wide</a:t>
            </a:r>
          </a:p>
          <a:p>
            <a:pPr lvl="1"/>
            <a:r>
              <a:rPr lang="en-US" dirty="0" smtClean="0"/>
              <a:t>4 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8 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4 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 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5229200"/>
            <a:ext cx="89131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double precision: 4 registers  × 2.5</a:t>
            </a:r>
            <a:r>
              <a:rPr lang="en-US" sz="2400" baseline="30000" dirty="0" smtClean="0"/>
              <a:t>.</a:t>
            </a:r>
            <a:r>
              <a:rPr lang="en-US" sz="2400" dirty="0" smtClean="0"/>
              <a:t>10</a:t>
            </a:r>
            <a:r>
              <a:rPr lang="en-US" sz="2400" baseline="30000" dirty="0" smtClean="0"/>
              <a:t>9</a:t>
            </a:r>
            <a:r>
              <a:rPr lang="en-US" sz="2400" dirty="0" smtClean="0"/>
              <a:t> additions </a:t>
            </a:r>
            <a:r>
              <a:rPr lang="en-US" sz="2400" dirty="0"/>
              <a:t>×</a:t>
            </a:r>
            <a:r>
              <a:rPr lang="en-US" sz="2400" dirty="0" smtClean="0"/>
              <a:t> 18 cores </a:t>
            </a:r>
            <a:r>
              <a:rPr lang="en-US" sz="2400" dirty="0"/>
              <a:t>×</a:t>
            </a:r>
            <a:r>
              <a:rPr lang="en-US" sz="2400" dirty="0" smtClean="0"/>
              <a:t> 2 sockets</a:t>
            </a:r>
            <a:br>
              <a:rPr lang="en-US" sz="2400" dirty="0" smtClean="0"/>
            </a:br>
            <a:r>
              <a:rPr lang="en-US" sz="2400" dirty="0" smtClean="0"/>
              <a:t>                                = 360 GFLOPS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Theoretical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peak performance!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Haswell, Broadwell CPUs: AVX2 instruction set</a:t>
            </a:r>
          </a:p>
          <a:p>
            <a:pPr lvl="1"/>
            <a:r>
              <a:rPr lang="en-US" dirty="0" smtClean="0"/>
              <a:t>Fused multiply/add: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 smtClean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Integer vector registers: 256 bit wide</a:t>
            </a:r>
          </a:p>
          <a:p>
            <a:pPr lvl="1"/>
            <a:r>
              <a:rPr lang="en-US" dirty="0" smtClean="0"/>
              <a:t>Extra operations for cryptography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Streaming: 1 addition </a:t>
            </a:r>
            <a:r>
              <a:rPr lang="en-US" sz="2400" b="1" i="1" dirty="0" smtClean="0">
                <a:solidFill>
                  <a:srgbClr val="C00000"/>
                </a:solidFill>
              </a:rPr>
              <a:t>and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1 multiplication/cycle!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Worth 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6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/>
              <a:t>vectorization</a:t>
            </a:r>
          </a:p>
          <a:p>
            <a:pPr lvl="2"/>
            <a:r>
              <a:rPr lang="en-US" dirty="0" smtClean="0"/>
              <a:t>compiler flags, some help needed from programmer</a:t>
            </a:r>
          </a:p>
          <a:p>
            <a:pPr lvl="1"/>
            <a:r>
              <a:rPr lang="en-US" dirty="0" smtClean="0"/>
              <a:t>multicore</a:t>
            </a:r>
          </a:p>
          <a:p>
            <a:pPr lvl="2"/>
            <a:r>
              <a:rPr lang="en-US" dirty="0" err="1" smtClean="0"/>
              <a:t>OpenMP</a:t>
            </a:r>
            <a:r>
              <a:rPr lang="en-US" dirty="0" smtClean="0"/>
              <a:t>/</a:t>
            </a:r>
            <a:r>
              <a:rPr lang="en-US" dirty="0" err="1" smtClean="0"/>
              <a:t>pthreads</a:t>
            </a:r>
            <a:r>
              <a:rPr lang="en-US" dirty="0" smtClean="0"/>
              <a:t>: programmer's job</a:t>
            </a:r>
          </a:p>
          <a:p>
            <a:pPr lvl="1"/>
            <a:r>
              <a:rPr lang="en-US" dirty="0" smtClean="0"/>
              <a:t>multiple node</a:t>
            </a:r>
            <a:r>
              <a:rPr lang="en-US" dirty="0" smtClean="0"/>
              <a:t>, i.e., distributed</a:t>
            </a:r>
          </a:p>
          <a:p>
            <a:pPr lvl="2"/>
            <a:r>
              <a:rPr lang="en-US" dirty="0" smtClean="0"/>
              <a:t>MPI: programmer's job</a:t>
            </a:r>
          </a:p>
          <a:p>
            <a:pPr lvl="1"/>
            <a:r>
              <a:rPr lang="en-US" dirty="0" smtClean="0"/>
              <a:t>GPGPU</a:t>
            </a:r>
          </a:p>
          <a:p>
            <a:pPr lvl="2"/>
            <a:r>
              <a:rPr lang="en-US" dirty="0" smtClean="0"/>
              <a:t>CUDA/</a:t>
            </a:r>
            <a:r>
              <a:rPr lang="en-US" dirty="0" err="1" smtClean="0"/>
              <a:t>OpenACC</a:t>
            </a:r>
            <a:r>
              <a:rPr lang="en-US" dirty="0" smtClean="0"/>
              <a:t>/OpenCL: programmer's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553200" y="3284984"/>
            <a:ext cx="1479142" cy="1656184"/>
            <a:chOff x="6553200" y="3284984"/>
            <a:chExt cx="1479142" cy="1656184"/>
          </a:xfrm>
        </p:grpSpPr>
        <p:sp>
          <p:nvSpPr>
            <p:cNvPr id="5" name="Right Brace 4"/>
            <p:cNvSpPr/>
            <p:nvPr/>
          </p:nvSpPr>
          <p:spPr>
            <a:xfrm>
              <a:off x="6553200" y="3284984"/>
              <a:ext cx="179040" cy="16561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76256" y="3851466"/>
              <a:ext cx="11560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Hybrid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221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074773" y="6165304"/>
            <a:ext cx="98498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65891" y="5656602"/>
            <a:ext cx="3250525" cy="369332"/>
            <a:chOff x="4345811" y="5656602"/>
            <a:chExt cx="325052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345811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67786" y="5147900"/>
            <a:ext cx="3365649" cy="378624"/>
            <a:chOff x="4347706" y="5647310"/>
            <a:chExt cx="3365649" cy="378624"/>
          </a:xfrm>
        </p:grpSpPr>
        <p:sp>
          <p:nvSpPr>
            <p:cNvPr id="19" name="TextBox 18"/>
            <p:cNvSpPr txBox="1"/>
            <p:nvPr/>
          </p:nvSpPr>
          <p:spPr>
            <a:xfrm>
              <a:off x="4347706" y="5647310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69875" y="4509120"/>
            <a:ext cx="3390557" cy="369332"/>
            <a:chOff x="4322798" y="5656602"/>
            <a:chExt cx="3390557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322798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68689" y="3645024"/>
            <a:ext cx="3481765" cy="369332"/>
            <a:chOff x="4348609" y="5656602"/>
            <a:chExt cx="348176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348609" y="5656602"/>
              <a:ext cx="9910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67786" y="270003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69240" y="1340768"/>
            <a:ext cx="3949291" cy="369332"/>
            <a:chOff x="4349160" y="5656602"/>
            <a:chExt cx="394929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349160" y="5656602"/>
              <a:ext cx="113565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streaming DP</a:t>
              </a:r>
              <a:br>
                <a:rPr lang="en-US" dirty="0" smtClean="0"/>
              </a:br>
              <a:r>
                <a:rPr lang="en-US" dirty="0" smtClean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 or </a:t>
              </a:r>
              <a:r>
                <a:rPr lang="en-US" dirty="0" err="1" smtClean="0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67786" y="3244448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OpenMP</a:t>
              </a:r>
              <a:r>
                <a:rPr lang="en-US" dirty="0" smtClean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20000 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DDR3@1600 MHz, 1 core: 8.6 GB/s</a:t>
            </a:r>
          </a:p>
          <a:p>
            <a:pPr lvl="1"/>
            <a:r>
              <a:rPr lang="en-US" dirty="0" smtClean="0"/>
              <a:t>DDR4@1600 MHz, 1 core: 19.5 GB/s</a:t>
            </a:r>
            <a:endParaRPr lang="en-US" dirty="0" smtClean="0"/>
          </a:p>
          <a:p>
            <a:r>
              <a:rPr lang="en-US" dirty="0" smtClean="0"/>
              <a:t>GPGPU RAM (GDDR5@750MHz): 48.0 GB/s</a:t>
            </a:r>
          </a:p>
          <a:p>
            <a:r>
              <a:rPr lang="en-US" dirty="0" smtClean="0"/>
              <a:t>SATA revision 3: 0.6 GB/s</a:t>
            </a:r>
          </a:p>
          <a:p>
            <a:r>
              <a:rPr lang="en-US" dirty="0" smtClean="0"/>
              <a:t>SATA revision 3.2: 2.0 GB/s</a:t>
            </a:r>
          </a:p>
          <a:p>
            <a:r>
              <a:rPr lang="en-US" dirty="0" smtClean="0"/>
              <a:t>SAS 3: 1.2 GB/s</a:t>
            </a:r>
          </a:p>
          <a:p>
            <a:r>
              <a:rPr lang="en-US" dirty="0" smtClean="0"/>
              <a:t>QPI (</a:t>
            </a:r>
            <a:r>
              <a:rPr lang="nl-BE" dirty="0" smtClean="0"/>
              <a:t>9.6GT/s</a:t>
            </a:r>
            <a:r>
              <a:rPr lang="nl-BE" dirty="0"/>
              <a:t>, 4.8 GHz</a:t>
            </a:r>
            <a:r>
              <a:rPr lang="nl-BE" dirty="0" smtClean="0"/>
              <a:t>): 38.4 GB/s</a:t>
            </a:r>
          </a:p>
          <a:p>
            <a:r>
              <a:rPr lang="en-US" dirty="0" smtClean="0"/>
              <a:t>PCI Express 3.0: 31.5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QDR 4x: 4.0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EDR 4x: 12.5 GB/s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406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considered in two dimensions</a:t>
            </a:r>
          </a:p>
          <a:p>
            <a:pPr lvl="1"/>
            <a:r>
              <a:rPr lang="en-US" dirty="0" smtClean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4477</TotalTime>
  <Words>877</Words>
  <Application>Microsoft Office PowerPoint</Application>
  <PresentationFormat>On-screen Show (4:3)</PresentationFormat>
  <Paragraphs>379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Courier New</vt:lpstr>
      <vt:lpstr>Symbol</vt:lpstr>
      <vt:lpstr>Office Theme</vt:lpstr>
      <vt:lpstr>Equation</vt:lpstr>
      <vt:lpstr>HPC efficiency considerations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Vectorization</vt:lpstr>
      <vt:lpstr>AVX2</vt:lpstr>
      <vt:lpstr>Parallelism</vt:lpstr>
      <vt:lpstr>Latency</vt:lpstr>
      <vt:lpstr>Bandwidth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 Jan Bex</cp:lastModifiedBy>
  <cp:revision>73</cp:revision>
  <dcterms:created xsi:type="dcterms:W3CDTF">2014-09-30T05:33:26Z</dcterms:created>
  <dcterms:modified xsi:type="dcterms:W3CDTF">2016-07-29T13:10:25Z</dcterms:modified>
</cp:coreProperties>
</file>