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9" r:id="rId7"/>
    <p:sldId id="265" r:id="rId8"/>
    <p:sldId id="266" r:id="rId9"/>
    <p:sldId id="267" r:id="rId10"/>
    <p:sldId id="268" r:id="rId11"/>
    <p:sldId id="261" r:id="rId12"/>
    <p:sldId id="270" r:id="rId13"/>
    <p:sldId id="262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32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/>
              <a:t>AbdEl-Rhman Ashraf Mohamad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Profitable Age Segment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71932" y="1894425"/>
            <a:ext cx="3695634" cy="830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The most profitable age segment is </a:t>
            </a:r>
            <a:br>
              <a:rPr lang="en-US" sz="1400" dirty="0">
                <a:latin typeface="+mn-lt"/>
                <a:sym typeface="Arial"/>
              </a:rPr>
            </a:br>
            <a:r>
              <a:rPr lang="en-US" sz="1400" b="1" dirty="0">
                <a:latin typeface="+mn-lt"/>
              </a:rPr>
              <a:t>40-49</a:t>
            </a:r>
            <a:r>
              <a:rPr lang="en-US" sz="1400" dirty="0">
                <a:latin typeface="+mn-lt"/>
              </a:rPr>
              <a:t> age group has the highest total profit </a:t>
            </a:r>
            <a:r>
              <a:rPr lang="en-US" sz="1400" b="1" dirty="0">
                <a:latin typeface="+mn-lt"/>
              </a:rPr>
              <a:t>($2,375)</a:t>
            </a:r>
            <a:r>
              <a:rPr lang="en-US" sz="1400" dirty="0">
                <a:latin typeface="+mn-lt"/>
              </a:rPr>
              <a:t>.</a:t>
            </a:r>
            <a:endParaRPr lang="en-US" sz="1400" dirty="0">
              <a:latin typeface="+mn-lt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1A3812-8EB3-CABF-5EE4-3FA6E03C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94" y="1894426"/>
            <a:ext cx="5222737" cy="29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895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Key Findings From The Customer Data Analysis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4" y="2164724"/>
            <a:ext cx="8481775" cy="1954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b="1" dirty="0"/>
              <a:t>High value customers who should be targeted from the new customer list: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Despite Females are slightly more profitable than males, both gender should be targeted.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Customers in the Financial Services, Manufacturing, and Health sectors.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Customers who live in NSW state.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Mass Customer is the most profitable wealth segment.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Customers aged between 40-49.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>
                <a:latin typeface="+mn-lt"/>
              </a:rPr>
              <a:t>Summary Table For High Value Customers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1878877"/>
            <a:ext cx="4917165" cy="433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of the most valuable new customers</a:t>
            </a:r>
            <a:r>
              <a:rPr dirty="0"/>
              <a:t>.</a:t>
            </a:r>
          </a:p>
        </p:txBody>
      </p:sp>
      <p:sp>
        <p:nvSpPr>
          <p:cNvPr id="152" name="Rectangle"/>
          <p:cNvSpPr/>
          <p:nvPr/>
        </p:nvSpPr>
        <p:spPr>
          <a:xfrm>
            <a:off x="205025" y="2402237"/>
            <a:ext cx="8565652" cy="241179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>
                <a:solidFill>
                  <a:srgbClr val="666666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4394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23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Identifying the most valuable customers</a:t>
            </a:r>
            <a:r>
              <a:rPr dirty="0"/>
              <a:t>.</a:t>
            </a:r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8388848" cy="1695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b="1" u="sng" dirty="0">
                <a:latin typeface="+mn-lt"/>
              </a:rPr>
              <a:t>Problem Outline: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Sprocket Central Pty Ltd is a bike and cycling accessories company and a KPMG client.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marketing team wants to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+mn-lt"/>
              </a:rPr>
              <a:t>boost business by analyzing their existing customer dataset to determine customer trends and behaviors.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marketing team want to know which of the 1000 new customers are the most valuable for their business.</a:t>
            </a:r>
            <a:endParaRPr sz="1400" dirty="0">
              <a:latin typeface="+mn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Data Quality Issues and Recommendations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4580200" y="1594776"/>
            <a:ext cx="4300069" cy="11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GB" sz="1400" b="1" u="sng" dirty="0">
                <a:latin typeface="+mn-lt"/>
                <a:ea typeface="Open Sans"/>
                <a:cs typeface="Open Sans"/>
              </a:rPr>
              <a:t>Recommendations</a:t>
            </a:r>
            <a:r>
              <a:rPr lang="en-GB" sz="1400" dirty="0">
                <a:latin typeface="+mn-lt"/>
                <a:ea typeface="Open Sans"/>
                <a:cs typeface="Open Sans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sym typeface="Arial"/>
              </a:rPr>
              <a:t>Ensure data synchronization.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sym typeface="Arial"/>
              </a:rPr>
              <a:t>Enforce drop-down lists.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sym typeface="Arial"/>
              </a:rPr>
              <a:t>Apply data type constraints.</a:t>
            </a:r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10554" y="1594776"/>
            <a:ext cx="4300069" cy="2557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GB" sz="1400" b="1" u="sng" dirty="0">
                <a:latin typeface="+mn-lt"/>
                <a:sym typeface="Arial"/>
              </a:rPr>
              <a:t>Quality Issues: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dirty="0">
                <a:latin typeface="+mn-lt"/>
                <a:sym typeface="Arial"/>
              </a:rPr>
              <a:t>Transactions sheet: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</a:rPr>
              <a:t>Missing values in six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  <a:sym typeface="Open Sans"/>
              </a:rPr>
              <a:t>Wrong</a:t>
            </a:r>
            <a:r>
              <a:rPr lang="en-GB" dirty="0">
                <a:ea typeface="Open Sans"/>
                <a:cs typeface="Open Sans"/>
              </a:rPr>
              <a:t> data type for some columns.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b="1" dirty="0">
                <a:latin typeface="+mn-lt"/>
                <a:sym typeface="Arial"/>
              </a:rPr>
              <a:t>Customer Demographic sheet: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</a:rPr>
              <a:t>Missing values in several columns.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</a:rPr>
              <a:t>Invalid date of birth and default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</a:rPr>
              <a:t>Wrong data type for some columns.</a:t>
            </a:r>
          </a:p>
          <a:p>
            <a:pPr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400" b="1" dirty="0">
                <a:latin typeface="+mn-lt"/>
                <a:sym typeface="Arial"/>
              </a:rPr>
              <a:t>Customer Address sheet: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ea typeface="Open Sans"/>
                <a:cs typeface="Open Sans"/>
              </a:rPr>
              <a:t>Inconsistent state names.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Statistical Analysis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71931" y="1894425"/>
            <a:ext cx="4300069" cy="1897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l"/>
            <a:r>
              <a:rPr lang="en-US" sz="1400" b="1" dirty="0">
                <a:latin typeface="+mn-lt"/>
                <a:sym typeface="Arial"/>
              </a:rPr>
              <a:t>Outliers</a:t>
            </a:r>
            <a:r>
              <a:rPr lang="en-US" sz="1400" dirty="0">
                <a:latin typeface="+mn-lt"/>
                <a:sym typeface="Arial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+mn-lt"/>
                <a:sym typeface="Arial"/>
              </a:rPr>
              <a:t>By applying the IQR to age values, people older than </a:t>
            </a:r>
            <a:r>
              <a:rPr lang="en-GB" sz="1400" b="1" dirty="0">
                <a:latin typeface="+mn-lt"/>
                <a:sym typeface="Arial"/>
              </a:rPr>
              <a:t>83.5</a:t>
            </a:r>
            <a:r>
              <a:rPr lang="en-GB" sz="1400" dirty="0">
                <a:latin typeface="+mn-lt"/>
                <a:sym typeface="Arial"/>
              </a:rPr>
              <a:t> have been removed as outliers.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dirty="0">
              <a:latin typeface="+mn-lt"/>
              <a:sym typeface="Arial"/>
            </a:endParaRPr>
          </a:p>
          <a:p>
            <a:pPr algn="l"/>
            <a:r>
              <a:rPr lang="en-GB" sz="1400" dirty="0">
                <a:latin typeface="+mn-lt"/>
                <a:sym typeface="Arial"/>
              </a:rPr>
              <a:t> </a:t>
            </a:r>
          </a:p>
          <a:p>
            <a:pPr algn="l"/>
            <a:endParaRPr lang="en-GB" sz="1400" dirty="0">
              <a:latin typeface="+mn-lt"/>
              <a:sym typeface="Arial"/>
            </a:endParaRPr>
          </a:p>
          <a:p>
            <a:pPr algn="l"/>
            <a:endParaRPr lang="en-GB" sz="1400" dirty="0">
              <a:latin typeface="+mn-lt"/>
              <a:sym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4C0C6B-8071-7FE4-B70D-D32BD9454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60928"/>
              </p:ext>
            </p:extLst>
          </p:nvPr>
        </p:nvGraphicFramePr>
        <p:xfrm>
          <a:off x="578066" y="2767039"/>
          <a:ext cx="1308100" cy="952500"/>
        </p:xfrm>
        <a:graphic>
          <a:graphicData uri="http://schemas.openxmlformats.org/drawingml/2006/table">
            <a:tbl>
              <a:tblPr/>
              <a:tblGrid>
                <a:gridCol w="878775">
                  <a:extLst>
                    <a:ext uri="{9D8B030D-6E8A-4147-A177-3AD203B41FA5}">
                      <a16:colId xmlns:a16="http://schemas.microsoft.com/office/drawing/2014/main" val="4108766238"/>
                    </a:ext>
                  </a:extLst>
                </a:gridCol>
                <a:gridCol w="429325">
                  <a:extLst>
                    <a:ext uri="{9D8B030D-6E8A-4147-A177-3AD203B41FA5}">
                      <a16:colId xmlns:a16="http://schemas.microsoft.com/office/drawing/2014/main" val="381497796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054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65744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IQR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99275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Lower Limit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47073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Upper Limit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85375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506C89E-4464-9D8B-BCCA-1CA0BBD4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57722"/>
            <a:ext cx="3900584" cy="29065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9F1AF5-5D05-9EF8-07B4-DDAEAB3A6C59}"/>
              </a:ext>
            </a:extLst>
          </p:cNvPr>
          <p:cNvCxnSpPr/>
          <p:nvPr/>
        </p:nvCxnSpPr>
        <p:spPr>
          <a:xfrm>
            <a:off x="5664631" y="2262753"/>
            <a:ext cx="6044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A09B8-F13B-0FCD-DA37-7A1D23B53221}"/>
              </a:ext>
            </a:extLst>
          </p:cNvPr>
          <p:cNvCxnSpPr/>
          <p:nvPr/>
        </p:nvCxnSpPr>
        <p:spPr>
          <a:xfrm>
            <a:off x="5664631" y="2996339"/>
            <a:ext cx="6044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EFF275-B19F-3066-F6D4-2467D1FA72D2}"/>
              </a:ext>
            </a:extLst>
          </p:cNvPr>
          <p:cNvCxnSpPr/>
          <p:nvPr/>
        </p:nvCxnSpPr>
        <p:spPr>
          <a:xfrm>
            <a:off x="5685295" y="3383797"/>
            <a:ext cx="6044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383DCA-75CD-C27B-3399-BE6174892CDC}"/>
              </a:ext>
            </a:extLst>
          </p:cNvPr>
          <p:cNvCxnSpPr/>
          <p:nvPr/>
        </p:nvCxnSpPr>
        <p:spPr>
          <a:xfrm>
            <a:off x="5685295" y="3484536"/>
            <a:ext cx="604433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994824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Past 3 Years Bike Related Purchases By Gender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71932" y="1894425"/>
            <a:ext cx="3455410" cy="1435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77838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sym typeface="Arial"/>
              </a:rPr>
              <a:t>Females</a:t>
            </a:r>
            <a:r>
              <a:rPr lang="en-US" sz="1400" dirty="0">
                <a:latin typeface="+mn-lt"/>
                <a:sym typeface="Arial"/>
              </a:rPr>
              <a:t> Made slightly more bike related purchases </a:t>
            </a:r>
            <a:r>
              <a:rPr lang="en-US" sz="1400" b="1" dirty="0">
                <a:latin typeface="+mn-lt"/>
                <a:sym typeface="Arial"/>
              </a:rPr>
              <a:t>(6.9M)</a:t>
            </a:r>
            <a:r>
              <a:rPr lang="en-US" sz="1400" dirty="0">
                <a:latin typeface="+mn-lt"/>
                <a:sym typeface="Arial"/>
              </a:rPr>
              <a:t> in the last 3 years than </a:t>
            </a:r>
            <a:r>
              <a:rPr lang="en-US" sz="1400" b="1" dirty="0">
                <a:latin typeface="+mn-lt"/>
                <a:sym typeface="Arial"/>
              </a:rPr>
              <a:t>Men</a:t>
            </a:r>
            <a:r>
              <a:rPr lang="en-US" sz="1400" dirty="0">
                <a:latin typeface="+mn-lt"/>
                <a:sym typeface="Arial"/>
              </a:rPr>
              <a:t>.</a:t>
            </a:r>
          </a:p>
          <a:p>
            <a:pPr marL="477838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  <a:sym typeface="Arial"/>
              </a:rPr>
              <a:t>Female</a:t>
            </a:r>
            <a:r>
              <a:rPr lang="en-US" sz="1400" dirty="0">
                <a:latin typeface="+mn-lt"/>
                <a:sym typeface="Arial"/>
              </a:rPr>
              <a:t> made slightly more profit</a:t>
            </a:r>
            <a:br>
              <a:rPr lang="en-US" sz="1400" dirty="0">
                <a:latin typeface="+mn-lt"/>
                <a:sym typeface="Arial"/>
              </a:rPr>
            </a:br>
            <a:r>
              <a:rPr lang="en-US" sz="1400" b="1" dirty="0">
                <a:latin typeface="+mn-lt"/>
                <a:sym typeface="Arial"/>
              </a:rPr>
              <a:t>(3.8M)</a:t>
            </a:r>
            <a:r>
              <a:rPr lang="en-US" sz="1400" dirty="0">
                <a:latin typeface="+mn-lt"/>
                <a:sym typeface="Arial"/>
              </a:rPr>
              <a:t> than </a:t>
            </a:r>
            <a:r>
              <a:rPr lang="en-US" sz="1400" b="1" dirty="0">
                <a:latin typeface="+mn-lt"/>
                <a:sym typeface="Arial"/>
              </a:rPr>
              <a:t>Men</a:t>
            </a:r>
            <a:r>
              <a:rPr lang="en-US" sz="1400" dirty="0">
                <a:latin typeface="+mn-lt"/>
                <a:sym typeface="Arial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F8A3CE-50A9-0B16-B2BC-00911F02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76" y="3371160"/>
            <a:ext cx="4841849" cy="1564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0853BA-7678-D4EA-F10D-A50BA215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75" y="1772340"/>
            <a:ext cx="4841850" cy="15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119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Top 3 Profitable Industry Category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71932" y="1894425"/>
            <a:ext cx="3455410" cy="214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The most profitable job category are:</a:t>
            </a:r>
          </a:p>
          <a:p>
            <a:pPr marL="534988" indent="-342900" algn="l">
              <a:buFont typeface="+mj-lt"/>
              <a:buAutoNum type="arabicPeriod"/>
            </a:pPr>
            <a:r>
              <a:rPr lang="en-US" sz="1400" b="1" dirty="0">
                <a:latin typeface="+mn-lt"/>
                <a:sym typeface="Arial"/>
              </a:rPr>
              <a:t>Financial Services</a:t>
            </a:r>
          </a:p>
          <a:p>
            <a:pPr marL="534988" indent="-342900" algn="l">
              <a:buFont typeface="+mj-lt"/>
              <a:buAutoNum type="arabicPeriod"/>
            </a:pPr>
            <a:r>
              <a:rPr lang="en-US" sz="1400" b="1" dirty="0">
                <a:latin typeface="+mn-lt"/>
                <a:sym typeface="Arial"/>
              </a:rPr>
              <a:t>Manufacturing</a:t>
            </a:r>
          </a:p>
          <a:p>
            <a:pPr marL="534988" indent="-342900" algn="l">
              <a:buFont typeface="+mj-lt"/>
              <a:buAutoNum type="arabicPeriod"/>
            </a:pPr>
            <a:r>
              <a:rPr lang="en-US" sz="1400" b="1" dirty="0">
                <a:latin typeface="+mn-lt"/>
                <a:sym typeface="Arial"/>
              </a:rPr>
              <a:t>Health</a:t>
            </a:r>
          </a:p>
          <a:p>
            <a:pPr marL="192088" algn="l"/>
            <a:endParaRPr lang="en-US" sz="1400" dirty="0">
              <a:latin typeface="+mn-lt"/>
              <a:sym typeface="Arial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Representing </a:t>
            </a:r>
            <a:r>
              <a:rPr lang="en-US" sz="1400" b="1" dirty="0">
                <a:latin typeface="+mn-lt"/>
                <a:sym typeface="Arial"/>
              </a:rPr>
              <a:t>68%</a:t>
            </a:r>
            <a:r>
              <a:rPr lang="en-US" sz="1400" dirty="0">
                <a:latin typeface="+mn-lt"/>
                <a:sym typeface="Arial"/>
              </a:rPr>
              <a:t> of total profit combined.</a:t>
            </a:r>
            <a:endParaRPr lang="en-GB" sz="1400" dirty="0">
              <a:latin typeface="+mn-lt"/>
              <a:sym typeface="Arial"/>
            </a:endParaRPr>
          </a:p>
          <a:p>
            <a:pPr marL="534988" indent="-342900" algn="l">
              <a:buFont typeface="+mj-lt"/>
              <a:buAutoNum type="arabicPeriod"/>
            </a:pPr>
            <a:endParaRPr lang="en-US" sz="1400" dirty="0">
              <a:latin typeface="+mn-lt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4937B-9800-A386-EFE4-BD81F564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349" y="1782305"/>
            <a:ext cx="5273625" cy="294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968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Profitable State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195024" y="1519116"/>
            <a:ext cx="5500603" cy="659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The most profitable state is </a:t>
            </a:r>
            <a:r>
              <a:rPr lang="en-US" sz="1400" b="1" dirty="0">
                <a:latin typeface="+mn-lt"/>
                <a:sym typeface="Arial"/>
              </a:rPr>
              <a:t>NSW</a:t>
            </a:r>
            <a:r>
              <a:rPr lang="en-US" sz="1400" dirty="0">
                <a:latin typeface="+mn-lt"/>
                <a:sym typeface="Arial"/>
              </a:rPr>
              <a:t>, with a total number of transaction </a:t>
            </a:r>
            <a:r>
              <a:rPr lang="en-US" sz="1400" b="1" dirty="0">
                <a:latin typeface="+mn-lt"/>
                <a:sym typeface="Arial"/>
              </a:rPr>
              <a:t>7.1K</a:t>
            </a:r>
            <a:r>
              <a:rPr lang="en-US" sz="1400" dirty="0">
                <a:latin typeface="+mn-lt"/>
                <a:sym typeface="Arial"/>
              </a:rPr>
              <a:t> and total profit </a:t>
            </a:r>
            <a:r>
              <a:rPr lang="en-US" sz="1400" b="1" dirty="0">
                <a:latin typeface="+mn-lt"/>
                <a:sym typeface="Arial"/>
              </a:rPr>
              <a:t>3.91M (52.6%)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08CE6-0E80-656C-209D-EC272E52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492" y="2254312"/>
            <a:ext cx="4139576" cy="249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938854-CC42-10D1-E54A-E166B9BEA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32" y="2254314"/>
            <a:ext cx="4383653" cy="24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12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49487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Most Profitable Wealth Segment</a:t>
            </a:r>
            <a:endParaRPr dirty="0"/>
          </a:p>
        </p:txBody>
      </p:sp>
      <p:sp>
        <p:nvSpPr>
          <p:cNvPr id="3" name="Shape 82">
            <a:extLst>
              <a:ext uri="{FF2B5EF4-FFF2-40B4-BE49-F238E27FC236}">
                <a16:creationId xmlns:a16="http://schemas.microsoft.com/office/drawing/2014/main" id="{BEDF2B5F-5B7E-CBD5-8107-3826087381C1}"/>
              </a:ext>
            </a:extLst>
          </p:cNvPr>
          <p:cNvSpPr/>
          <p:nvPr/>
        </p:nvSpPr>
        <p:spPr>
          <a:xfrm>
            <a:off x="271932" y="1894425"/>
            <a:ext cx="3695634" cy="24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The wealth segment is a categorical variable that divides the customers into three groups: </a:t>
            </a:r>
            <a:r>
              <a:rPr lang="en-US" sz="1400" b="1" dirty="0">
                <a:latin typeface="+mn-lt"/>
              </a:rPr>
              <a:t>Mass Customer</a:t>
            </a:r>
            <a:r>
              <a:rPr lang="en-US" sz="1400" dirty="0">
                <a:latin typeface="+mn-lt"/>
              </a:rPr>
              <a:t>, </a:t>
            </a:r>
            <a:r>
              <a:rPr lang="en-US" sz="1400" b="1" dirty="0">
                <a:latin typeface="+mn-lt"/>
              </a:rPr>
              <a:t>High Net Worth</a:t>
            </a:r>
            <a:r>
              <a:rPr lang="en-US" sz="1400" dirty="0">
                <a:latin typeface="+mn-lt"/>
              </a:rPr>
              <a:t>, and </a:t>
            </a:r>
            <a:r>
              <a:rPr lang="en-US" sz="1400" b="1" dirty="0">
                <a:latin typeface="+mn-lt"/>
              </a:rPr>
              <a:t>Affluent Customer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The most profitable wealth segment is </a:t>
            </a:r>
            <a:r>
              <a:rPr lang="en-US" sz="1400" b="1" dirty="0">
                <a:latin typeface="+mn-lt"/>
                <a:sym typeface="Arial"/>
              </a:rPr>
              <a:t>Mass Customer.</a:t>
            </a:r>
          </a:p>
          <a:p>
            <a:pPr marL="285750" indent="-285750" algn="l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sym typeface="Arial"/>
              </a:rPr>
              <a:t>People who are considered as mass customer </a:t>
            </a:r>
            <a:r>
              <a:rPr lang="en-US" sz="1400" dirty="0">
                <a:latin typeface="+mn-lt"/>
              </a:rPr>
              <a:t>has the highest sum of profit (</a:t>
            </a:r>
            <a:r>
              <a:rPr lang="en-US" sz="1400" b="1" dirty="0">
                <a:latin typeface="+mn-lt"/>
              </a:rPr>
              <a:t>3.7M</a:t>
            </a:r>
            <a:r>
              <a:rPr lang="en-US" sz="1400" dirty="0">
                <a:latin typeface="+mn-lt"/>
              </a:rPr>
              <a:t>).</a:t>
            </a:r>
            <a:endParaRPr lang="en-US" sz="1400" dirty="0">
              <a:latin typeface="+mn-lt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0A5E3-24CF-DE35-EDF3-E160AFC4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790" y="1360627"/>
            <a:ext cx="4664278" cy="34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084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452</Words>
  <Application>Microsoft Office PowerPoint</Application>
  <PresentationFormat>On-screen Show (16:9)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AbdEl-Rhman 15241884</cp:lastModifiedBy>
  <cp:revision>2</cp:revision>
  <dcterms:modified xsi:type="dcterms:W3CDTF">2023-10-04T23:13:46Z</dcterms:modified>
</cp:coreProperties>
</file>