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0" r:id="rId3"/>
    <p:sldId id="257" r:id="rId4"/>
    <p:sldId id="272" r:id="rId5"/>
    <p:sldId id="273" r:id="rId6"/>
    <p:sldId id="258" r:id="rId7"/>
    <p:sldId id="266" r:id="rId8"/>
    <p:sldId id="259" r:id="rId9"/>
    <p:sldId id="260" r:id="rId10"/>
    <p:sldId id="267" r:id="rId11"/>
    <p:sldId id="261" r:id="rId12"/>
    <p:sldId id="268" r:id="rId13"/>
    <p:sldId id="262" r:id="rId14"/>
    <p:sldId id="269" r:id="rId15"/>
    <p:sldId id="263" r:id="rId16"/>
    <p:sldId id="271"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B87"/>
    <a:srgbClr val="04364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AA751-1A0F-4A27-9346-820AD170A931}" type="doc">
      <dgm:prSet loTypeId="urn:microsoft.com/office/officeart/2018/2/layout/IconLabelList" loCatId="icon" qsTypeId="urn:microsoft.com/office/officeart/2005/8/quickstyle/simple2" qsCatId="simple" csTypeId="urn:microsoft.com/office/officeart/2005/8/colors/accent2_2" csCatId="accent2" phldr="1"/>
      <dgm:spPr/>
      <dgm:t>
        <a:bodyPr/>
        <a:lstStyle/>
        <a:p>
          <a:endParaRPr lang="en-US"/>
        </a:p>
      </dgm:t>
    </dgm:pt>
    <dgm:pt modelId="{70E032A2-E4DB-4844-AB90-AEA7A45BF9FE}">
      <dgm:prSet custT="1"/>
      <dgm:spPr/>
      <dgm:t>
        <a:bodyPr/>
        <a:lstStyle/>
        <a:p>
          <a:pPr algn="l">
            <a:lnSpc>
              <a:spcPct val="100000"/>
            </a:lnSpc>
          </a:pPr>
          <a:r>
            <a:rPr lang="en-GB" sz="1800" dirty="0"/>
            <a:t>We aim to increase the company's revenues by deep dive into the data and explore it to get ideas to improve revenues.</a:t>
          </a:r>
          <a:endParaRPr lang="en-US" sz="1800" dirty="0"/>
        </a:p>
      </dgm:t>
    </dgm:pt>
    <dgm:pt modelId="{642C4D79-0EE6-44B5-91E2-BD11384ADD3B}" type="parTrans" cxnId="{E4AA5F2A-78B9-4B59-AE67-12623C7F9214}">
      <dgm:prSet/>
      <dgm:spPr/>
      <dgm:t>
        <a:bodyPr/>
        <a:lstStyle/>
        <a:p>
          <a:endParaRPr lang="en-US"/>
        </a:p>
      </dgm:t>
    </dgm:pt>
    <dgm:pt modelId="{55379546-A744-47E7-9264-9F02700B7246}" type="sibTrans" cxnId="{E4AA5F2A-78B9-4B59-AE67-12623C7F9214}">
      <dgm:prSet/>
      <dgm:spPr/>
      <dgm:t>
        <a:bodyPr/>
        <a:lstStyle/>
        <a:p>
          <a:endParaRPr lang="en-US"/>
        </a:p>
      </dgm:t>
    </dgm:pt>
    <dgm:pt modelId="{37AACE42-9D49-420B-952A-DCCEE9B343F0}">
      <dgm:prSet/>
      <dgm:spPr/>
      <dgm:t>
        <a:bodyPr/>
        <a:lstStyle/>
        <a:p>
          <a:pPr algn="l">
            <a:lnSpc>
              <a:spcPct val="100000"/>
            </a:lnSpc>
          </a:pPr>
          <a:r>
            <a:rPr lang="en-US" dirty="0"/>
            <a:t>So, First question I have asked my self when I saw the data is:</a:t>
          </a:r>
        </a:p>
      </dgm:t>
    </dgm:pt>
    <dgm:pt modelId="{A652765F-AE99-4CDE-BA2F-9CD4C8284FA1}" type="parTrans" cxnId="{450CA5C7-87B1-43D5-8219-73C213C178CC}">
      <dgm:prSet/>
      <dgm:spPr/>
      <dgm:t>
        <a:bodyPr/>
        <a:lstStyle/>
        <a:p>
          <a:endParaRPr lang="en-US"/>
        </a:p>
      </dgm:t>
    </dgm:pt>
    <dgm:pt modelId="{87C9B769-A5D2-4488-B2E6-AF4FD52B0DFB}" type="sibTrans" cxnId="{450CA5C7-87B1-43D5-8219-73C213C178CC}">
      <dgm:prSet/>
      <dgm:spPr/>
      <dgm:t>
        <a:bodyPr/>
        <a:lstStyle/>
        <a:p>
          <a:endParaRPr lang="en-US"/>
        </a:p>
      </dgm:t>
    </dgm:pt>
    <dgm:pt modelId="{CA337E98-6D85-4030-A8E7-471F228534C6}">
      <dgm:prSet/>
      <dgm:spPr/>
      <dgm:t>
        <a:bodyPr/>
        <a:lstStyle/>
        <a:p>
          <a:pPr algn="l">
            <a:lnSpc>
              <a:spcPct val="100000"/>
            </a:lnSpc>
          </a:pPr>
          <a:r>
            <a:rPr lang="en-GB" dirty="0"/>
            <a:t>Which sports brands generate the most revenue and how much stock does it occupy?</a:t>
          </a:r>
          <a:endParaRPr lang="en-US" dirty="0"/>
        </a:p>
      </dgm:t>
    </dgm:pt>
    <dgm:pt modelId="{3E5B8221-CCC5-43F4-B190-024437698CFC}" type="parTrans" cxnId="{3B8B41FC-84A3-4FDE-B1B2-52131B35224C}">
      <dgm:prSet/>
      <dgm:spPr/>
      <dgm:t>
        <a:bodyPr/>
        <a:lstStyle/>
        <a:p>
          <a:endParaRPr lang="en-US"/>
        </a:p>
      </dgm:t>
    </dgm:pt>
    <dgm:pt modelId="{2B529C9D-9BCC-4F54-80A8-5BB0D8B0C5FA}" type="sibTrans" cxnId="{3B8B41FC-84A3-4FDE-B1B2-52131B35224C}">
      <dgm:prSet/>
      <dgm:spPr/>
      <dgm:t>
        <a:bodyPr/>
        <a:lstStyle/>
        <a:p>
          <a:endParaRPr lang="en-US"/>
        </a:p>
      </dgm:t>
    </dgm:pt>
    <dgm:pt modelId="{115ECD46-DB92-4708-8106-5B022B664D54}">
      <dgm:prSet/>
      <dgm:spPr/>
      <dgm:t>
        <a:bodyPr/>
        <a:lstStyle/>
        <a:p>
          <a:endParaRPr lang="en-US">
            <a:solidFill>
              <a:srgbClr val="176B87"/>
            </a:solidFill>
          </a:endParaRPr>
        </a:p>
      </dgm:t>
    </dgm:pt>
    <dgm:pt modelId="{80A9DB2E-F08D-4570-B5FE-10E61DE23B83}" type="parTrans" cxnId="{45E49461-0332-409F-96E9-9A5377D03EAD}">
      <dgm:prSet/>
      <dgm:spPr/>
      <dgm:t>
        <a:bodyPr/>
        <a:lstStyle/>
        <a:p>
          <a:endParaRPr lang="en-US"/>
        </a:p>
      </dgm:t>
    </dgm:pt>
    <dgm:pt modelId="{B5336AFB-5D6B-41D3-8047-9C68F08C21C0}" type="sibTrans" cxnId="{45E49461-0332-409F-96E9-9A5377D03EAD}">
      <dgm:prSet/>
      <dgm:spPr/>
      <dgm:t>
        <a:bodyPr/>
        <a:lstStyle/>
        <a:p>
          <a:endParaRPr lang="en-US"/>
        </a:p>
      </dgm:t>
    </dgm:pt>
    <dgm:pt modelId="{A8050332-194B-41D0-9748-B94A7848AE06}" type="pres">
      <dgm:prSet presAssocID="{407AA751-1A0F-4A27-9346-820AD170A931}" presName="root" presStyleCnt="0">
        <dgm:presLayoutVars>
          <dgm:dir/>
          <dgm:resizeHandles val="exact"/>
        </dgm:presLayoutVars>
      </dgm:prSet>
      <dgm:spPr/>
    </dgm:pt>
    <dgm:pt modelId="{A0EB97CC-394F-4506-A276-B72BEB5B7D27}" type="pres">
      <dgm:prSet presAssocID="{70E032A2-E4DB-4844-AB90-AEA7A45BF9FE}" presName="compNode" presStyleCnt="0"/>
      <dgm:spPr/>
    </dgm:pt>
    <dgm:pt modelId="{50FE3DFA-7499-4371-B0DB-F83FF1B8B61D}" type="pres">
      <dgm:prSet presAssocID="{70E032A2-E4DB-4844-AB90-AEA7A45BF9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7C2F72C3-4429-4675-9FDF-D7E9813AF010}" type="pres">
      <dgm:prSet presAssocID="{70E032A2-E4DB-4844-AB90-AEA7A45BF9FE}" presName="spaceRect" presStyleCnt="0"/>
      <dgm:spPr/>
    </dgm:pt>
    <dgm:pt modelId="{014EACB1-0A3E-42C1-B6E9-B91862B7A60A}" type="pres">
      <dgm:prSet presAssocID="{70E032A2-E4DB-4844-AB90-AEA7A45BF9FE}" presName="textRect" presStyleLbl="revTx" presStyleIdx="0" presStyleCnt="3" custScaleX="110144">
        <dgm:presLayoutVars>
          <dgm:chMax val="1"/>
          <dgm:chPref val="1"/>
        </dgm:presLayoutVars>
      </dgm:prSet>
      <dgm:spPr/>
    </dgm:pt>
    <dgm:pt modelId="{7D2F73CC-9670-4C18-BD92-AEFDB20F2B18}" type="pres">
      <dgm:prSet presAssocID="{55379546-A744-47E7-9264-9F02700B7246}" presName="sibTrans" presStyleCnt="0"/>
      <dgm:spPr/>
    </dgm:pt>
    <dgm:pt modelId="{E23292D4-D533-4551-8CF2-0167E0303A88}" type="pres">
      <dgm:prSet presAssocID="{37AACE42-9D49-420B-952A-DCCEE9B343F0}" presName="compNode" presStyleCnt="0"/>
      <dgm:spPr/>
    </dgm:pt>
    <dgm:pt modelId="{86B60CCF-877C-451B-9A0A-2C64BB554645}" type="pres">
      <dgm:prSet presAssocID="{37AACE42-9D49-420B-952A-DCCEE9B343F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ightbulb and gear outline"/>
        </a:ext>
      </dgm:extLst>
    </dgm:pt>
    <dgm:pt modelId="{1297E78F-FDC2-4FDB-853D-0427EB538F4B}" type="pres">
      <dgm:prSet presAssocID="{37AACE42-9D49-420B-952A-DCCEE9B343F0}" presName="spaceRect" presStyleCnt="0"/>
      <dgm:spPr/>
    </dgm:pt>
    <dgm:pt modelId="{0372C721-27FF-4216-A559-2DAD56D0CE84}" type="pres">
      <dgm:prSet presAssocID="{37AACE42-9D49-420B-952A-DCCEE9B343F0}" presName="textRect" presStyleLbl="revTx" presStyleIdx="1" presStyleCnt="3">
        <dgm:presLayoutVars>
          <dgm:chMax val="1"/>
          <dgm:chPref val="1"/>
        </dgm:presLayoutVars>
      </dgm:prSet>
      <dgm:spPr/>
    </dgm:pt>
    <dgm:pt modelId="{6FB21627-5DC1-49EB-8BE6-7FB9B2F608F8}" type="pres">
      <dgm:prSet presAssocID="{87C9B769-A5D2-4488-B2E6-AF4FD52B0DFB}" presName="sibTrans" presStyleCnt="0"/>
      <dgm:spPr/>
    </dgm:pt>
    <dgm:pt modelId="{82D5A775-8210-4A10-BE70-D13E3D92E15E}" type="pres">
      <dgm:prSet presAssocID="{CA337E98-6D85-4030-A8E7-471F228534C6}" presName="compNode" presStyleCnt="0"/>
      <dgm:spPr/>
    </dgm:pt>
    <dgm:pt modelId="{ADDA9C63-F614-4EA3-BABB-D775F98E4BBD}" type="pres">
      <dgm:prSet presAssocID="{CA337E98-6D85-4030-A8E7-471F228534C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C22412E6-A02E-4CA6-A6E0-4BCF9A84746F}" type="pres">
      <dgm:prSet presAssocID="{CA337E98-6D85-4030-A8E7-471F228534C6}" presName="spaceRect" presStyleCnt="0"/>
      <dgm:spPr/>
    </dgm:pt>
    <dgm:pt modelId="{76C43B0D-8040-4E5F-A058-F268D42B9D9A}" type="pres">
      <dgm:prSet presAssocID="{CA337E98-6D85-4030-A8E7-471F228534C6}" presName="textRect" presStyleLbl="revTx" presStyleIdx="2" presStyleCnt="3">
        <dgm:presLayoutVars>
          <dgm:chMax val="1"/>
          <dgm:chPref val="1"/>
        </dgm:presLayoutVars>
      </dgm:prSet>
      <dgm:spPr/>
    </dgm:pt>
  </dgm:ptLst>
  <dgm:cxnLst>
    <dgm:cxn modelId="{4E0A0B1B-1E9A-4EAA-BC39-39B363AC8CC7}" type="presOf" srcId="{70E032A2-E4DB-4844-AB90-AEA7A45BF9FE}" destId="{014EACB1-0A3E-42C1-B6E9-B91862B7A60A}" srcOrd="0" destOrd="0" presId="urn:microsoft.com/office/officeart/2018/2/layout/IconLabelList"/>
    <dgm:cxn modelId="{E4AA5F2A-78B9-4B59-AE67-12623C7F9214}" srcId="{407AA751-1A0F-4A27-9346-820AD170A931}" destId="{70E032A2-E4DB-4844-AB90-AEA7A45BF9FE}" srcOrd="0" destOrd="0" parTransId="{642C4D79-0EE6-44B5-91E2-BD11384ADD3B}" sibTransId="{55379546-A744-47E7-9264-9F02700B7246}"/>
    <dgm:cxn modelId="{51D47E40-5BC7-4E16-A36B-B4BC79113341}" type="presOf" srcId="{37AACE42-9D49-420B-952A-DCCEE9B343F0}" destId="{0372C721-27FF-4216-A559-2DAD56D0CE84}" srcOrd="0" destOrd="0" presId="urn:microsoft.com/office/officeart/2018/2/layout/IconLabelList"/>
    <dgm:cxn modelId="{45E49461-0332-409F-96E9-9A5377D03EAD}" srcId="{70E032A2-E4DB-4844-AB90-AEA7A45BF9FE}" destId="{115ECD46-DB92-4708-8106-5B022B664D54}" srcOrd="0" destOrd="0" parTransId="{80A9DB2E-F08D-4570-B5FE-10E61DE23B83}" sibTransId="{B5336AFB-5D6B-41D3-8047-9C68F08C21C0}"/>
    <dgm:cxn modelId="{A066A7A5-F8D5-4399-8D12-DB37AFD9C254}" type="presOf" srcId="{407AA751-1A0F-4A27-9346-820AD170A931}" destId="{A8050332-194B-41D0-9748-B94A7848AE06}" srcOrd="0" destOrd="0" presId="urn:microsoft.com/office/officeart/2018/2/layout/IconLabelList"/>
    <dgm:cxn modelId="{4DBB24AB-1501-44EF-AFDB-79D965A0841C}" type="presOf" srcId="{CA337E98-6D85-4030-A8E7-471F228534C6}" destId="{76C43B0D-8040-4E5F-A058-F268D42B9D9A}" srcOrd="0" destOrd="0" presId="urn:microsoft.com/office/officeart/2018/2/layout/IconLabelList"/>
    <dgm:cxn modelId="{450CA5C7-87B1-43D5-8219-73C213C178CC}" srcId="{407AA751-1A0F-4A27-9346-820AD170A931}" destId="{37AACE42-9D49-420B-952A-DCCEE9B343F0}" srcOrd="1" destOrd="0" parTransId="{A652765F-AE99-4CDE-BA2F-9CD4C8284FA1}" sibTransId="{87C9B769-A5D2-4488-B2E6-AF4FD52B0DFB}"/>
    <dgm:cxn modelId="{3B8B41FC-84A3-4FDE-B1B2-52131B35224C}" srcId="{407AA751-1A0F-4A27-9346-820AD170A931}" destId="{CA337E98-6D85-4030-A8E7-471F228534C6}" srcOrd="2" destOrd="0" parTransId="{3E5B8221-CCC5-43F4-B190-024437698CFC}" sibTransId="{2B529C9D-9BCC-4F54-80A8-5BB0D8B0C5FA}"/>
    <dgm:cxn modelId="{316F76AA-B57C-4A6C-B05D-BFD3B2495F17}" type="presParOf" srcId="{A8050332-194B-41D0-9748-B94A7848AE06}" destId="{A0EB97CC-394F-4506-A276-B72BEB5B7D27}" srcOrd="0" destOrd="0" presId="urn:microsoft.com/office/officeart/2018/2/layout/IconLabelList"/>
    <dgm:cxn modelId="{6AE620EC-53CB-4D96-975A-D1B094308B6F}" type="presParOf" srcId="{A0EB97CC-394F-4506-A276-B72BEB5B7D27}" destId="{50FE3DFA-7499-4371-B0DB-F83FF1B8B61D}" srcOrd="0" destOrd="0" presId="urn:microsoft.com/office/officeart/2018/2/layout/IconLabelList"/>
    <dgm:cxn modelId="{B434A3BC-BBBE-49A7-8EE4-FD24C27AA168}" type="presParOf" srcId="{A0EB97CC-394F-4506-A276-B72BEB5B7D27}" destId="{7C2F72C3-4429-4675-9FDF-D7E9813AF010}" srcOrd="1" destOrd="0" presId="urn:microsoft.com/office/officeart/2018/2/layout/IconLabelList"/>
    <dgm:cxn modelId="{8CF3F1AA-4960-470C-9068-7D06D8677C1D}" type="presParOf" srcId="{A0EB97CC-394F-4506-A276-B72BEB5B7D27}" destId="{014EACB1-0A3E-42C1-B6E9-B91862B7A60A}" srcOrd="2" destOrd="0" presId="urn:microsoft.com/office/officeart/2018/2/layout/IconLabelList"/>
    <dgm:cxn modelId="{458390D6-BD7D-4561-90CA-799DC682DED1}" type="presParOf" srcId="{A8050332-194B-41D0-9748-B94A7848AE06}" destId="{7D2F73CC-9670-4C18-BD92-AEFDB20F2B18}" srcOrd="1" destOrd="0" presId="urn:microsoft.com/office/officeart/2018/2/layout/IconLabelList"/>
    <dgm:cxn modelId="{2D8ED62A-5A66-4951-BB03-E06681C4D998}" type="presParOf" srcId="{A8050332-194B-41D0-9748-B94A7848AE06}" destId="{E23292D4-D533-4551-8CF2-0167E0303A88}" srcOrd="2" destOrd="0" presId="urn:microsoft.com/office/officeart/2018/2/layout/IconLabelList"/>
    <dgm:cxn modelId="{1E524E96-1D83-48D6-8313-8C2A6BB7F951}" type="presParOf" srcId="{E23292D4-D533-4551-8CF2-0167E0303A88}" destId="{86B60CCF-877C-451B-9A0A-2C64BB554645}" srcOrd="0" destOrd="0" presId="urn:microsoft.com/office/officeart/2018/2/layout/IconLabelList"/>
    <dgm:cxn modelId="{2A055162-32E0-434F-ABD2-BBD86F8B8B6E}" type="presParOf" srcId="{E23292D4-D533-4551-8CF2-0167E0303A88}" destId="{1297E78F-FDC2-4FDB-853D-0427EB538F4B}" srcOrd="1" destOrd="0" presId="urn:microsoft.com/office/officeart/2018/2/layout/IconLabelList"/>
    <dgm:cxn modelId="{74A3A1BF-4B8A-42AF-A462-57FE7C79352A}" type="presParOf" srcId="{E23292D4-D533-4551-8CF2-0167E0303A88}" destId="{0372C721-27FF-4216-A559-2DAD56D0CE84}" srcOrd="2" destOrd="0" presId="urn:microsoft.com/office/officeart/2018/2/layout/IconLabelList"/>
    <dgm:cxn modelId="{51327DE2-0656-4664-884C-38CE1173FC8F}" type="presParOf" srcId="{A8050332-194B-41D0-9748-B94A7848AE06}" destId="{6FB21627-5DC1-49EB-8BE6-7FB9B2F608F8}" srcOrd="3" destOrd="0" presId="urn:microsoft.com/office/officeart/2018/2/layout/IconLabelList"/>
    <dgm:cxn modelId="{539C905C-4F3D-4A6E-868F-976F1012FD7A}" type="presParOf" srcId="{A8050332-194B-41D0-9748-B94A7848AE06}" destId="{82D5A775-8210-4A10-BE70-D13E3D92E15E}" srcOrd="4" destOrd="0" presId="urn:microsoft.com/office/officeart/2018/2/layout/IconLabelList"/>
    <dgm:cxn modelId="{986152C1-1259-45F5-8A8E-9DC28F8F35D3}" type="presParOf" srcId="{82D5A775-8210-4A10-BE70-D13E3D92E15E}" destId="{ADDA9C63-F614-4EA3-BABB-D775F98E4BBD}" srcOrd="0" destOrd="0" presId="urn:microsoft.com/office/officeart/2018/2/layout/IconLabelList"/>
    <dgm:cxn modelId="{A4E7EC4F-1561-42C5-B925-80C07A3EA87A}" type="presParOf" srcId="{82D5A775-8210-4A10-BE70-D13E3D92E15E}" destId="{C22412E6-A02E-4CA6-A6E0-4BCF9A84746F}" srcOrd="1" destOrd="0" presId="urn:microsoft.com/office/officeart/2018/2/layout/IconLabelList"/>
    <dgm:cxn modelId="{0A106DD9-91FA-4425-91AA-107F5940B8CA}" type="presParOf" srcId="{82D5A775-8210-4A10-BE70-D13E3D92E15E}" destId="{76C43B0D-8040-4E5F-A058-F268D42B9D9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E3DFA-7499-4371-B0DB-F83FF1B8B61D}">
      <dsp:nvSpPr>
        <dsp:cNvPr id="0" name=""/>
        <dsp:cNvSpPr/>
      </dsp:nvSpPr>
      <dsp:spPr>
        <a:xfrm>
          <a:off x="721008" y="429425"/>
          <a:ext cx="882154" cy="882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sp>
    <dsp:sp modelId="{014EACB1-0A3E-42C1-B6E9-B91862B7A60A}">
      <dsp:nvSpPr>
        <dsp:cNvPr id="0" name=""/>
        <dsp:cNvSpPr/>
      </dsp:nvSpPr>
      <dsp:spPr>
        <a:xfrm>
          <a:off x="82485" y="1769159"/>
          <a:ext cx="21592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GB" sz="1800" kern="1200" dirty="0"/>
            <a:t>We aim to increase the company's revenues by deep dive into the data and explore it to get ideas to improve revenues.</a:t>
          </a:r>
          <a:endParaRPr lang="en-US" sz="1800" kern="1200" dirty="0"/>
        </a:p>
      </dsp:txBody>
      <dsp:txXfrm>
        <a:off x="82485" y="1769159"/>
        <a:ext cx="2159200" cy="1710000"/>
      </dsp:txXfrm>
    </dsp:sp>
    <dsp:sp modelId="{86B60CCF-877C-451B-9A0A-2C64BB554645}">
      <dsp:nvSpPr>
        <dsp:cNvPr id="0" name=""/>
        <dsp:cNvSpPr/>
      </dsp:nvSpPr>
      <dsp:spPr>
        <a:xfrm>
          <a:off x="3123840" y="429425"/>
          <a:ext cx="882154" cy="8821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72C721-27FF-4216-A559-2DAD56D0CE84}">
      <dsp:nvSpPr>
        <dsp:cNvPr id="0" name=""/>
        <dsp:cNvSpPr/>
      </dsp:nvSpPr>
      <dsp:spPr>
        <a:xfrm>
          <a:off x="2584746" y="1769159"/>
          <a:ext cx="1960343"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t>So, First question I have asked my self when I saw the data is:</a:t>
          </a:r>
        </a:p>
      </dsp:txBody>
      <dsp:txXfrm>
        <a:off x="2584746" y="1769159"/>
        <a:ext cx="1960343" cy="1710000"/>
      </dsp:txXfrm>
    </dsp:sp>
    <dsp:sp modelId="{ADDA9C63-F614-4EA3-BABB-D775F98E4BBD}">
      <dsp:nvSpPr>
        <dsp:cNvPr id="0" name=""/>
        <dsp:cNvSpPr/>
      </dsp:nvSpPr>
      <dsp:spPr>
        <a:xfrm>
          <a:off x="5427243" y="429425"/>
          <a:ext cx="882154" cy="8821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sp>
    <dsp:sp modelId="{76C43B0D-8040-4E5F-A058-F268D42B9D9A}">
      <dsp:nvSpPr>
        <dsp:cNvPr id="0" name=""/>
        <dsp:cNvSpPr/>
      </dsp:nvSpPr>
      <dsp:spPr>
        <a:xfrm>
          <a:off x="4888149" y="1769159"/>
          <a:ext cx="1960343"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GB" sz="1800" kern="1200" dirty="0"/>
            <a:t>Which sports brands generate the most revenue and how much stock does it occupy?</a:t>
          </a:r>
          <a:endParaRPr lang="en-US" sz="1800" kern="1200" dirty="0"/>
        </a:p>
      </dsp:txBody>
      <dsp:txXfrm>
        <a:off x="4888149" y="1769159"/>
        <a:ext cx="1960343" cy="171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9F8E-28F4-62AA-90B0-9F5024EF9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D98FA-6A5A-67AF-9D33-76DE22AD1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4BE76E-EC53-8FAD-3D14-4C1AC2705BB9}"/>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5" name="Footer Placeholder 4">
            <a:extLst>
              <a:ext uri="{FF2B5EF4-FFF2-40B4-BE49-F238E27FC236}">
                <a16:creationId xmlns:a16="http://schemas.microsoft.com/office/drawing/2014/main" id="{9B59BFDD-B855-39B5-D742-7F71ADFBB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D7958-F0D2-E734-C9F4-2C8C88E6E896}"/>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279582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29BB-9A44-2E7B-B5F3-B0812C1AB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CDB98F-83FE-B495-DE85-91A14F9D9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2AC0D-2CD4-1B36-CAF6-06810B38331D}"/>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5" name="Footer Placeholder 4">
            <a:extLst>
              <a:ext uri="{FF2B5EF4-FFF2-40B4-BE49-F238E27FC236}">
                <a16:creationId xmlns:a16="http://schemas.microsoft.com/office/drawing/2014/main" id="{67CB3A71-93A6-9724-2120-3B6422F70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5FAB5-CB5C-D05F-3D3E-58390AC23094}"/>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221093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BFB5C-3AAD-0BEC-FB14-5EE8032FE9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736784-1361-FDA2-3433-B95CA1D41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D5EB8-8294-2EFB-99EC-733AF42A78E7}"/>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5" name="Footer Placeholder 4">
            <a:extLst>
              <a:ext uri="{FF2B5EF4-FFF2-40B4-BE49-F238E27FC236}">
                <a16:creationId xmlns:a16="http://schemas.microsoft.com/office/drawing/2014/main" id="{C5C51C13-D215-8F42-3956-B459B6B07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16D1C-BE00-DBF4-A691-04C59413E6B0}"/>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390939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BEFE-374A-F379-F43A-66DE7BE81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9926B-6721-F27A-9BCD-F28E64490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24D4D-A964-E841-5681-F7DB1ABDCBF0}"/>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5" name="Footer Placeholder 4">
            <a:extLst>
              <a:ext uri="{FF2B5EF4-FFF2-40B4-BE49-F238E27FC236}">
                <a16:creationId xmlns:a16="http://schemas.microsoft.com/office/drawing/2014/main" id="{D55C49A1-54B0-2833-BC2D-9B420DA5B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3545C-D457-CCAA-20BE-BB4531BE26B0}"/>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117408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9C17-2E50-9413-9754-6154275A82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B2F344-61BF-D271-C955-7DC83EE94F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3FDB04-4325-EA24-52DE-537FA03AFA43}"/>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5" name="Footer Placeholder 4">
            <a:extLst>
              <a:ext uri="{FF2B5EF4-FFF2-40B4-BE49-F238E27FC236}">
                <a16:creationId xmlns:a16="http://schemas.microsoft.com/office/drawing/2014/main" id="{A96144D0-686B-71C0-EB33-EEECDC335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1514A-AD50-7DF3-DA56-1E9C6988D194}"/>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299222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40D4-C331-05DB-4E57-073EED102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160A8-132F-D20F-2297-78EA53B38E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81302-6E65-AB1D-7563-EDA1B93537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E87DD-AD3E-482B-566D-49400BDC9300}"/>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6" name="Footer Placeholder 5">
            <a:extLst>
              <a:ext uri="{FF2B5EF4-FFF2-40B4-BE49-F238E27FC236}">
                <a16:creationId xmlns:a16="http://schemas.microsoft.com/office/drawing/2014/main" id="{13E82C5E-583F-75D4-496C-2DE9DA76D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9820B-E059-F20C-216E-346EEC88A518}"/>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47057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850B-781C-7A0B-67B0-39B42FF1FE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A0FAC-DC11-D85D-5FBA-6D0E202A4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7283AB-0E79-F042-88C8-0B63714C2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1BE7C-7054-F84F-481A-195DF8831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2AAB8-9B62-41B4-5822-E03D06E634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73A1CA-6F44-0E44-8AA2-D52A5422B740}"/>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8" name="Footer Placeholder 7">
            <a:extLst>
              <a:ext uri="{FF2B5EF4-FFF2-40B4-BE49-F238E27FC236}">
                <a16:creationId xmlns:a16="http://schemas.microsoft.com/office/drawing/2014/main" id="{7FB497B0-13BC-906E-D4AA-AFCF63E31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FF7D06-DD03-ED48-2844-04D774A8FA0A}"/>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125502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6989-251A-66DD-1878-6806F6AE1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3B7FFE-0E09-8EBC-B136-C81C213A4D69}"/>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4" name="Footer Placeholder 3">
            <a:extLst>
              <a:ext uri="{FF2B5EF4-FFF2-40B4-BE49-F238E27FC236}">
                <a16:creationId xmlns:a16="http://schemas.microsoft.com/office/drawing/2014/main" id="{547A7F8C-D05A-CC41-9D6F-A1AE5DFAC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F94462-0BA8-8DE5-630C-4425D2615818}"/>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149669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0B457-37B2-44BF-24E2-19D0565707A3}"/>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3" name="Footer Placeholder 2">
            <a:extLst>
              <a:ext uri="{FF2B5EF4-FFF2-40B4-BE49-F238E27FC236}">
                <a16:creationId xmlns:a16="http://schemas.microsoft.com/office/drawing/2014/main" id="{39BAB806-09B0-9E8D-8E73-75DBEFEF2A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114601-9BBA-26D5-FE2E-63651DB55E6E}"/>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186800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00C8-47E3-5B8B-D5D0-3D1005B4A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22DA4E-D0E0-7F0B-EBB1-A13B9C222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4DC471-804F-0899-C815-FE62B219F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4D34C-E25C-46F9-D029-D9E9C86996E6}"/>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6" name="Footer Placeholder 5">
            <a:extLst>
              <a:ext uri="{FF2B5EF4-FFF2-40B4-BE49-F238E27FC236}">
                <a16:creationId xmlns:a16="http://schemas.microsoft.com/office/drawing/2014/main" id="{9DB331F6-9867-E4EA-4DDF-1FD69F8EB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10682-FAB4-EE32-6209-965DC0ED67B0}"/>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379601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6088-1E6C-02A6-AC26-CED45D44F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D5A127-9728-6135-75A7-408083A88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7637CD-64BB-E418-D42C-4B0F19651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452B44-C1A5-DD90-181F-B16BCABC342D}"/>
              </a:ext>
            </a:extLst>
          </p:cNvPr>
          <p:cNvSpPr>
            <a:spLocks noGrp="1"/>
          </p:cNvSpPr>
          <p:nvPr>
            <p:ph type="dt" sz="half" idx="10"/>
          </p:nvPr>
        </p:nvSpPr>
        <p:spPr/>
        <p:txBody>
          <a:bodyPr/>
          <a:lstStyle/>
          <a:p>
            <a:fld id="{9A04956F-7D3F-4181-9A38-0B5C06164773}" type="datetimeFigureOut">
              <a:rPr lang="en-US" smtClean="0"/>
              <a:t>10/8/2023</a:t>
            </a:fld>
            <a:endParaRPr lang="en-US"/>
          </a:p>
        </p:txBody>
      </p:sp>
      <p:sp>
        <p:nvSpPr>
          <p:cNvPr id="6" name="Footer Placeholder 5">
            <a:extLst>
              <a:ext uri="{FF2B5EF4-FFF2-40B4-BE49-F238E27FC236}">
                <a16:creationId xmlns:a16="http://schemas.microsoft.com/office/drawing/2014/main" id="{E147E0CE-27C1-248E-96C5-CCEC4DCD5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6CAC2-92BB-2936-44F5-A0E80BDA8A57}"/>
              </a:ext>
            </a:extLst>
          </p:cNvPr>
          <p:cNvSpPr>
            <a:spLocks noGrp="1"/>
          </p:cNvSpPr>
          <p:nvPr>
            <p:ph type="sldNum" sz="quarter" idx="12"/>
          </p:nvPr>
        </p:nvSpPr>
        <p:spPr/>
        <p:txBody>
          <a:bodyPr/>
          <a:lstStyle/>
          <a:p>
            <a:fld id="{D2285BB4-9F55-49B2-8B4E-88722FFFD5D5}" type="slidenum">
              <a:rPr lang="en-US" smtClean="0"/>
              <a:t>‹#›</a:t>
            </a:fld>
            <a:endParaRPr lang="en-US"/>
          </a:p>
        </p:txBody>
      </p:sp>
    </p:spTree>
    <p:extLst>
      <p:ext uri="{BB962C8B-B14F-4D97-AF65-F5344CB8AC3E}">
        <p14:creationId xmlns:p14="http://schemas.microsoft.com/office/powerpoint/2010/main" val="50876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FADD0E-9371-94F7-3D36-01A018F0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DFF575C-FFF7-AEE7-5CFE-AE731FABC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B23F8-855B-AFFB-4577-03F8F689D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4956F-7D3F-4181-9A38-0B5C06164773}" type="datetimeFigureOut">
              <a:rPr lang="en-US" smtClean="0"/>
              <a:t>10/8/2023</a:t>
            </a:fld>
            <a:endParaRPr lang="en-US"/>
          </a:p>
        </p:txBody>
      </p:sp>
      <p:sp>
        <p:nvSpPr>
          <p:cNvPr id="5" name="Footer Placeholder 4">
            <a:extLst>
              <a:ext uri="{FF2B5EF4-FFF2-40B4-BE49-F238E27FC236}">
                <a16:creationId xmlns:a16="http://schemas.microsoft.com/office/drawing/2014/main" id="{802E44CA-6AE4-F191-9D06-C8099C7A8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E4856-B929-8ED8-6D87-C6AC78B75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85BB4-9F55-49B2-8B4E-88722FFFD5D5}" type="slidenum">
              <a:rPr lang="en-US" smtClean="0"/>
              <a:t>‹#›</a:t>
            </a:fld>
            <a:endParaRPr lang="en-US"/>
          </a:p>
        </p:txBody>
      </p:sp>
    </p:spTree>
    <p:extLst>
      <p:ext uri="{BB962C8B-B14F-4D97-AF65-F5344CB8AC3E}">
        <p14:creationId xmlns:p14="http://schemas.microsoft.com/office/powerpoint/2010/main" val="1886864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lmarai ExtraBold" pitchFamily="2" charset="-78"/>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svg"/><Relationship Id="rId7" Type="http://schemas.openxmlformats.org/officeDocument/2006/relationships/hyperlink" Target="https://t.me/AbdElghany_505" TargetMode="Externa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hyperlink" Target="https://www.linkedin.com/in/omar-ahmed-6597061ba/" TargetMode="External"/><Relationship Id="rId9"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312C-5858-931A-D73F-65751B27B123}"/>
              </a:ext>
            </a:extLst>
          </p:cNvPr>
          <p:cNvSpPr>
            <a:spLocks noGrp="1"/>
          </p:cNvSpPr>
          <p:nvPr>
            <p:ph type="ctrTitle"/>
          </p:nvPr>
        </p:nvSpPr>
        <p:spPr>
          <a:xfrm>
            <a:off x="942524" y="694944"/>
            <a:ext cx="10306951" cy="672089"/>
          </a:xfrm>
        </p:spPr>
        <p:txBody>
          <a:bodyPr>
            <a:noAutofit/>
          </a:bodyPr>
          <a:lstStyle/>
          <a:p>
            <a:r>
              <a:rPr lang="en-GB" sz="4000" b="1" dirty="0">
                <a:solidFill>
                  <a:srgbClr val="04364A"/>
                </a:solidFill>
                <a:latin typeface="Almarai ExtraBold" pitchFamily="2" charset="-78"/>
                <a:cs typeface="Almarai ExtraBold" pitchFamily="2" charset="-78"/>
              </a:rPr>
              <a:t>Optimizing Online Sports Retail Revenue </a:t>
            </a:r>
            <a:endParaRPr lang="en-US" sz="4000" dirty="0">
              <a:solidFill>
                <a:srgbClr val="04364A"/>
              </a:solidFill>
            </a:endParaRPr>
          </a:p>
        </p:txBody>
      </p:sp>
      <p:pic>
        <p:nvPicPr>
          <p:cNvPr id="4" name="Graphic 3">
            <a:extLst>
              <a:ext uri="{FF2B5EF4-FFF2-40B4-BE49-F238E27FC236}">
                <a16:creationId xmlns:a16="http://schemas.microsoft.com/office/drawing/2014/main" id="{A7B45439-8704-5D67-E448-CC71B0C9DD9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46701"/>
          <a:stretch/>
        </p:blipFill>
        <p:spPr>
          <a:xfrm>
            <a:off x="7506694" y="4434820"/>
            <a:ext cx="3229380" cy="1836198"/>
          </a:xfrm>
          <a:prstGeom prst="rect">
            <a:avLst/>
          </a:prstGeom>
        </p:spPr>
      </p:pic>
      <p:pic>
        <p:nvPicPr>
          <p:cNvPr id="5" name="Graphic 4">
            <a:extLst>
              <a:ext uri="{FF2B5EF4-FFF2-40B4-BE49-F238E27FC236}">
                <a16:creationId xmlns:a16="http://schemas.microsoft.com/office/drawing/2014/main" id="{9C964549-35B0-9391-F954-17F371015E8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71134"/>
          <a:stretch/>
        </p:blipFill>
        <p:spPr>
          <a:xfrm>
            <a:off x="1605992" y="4908645"/>
            <a:ext cx="3079315" cy="1362373"/>
          </a:xfrm>
          <a:prstGeom prst="rect">
            <a:avLst/>
          </a:prstGeom>
        </p:spPr>
      </p:pic>
    </p:spTree>
    <p:extLst>
      <p:ext uri="{BB962C8B-B14F-4D97-AF65-F5344CB8AC3E}">
        <p14:creationId xmlns:p14="http://schemas.microsoft.com/office/powerpoint/2010/main" val="2333114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388FC-299A-9C21-AA2A-E2F713E588DF}"/>
              </a:ext>
            </a:extLst>
          </p:cNvPr>
          <p:cNvSpPr>
            <a:spLocks noGrp="1"/>
          </p:cNvSpPr>
          <p:nvPr>
            <p:ph idx="1"/>
          </p:nvPr>
        </p:nvSpPr>
        <p:spPr>
          <a:xfrm>
            <a:off x="708660" y="2088610"/>
            <a:ext cx="10774680" cy="2680780"/>
          </a:xfrm>
        </p:spPr>
        <p:txBody>
          <a:bodyPr>
            <a:noAutofit/>
          </a:bodyPr>
          <a:lstStyle/>
          <a:p>
            <a:pPr algn="l"/>
            <a:r>
              <a:rPr lang="en-GB" b="0" i="0" dirty="0">
                <a:solidFill>
                  <a:srgbClr val="176B87"/>
                </a:solidFill>
                <a:effectLst/>
                <a:latin typeface="Helvetica Neue"/>
              </a:rPr>
              <a:t>Revenues peak in the first quarter of the year but decline in subsequent quarters. </a:t>
            </a:r>
          </a:p>
          <a:p>
            <a:pPr algn="l"/>
            <a:r>
              <a:rPr lang="en-GB" b="0" i="0" dirty="0">
                <a:solidFill>
                  <a:srgbClr val="176B87"/>
                </a:solidFill>
                <a:effectLst/>
                <a:latin typeface="Helvetica Neue"/>
              </a:rPr>
              <a:t>To investigate this trend, we need to explore whether special factors, such as promotional offers or discounts, in the first quarter contribute to the higher revenue and analyse their impact on overall revenue patterns.</a:t>
            </a:r>
          </a:p>
          <a:p>
            <a:pPr marL="0" indent="0">
              <a:buNone/>
            </a:pPr>
            <a:endParaRPr lang="en-US" dirty="0">
              <a:solidFill>
                <a:srgbClr val="176B87"/>
              </a:solidFill>
            </a:endParaRPr>
          </a:p>
        </p:txBody>
      </p:sp>
    </p:spTree>
    <p:extLst>
      <p:ext uri="{BB962C8B-B14F-4D97-AF65-F5344CB8AC3E}">
        <p14:creationId xmlns:p14="http://schemas.microsoft.com/office/powerpoint/2010/main" val="362180448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B805-4F5F-BB01-2F8A-9C480C6ED906}"/>
              </a:ext>
            </a:extLst>
          </p:cNvPr>
          <p:cNvSpPr>
            <a:spLocks noGrp="1"/>
          </p:cNvSpPr>
          <p:nvPr>
            <p:ph type="title"/>
          </p:nvPr>
        </p:nvSpPr>
        <p:spPr>
          <a:xfrm>
            <a:off x="838200" y="365125"/>
            <a:ext cx="11186160" cy="1325563"/>
          </a:xfrm>
        </p:spPr>
        <p:txBody>
          <a:bodyPr/>
          <a:lstStyle/>
          <a:p>
            <a:r>
              <a:rPr lang="en-GB" b="1" dirty="0">
                <a:solidFill>
                  <a:srgbClr val="04364A"/>
                </a:solidFill>
              </a:rPr>
              <a:t>Average monthly discount over the year</a:t>
            </a:r>
            <a:endParaRPr lang="en-US" b="1" dirty="0">
              <a:solidFill>
                <a:srgbClr val="04364A"/>
              </a:solidFill>
            </a:endParaRPr>
          </a:p>
        </p:txBody>
      </p:sp>
      <p:pic>
        <p:nvPicPr>
          <p:cNvPr id="5" name="Content Placeholder 4">
            <a:extLst>
              <a:ext uri="{FF2B5EF4-FFF2-40B4-BE49-F238E27FC236}">
                <a16:creationId xmlns:a16="http://schemas.microsoft.com/office/drawing/2014/main" id="{E81DA2E9-AF8F-4AA6-ADDD-FFAD404B7945}"/>
              </a:ext>
            </a:extLst>
          </p:cNvPr>
          <p:cNvPicPr>
            <a:picLocks noGrp="1" noChangeAspect="1"/>
          </p:cNvPicPr>
          <p:nvPr>
            <p:ph idx="1"/>
          </p:nvPr>
        </p:nvPicPr>
        <p:blipFill>
          <a:blip r:embed="rId2"/>
          <a:stretch>
            <a:fillRect/>
          </a:stretch>
        </p:blipFill>
        <p:spPr>
          <a:xfrm>
            <a:off x="1274619" y="1579418"/>
            <a:ext cx="9506552" cy="5043055"/>
          </a:xfrm>
        </p:spPr>
      </p:pic>
    </p:spTree>
    <p:extLst>
      <p:ext uri="{BB962C8B-B14F-4D97-AF65-F5344CB8AC3E}">
        <p14:creationId xmlns:p14="http://schemas.microsoft.com/office/powerpoint/2010/main" val="47725313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22DDB-5066-F35E-A7EC-3330B1BF80A9}"/>
              </a:ext>
            </a:extLst>
          </p:cNvPr>
          <p:cNvSpPr>
            <a:spLocks noGrp="1"/>
          </p:cNvSpPr>
          <p:nvPr>
            <p:ph idx="1"/>
          </p:nvPr>
        </p:nvSpPr>
        <p:spPr>
          <a:xfrm>
            <a:off x="838200" y="2288984"/>
            <a:ext cx="10515600" cy="2280031"/>
          </a:xfrm>
        </p:spPr>
        <p:txBody>
          <a:bodyPr/>
          <a:lstStyle/>
          <a:p>
            <a:pPr algn="l"/>
            <a:r>
              <a:rPr lang="en-GB" b="0" i="0" dirty="0">
                <a:solidFill>
                  <a:srgbClr val="176B87"/>
                </a:solidFill>
                <a:effectLst/>
                <a:latin typeface="Helvetica Neue"/>
              </a:rPr>
              <a:t>It seems like discount is almost the same for the whole year and it has no effect on revenue.</a:t>
            </a:r>
          </a:p>
          <a:p>
            <a:pPr algn="l"/>
            <a:r>
              <a:rPr lang="en-GB" b="0" i="0" dirty="0">
                <a:solidFill>
                  <a:srgbClr val="176B87"/>
                </a:solidFill>
                <a:effectLst/>
                <a:latin typeface="Helvetica Neue"/>
              </a:rPr>
              <a:t>The company must run an experiment to discover what makes the first quarter of the year has the best revenue and focus on the results to make use of it for the rest of the year.</a:t>
            </a:r>
          </a:p>
          <a:p>
            <a:endParaRPr lang="en-US" dirty="0">
              <a:solidFill>
                <a:srgbClr val="176B87"/>
              </a:solidFill>
            </a:endParaRPr>
          </a:p>
        </p:txBody>
      </p:sp>
    </p:spTree>
    <p:extLst>
      <p:ext uri="{BB962C8B-B14F-4D97-AF65-F5344CB8AC3E}">
        <p14:creationId xmlns:p14="http://schemas.microsoft.com/office/powerpoint/2010/main" val="410566092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6605-CF1B-A4AB-C4EF-19A9EE34E017}"/>
              </a:ext>
            </a:extLst>
          </p:cNvPr>
          <p:cNvSpPr>
            <a:spLocks noGrp="1"/>
          </p:cNvSpPr>
          <p:nvPr>
            <p:ph type="title"/>
          </p:nvPr>
        </p:nvSpPr>
        <p:spPr/>
        <p:txBody>
          <a:bodyPr/>
          <a:lstStyle/>
          <a:p>
            <a:r>
              <a:rPr lang="en-GB" dirty="0">
                <a:solidFill>
                  <a:srgbClr val="04364A"/>
                </a:solidFill>
              </a:rPr>
              <a:t>Monthly reviews over the year</a:t>
            </a:r>
            <a:endParaRPr lang="en-US" dirty="0">
              <a:solidFill>
                <a:srgbClr val="04364A"/>
              </a:solidFill>
            </a:endParaRPr>
          </a:p>
        </p:txBody>
      </p:sp>
      <p:pic>
        <p:nvPicPr>
          <p:cNvPr id="5" name="Content Placeholder 4">
            <a:extLst>
              <a:ext uri="{FF2B5EF4-FFF2-40B4-BE49-F238E27FC236}">
                <a16:creationId xmlns:a16="http://schemas.microsoft.com/office/drawing/2014/main" id="{B6502809-9088-4231-8E40-0A00955E022F}"/>
              </a:ext>
            </a:extLst>
          </p:cNvPr>
          <p:cNvPicPr>
            <a:picLocks noGrp="1" noChangeAspect="1"/>
          </p:cNvPicPr>
          <p:nvPr>
            <p:ph idx="1"/>
          </p:nvPr>
        </p:nvPicPr>
        <p:blipFill>
          <a:blip r:embed="rId2"/>
          <a:stretch>
            <a:fillRect/>
          </a:stretch>
        </p:blipFill>
        <p:spPr>
          <a:xfrm>
            <a:off x="1362084" y="1690688"/>
            <a:ext cx="9467832" cy="4935538"/>
          </a:xfrm>
        </p:spPr>
      </p:pic>
    </p:spTree>
    <p:extLst>
      <p:ext uri="{BB962C8B-B14F-4D97-AF65-F5344CB8AC3E}">
        <p14:creationId xmlns:p14="http://schemas.microsoft.com/office/powerpoint/2010/main" val="424010485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FC96F-FA16-DFEE-752F-4DEE2E88BA15}"/>
              </a:ext>
            </a:extLst>
          </p:cNvPr>
          <p:cNvSpPr>
            <a:spLocks noGrp="1"/>
          </p:cNvSpPr>
          <p:nvPr>
            <p:ph idx="1"/>
          </p:nvPr>
        </p:nvSpPr>
        <p:spPr>
          <a:xfrm>
            <a:off x="838200" y="2673032"/>
            <a:ext cx="10515600" cy="1511935"/>
          </a:xfrm>
        </p:spPr>
        <p:txBody>
          <a:bodyPr/>
          <a:lstStyle/>
          <a:p>
            <a:r>
              <a:rPr lang="en-GB" b="0" i="0" dirty="0">
                <a:solidFill>
                  <a:srgbClr val="176B87"/>
                </a:solidFill>
                <a:effectLst/>
                <a:latin typeface="Helvetica Neue"/>
              </a:rPr>
              <a:t>Looks like product reviews are highest in the first quarter of the calendar year, so there is scope to run experiments aiming to increase the volume of reviews in the other nine months!</a:t>
            </a:r>
            <a:endParaRPr lang="en-US" dirty="0">
              <a:solidFill>
                <a:srgbClr val="176B87"/>
              </a:solidFill>
            </a:endParaRPr>
          </a:p>
        </p:txBody>
      </p:sp>
    </p:spTree>
    <p:extLst>
      <p:ext uri="{BB962C8B-B14F-4D97-AF65-F5344CB8AC3E}">
        <p14:creationId xmlns:p14="http://schemas.microsoft.com/office/powerpoint/2010/main" val="6049293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F5F348-E14C-0EEA-2996-CA17C7717E6C}"/>
              </a:ext>
            </a:extLst>
          </p:cNvPr>
          <p:cNvSpPr>
            <a:spLocks noGrp="1"/>
          </p:cNvSpPr>
          <p:nvPr>
            <p:ph type="title"/>
          </p:nvPr>
        </p:nvSpPr>
        <p:spPr>
          <a:xfrm>
            <a:off x="5812666" y="872685"/>
            <a:ext cx="5458838" cy="1325563"/>
          </a:xfrm>
        </p:spPr>
        <p:txBody>
          <a:bodyPr vert="horz" lIns="91440" tIns="45720" rIns="91440" bIns="45720" rtlCol="0" anchor="ctr">
            <a:normAutofit fontScale="90000"/>
          </a:bodyPr>
          <a:lstStyle/>
          <a:p>
            <a:r>
              <a:rPr lang="en-US" kern="1200" dirty="0">
                <a:solidFill>
                  <a:srgbClr val="04364A"/>
                </a:solidFill>
                <a:ea typeface="+mj-ea"/>
                <a:cs typeface="+mj-cs"/>
              </a:rPr>
              <a:t>Revenue generated by different products</a:t>
            </a: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diagram of a number of shoes&#10;&#10;Description automatically generated with medium confidence">
            <a:extLst>
              <a:ext uri="{FF2B5EF4-FFF2-40B4-BE49-F238E27FC236}">
                <a16:creationId xmlns:a16="http://schemas.microsoft.com/office/drawing/2014/main" id="{7AE56B01-CD43-41F6-506A-42B6B97095A7}"/>
              </a:ext>
            </a:extLst>
          </p:cNvPr>
          <p:cNvPicPr>
            <a:picLocks noGrp="1" noChangeAspect="1"/>
          </p:cNvPicPr>
          <p:nvPr>
            <p:ph idx="1"/>
          </p:nvPr>
        </p:nvPicPr>
        <p:blipFill>
          <a:blip r:embed="rId2"/>
          <a:stretch>
            <a:fillRect/>
          </a:stretch>
        </p:blipFill>
        <p:spPr>
          <a:xfrm>
            <a:off x="605866" y="1153778"/>
            <a:ext cx="4133994" cy="41925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TextBox 6">
            <a:extLst>
              <a:ext uri="{FF2B5EF4-FFF2-40B4-BE49-F238E27FC236}">
                <a16:creationId xmlns:a16="http://schemas.microsoft.com/office/drawing/2014/main" id="{3AC739B8-4069-A040-216F-A75F9B4B02B4}"/>
              </a:ext>
            </a:extLst>
          </p:cNvPr>
          <p:cNvSpPr txBox="1"/>
          <p:nvPr/>
        </p:nvSpPr>
        <p:spPr>
          <a:xfrm>
            <a:off x="5894962" y="2377000"/>
            <a:ext cx="5672198" cy="2282753"/>
          </a:xfrm>
          <a:prstGeom prst="rect">
            <a:avLst/>
          </a:prstGeom>
        </p:spPr>
        <p:txBody>
          <a:bodyPr vert="horz" lIns="91440" tIns="45720" rIns="91440" bIns="45720" rtlCol="0">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solidFill>
                <a:srgbClr val="176B87"/>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lang="en-US" altLang="en-US" dirty="0">
                <a:solidFill>
                  <a:srgbClr val="176B87"/>
                </a:solidFill>
              </a:rPr>
              <a:t>Footwear products generate 95.6% of the total revenue and occupy 92% of company stock.</a:t>
            </a:r>
            <a:endParaRPr kumimoji="0" lang="en-US" altLang="en-US" b="0" i="0" u="none" strike="noStrike" cap="none" normalizeH="0" baseline="0" dirty="0">
              <a:ln>
                <a:noFill/>
              </a:ln>
              <a:solidFill>
                <a:srgbClr val="176B87"/>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rgbClr val="176B87"/>
                </a:solidFill>
                <a:effectLst/>
              </a:rPr>
              <a:t>Clothing products generate 4.4% of total revenue but occupy 8% of company stock.</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rgbClr val="176B87"/>
                </a:solidFill>
                <a:effectLst/>
              </a:rPr>
              <a:t>Recommendation: Make all the company stock of footwear products only.</a:t>
            </a:r>
          </a:p>
          <a:p>
            <a:pPr indent="-228600">
              <a:lnSpc>
                <a:spcPct val="90000"/>
              </a:lnSpc>
              <a:spcAft>
                <a:spcPts val="600"/>
              </a:spcAft>
              <a:buFont typeface="Arial" panose="020B0604020202020204" pitchFamily="34" charset="0"/>
              <a:buChar char="•"/>
            </a:pPr>
            <a:endParaRPr lang="en-US" dirty="0">
              <a:solidFill>
                <a:srgbClr val="176B87"/>
              </a:solidFill>
            </a:endParaRPr>
          </a:p>
        </p:txBody>
      </p:sp>
      <p:sp>
        <p:nvSpPr>
          <p:cNvPr id="8" name="Rectangle 1">
            <a:extLst>
              <a:ext uri="{FF2B5EF4-FFF2-40B4-BE49-F238E27FC236}">
                <a16:creationId xmlns:a16="http://schemas.microsoft.com/office/drawing/2014/main" id="{CBE90F5A-60B4-CA34-E9ED-008C9418D638}"/>
              </a:ext>
            </a:extLst>
          </p:cNvPr>
          <p:cNvSpPr>
            <a:spLocks noChangeArrowheads="1"/>
          </p:cNvSpPr>
          <p:nvPr/>
        </p:nvSpPr>
        <p:spPr bwMode="auto">
          <a:xfrm>
            <a:off x="0" y="-138499"/>
            <a:ext cx="65" cy="276999"/>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haroni" panose="02010803020104030203" pitchFamily="2" charset="-79"/>
            </a:endParaRPr>
          </a:p>
        </p:txBody>
      </p:sp>
    </p:spTree>
    <p:extLst>
      <p:ext uri="{BB962C8B-B14F-4D97-AF65-F5344CB8AC3E}">
        <p14:creationId xmlns:p14="http://schemas.microsoft.com/office/powerpoint/2010/main" val="299016379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2EE4-163A-41BE-C8AD-278469D8E8F5}"/>
              </a:ext>
            </a:extLst>
          </p:cNvPr>
          <p:cNvSpPr>
            <a:spLocks noGrp="1"/>
          </p:cNvSpPr>
          <p:nvPr>
            <p:ph type="title"/>
          </p:nvPr>
        </p:nvSpPr>
        <p:spPr>
          <a:xfrm>
            <a:off x="838200" y="434149"/>
            <a:ext cx="10515600" cy="1097915"/>
          </a:xfrm>
        </p:spPr>
        <p:txBody>
          <a:bodyPr>
            <a:normAutofit/>
          </a:bodyPr>
          <a:lstStyle/>
          <a:p>
            <a:pPr algn="ctr"/>
            <a:r>
              <a:rPr lang="en-GB" sz="5400" dirty="0">
                <a:solidFill>
                  <a:srgbClr val="04364A"/>
                </a:solidFill>
              </a:rPr>
              <a:t>Conclusion</a:t>
            </a:r>
            <a:endParaRPr lang="en-US" sz="5400" dirty="0">
              <a:solidFill>
                <a:srgbClr val="04364A"/>
              </a:solidFill>
            </a:endParaRPr>
          </a:p>
        </p:txBody>
      </p:sp>
      <p:sp>
        <p:nvSpPr>
          <p:cNvPr id="3" name="Content Placeholder 2">
            <a:extLst>
              <a:ext uri="{FF2B5EF4-FFF2-40B4-BE49-F238E27FC236}">
                <a16:creationId xmlns:a16="http://schemas.microsoft.com/office/drawing/2014/main" id="{E145EC0F-F02D-824D-FD4A-D7E5944E0F39}"/>
              </a:ext>
            </a:extLst>
          </p:cNvPr>
          <p:cNvSpPr>
            <a:spLocks noGrp="1"/>
          </p:cNvSpPr>
          <p:nvPr>
            <p:ph idx="1"/>
          </p:nvPr>
        </p:nvSpPr>
        <p:spPr>
          <a:xfrm>
            <a:off x="539496" y="1834769"/>
            <a:ext cx="11113008" cy="4351338"/>
          </a:xfrm>
        </p:spPr>
        <p:txBody>
          <a:bodyPr>
            <a:normAutofit/>
          </a:bodyPr>
          <a:lstStyle/>
          <a:p>
            <a:pPr marL="342900" indent="-342900">
              <a:buFont typeface="+mj-lt"/>
              <a:buAutoNum type="arabicPeriod"/>
            </a:pPr>
            <a:r>
              <a:rPr lang="en-GB" b="1" dirty="0">
                <a:solidFill>
                  <a:srgbClr val="176B87"/>
                </a:solidFill>
              </a:rPr>
              <a:t>Increase the proportion of Adidas products priced at $129 or more.</a:t>
            </a:r>
          </a:p>
          <a:p>
            <a:pPr marL="342900" indent="-342900">
              <a:buFont typeface="+mj-lt"/>
              <a:buAutoNum type="arabicPeriod"/>
            </a:pPr>
            <a:r>
              <a:rPr lang="en-GB" b="1" dirty="0">
                <a:solidFill>
                  <a:srgbClr val="176B87"/>
                </a:solidFill>
              </a:rPr>
              <a:t>Remove all Nike products except for products that have total revenue of 5700$ or above to create space for more Adidas items.</a:t>
            </a:r>
            <a:endParaRPr lang="en-US" b="1" dirty="0">
              <a:solidFill>
                <a:srgbClr val="176B87"/>
              </a:solidFill>
            </a:endParaRPr>
          </a:p>
          <a:p>
            <a:pPr marL="342900" indent="-342900">
              <a:buFont typeface="+mj-lt"/>
              <a:buAutoNum type="arabicPeriod"/>
            </a:pPr>
            <a:r>
              <a:rPr lang="en-GB" b="1" i="0" dirty="0">
                <a:solidFill>
                  <a:srgbClr val="176B87"/>
                </a:solidFill>
                <a:effectLst/>
              </a:rPr>
              <a:t>Run experiments aiming to increase the volume of reviews </a:t>
            </a:r>
            <a:r>
              <a:rPr lang="en-GB" b="1" dirty="0">
                <a:solidFill>
                  <a:srgbClr val="176B87"/>
                </a:solidFill>
              </a:rPr>
              <a:t>for</a:t>
            </a:r>
            <a:r>
              <a:rPr lang="en-GB" b="1" i="0" dirty="0">
                <a:solidFill>
                  <a:srgbClr val="176B87"/>
                </a:solidFill>
                <a:effectLst/>
              </a:rPr>
              <a:t> the last nine months of the year.</a:t>
            </a:r>
          </a:p>
          <a:p>
            <a:pPr marL="342900" indent="-342900">
              <a:buFont typeface="+mj-lt"/>
              <a:buAutoNum type="arabicPeriod"/>
            </a:pPr>
            <a:r>
              <a:rPr lang="en-GB" b="1" i="0" dirty="0">
                <a:solidFill>
                  <a:srgbClr val="176B87"/>
                </a:solidFill>
                <a:effectLst/>
              </a:rPr>
              <a:t>Try to reduce the amount of discount offered on Adidas products and monitor sales volume to see if it remains stable. </a:t>
            </a:r>
          </a:p>
          <a:p>
            <a:pPr marL="342900" indent="-342900">
              <a:buFont typeface="+mj-lt"/>
              <a:buAutoNum type="arabicPeriod"/>
            </a:pPr>
            <a:r>
              <a:rPr kumimoji="0" lang="en-US" altLang="en-US" b="1" i="0" u="none" strike="noStrike" cap="none" normalizeH="0" baseline="0" dirty="0">
                <a:ln>
                  <a:noFill/>
                </a:ln>
                <a:solidFill>
                  <a:srgbClr val="176B87"/>
                </a:solidFill>
                <a:effectLst/>
              </a:rPr>
              <a:t>Make all the company stock of footwear products only.</a:t>
            </a:r>
          </a:p>
          <a:p>
            <a:pPr marL="342900" indent="-342900">
              <a:buFont typeface="+mj-lt"/>
              <a:buAutoNum type="arabicPeriod"/>
            </a:pPr>
            <a:endParaRPr lang="en-US" b="1" dirty="0">
              <a:solidFill>
                <a:srgbClr val="176B87"/>
              </a:solidFill>
            </a:endParaRPr>
          </a:p>
          <a:p>
            <a:endParaRPr lang="en-US" dirty="0"/>
          </a:p>
        </p:txBody>
      </p:sp>
    </p:spTree>
    <p:extLst>
      <p:ext uri="{BB962C8B-B14F-4D97-AF65-F5344CB8AC3E}">
        <p14:creationId xmlns:p14="http://schemas.microsoft.com/office/powerpoint/2010/main" val="392412040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C172E7A-757A-92F1-31D4-16D4E2352577}"/>
              </a:ext>
            </a:extLst>
          </p:cNvPr>
          <p:cNvSpPr>
            <a:spLocks noGrp="1" noRot="1" noMove="1" noResize="1" noEditPoints="1" noAdjustHandles="1" noChangeArrowheads="1" noChangeShapeType="1"/>
          </p:cNvSpPr>
          <p:nvPr/>
        </p:nvSpPr>
        <p:spPr>
          <a:xfrm>
            <a:off x="2820055" y="3181031"/>
            <a:ext cx="6391656" cy="3309407"/>
          </a:xfrm>
          <a:prstGeom prst="roundRect">
            <a:avLst/>
          </a:prstGeom>
          <a:solidFill>
            <a:schemeClr val="accent4">
              <a:lumMod val="75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AF45BC-0977-FC91-1601-49BD8C3BDC5F}"/>
              </a:ext>
            </a:extLst>
          </p:cNvPr>
          <p:cNvSpPr>
            <a:spLocks noGrp="1"/>
          </p:cNvSpPr>
          <p:nvPr>
            <p:ph type="title"/>
          </p:nvPr>
        </p:nvSpPr>
        <p:spPr>
          <a:xfrm>
            <a:off x="838200" y="700352"/>
            <a:ext cx="10515600" cy="1633890"/>
          </a:xfrm>
        </p:spPr>
        <p:txBody>
          <a:bodyPr>
            <a:normAutofit/>
          </a:bodyPr>
          <a:lstStyle/>
          <a:p>
            <a:pPr algn="ctr"/>
            <a:r>
              <a:rPr lang="en-GB" sz="8000" dirty="0">
                <a:solidFill>
                  <a:srgbClr val="04364A"/>
                </a:solidFill>
              </a:rPr>
              <a:t>Thank you</a:t>
            </a:r>
            <a:endParaRPr lang="en-US" sz="8000" dirty="0">
              <a:solidFill>
                <a:srgbClr val="04364A"/>
              </a:solidFill>
            </a:endParaRPr>
          </a:p>
        </p:txBody>
      </p:sp>
      <p:sp>
        <p:nvSpPr>
          <p:cNvPr id="17" name="TextBox 16">
            <a:extLst>
              <a:ext uri="{FF2B5EF4-FFF2-40B4-BE49-F238E27FC236}">
                <a16:creationId xmlns:a16="http://schemas.microsoft.com/office/drawing/2014/main" id="{43098F3C-0503-643F-73BB-BA600F636841}"/>
              </a:ext>
            </a:extLst>
          </p:cNvPr>
          <p:cNvSpPr txBox="1"/>
          <p:nvPr/>
        </p:nvSpPr>
        <p:spPr>
          <a:xfrm>
            <a:off x="4286019" y="3299145"/>
            <a:ext cx="3816345" cy="523220"/>
          </a:xfrm>
          <a:prstGeom prst="rect">
            <a:avLst/>
          </a:prstGeom>
          <a:noFill/>
        </p:spPr>
        <p:txBody>
          <a:bodyPr wrap="square" rtlCol="0">
            <a:spAutoFit/>
          </a:bodyPr>
          <a:lstStyle/>
          <a:p>
            <a:pPr algn="ctr"/>
            <a:r>
              <a:rPr lang="en-GB" sz="2800" b="1" dirty="0">
                <a:solidFill>
                  <a:srgbClr val="176B87"/>
                </a:solidFill>
                <a:latin typeface="Almarai Bold" pitchFamily="2" charset="-78"/>
                <a:cs typeface="Almarai Bold" pitchFamily="2" charset="-78"/>
              </a:rPr>
              <a:t>Contact information</a:t>
            </a:r>
            <a:endParaRPr lang="en-US" sz="2800" b="1" dirty="0">
              <a:solidFill>
                <a:srgbClr val="176B87"/>
              </a:solidFill>
              <a:latin typeface="Almarai Bold" pitchFamily="2" charset="-78"/>
              <a:cs typeface="Almarai Bold" pitchFamily="2" charset="-78"/>
            </a:endParaRPr>
          </a:p>
        </p:txBody>
      </p:sp>
      <p:grpSp>
        <p:nvGrpSpPr>
          <p:cNvPr id="4" name="Group 3">
            <a:extLst>
              <a:ext uri="{FF2B5EF4-FFF2-40B4-BE49-F238E27FC236}">
                <a16:creationId xmlns:a16="http://schemas.microsoft.com/office/drawing/2014/main" id="{DB0E9EF3-5C6B-3C25-7F23-BB4215CEB717}"/>
              </a:ext>
            </a:extLst>
          </p:cNvPr>
          <p:cNvGrpSpPr>
            <a:grpSpLocks noGrp="1" noUngrp="1" noRot="1" noMove="1" noResize="1"/>
          </p:cNvGrpSpPr>
          <p:nvPr/>
        </p:nvGrpSpPr>
        <p:grpSpPr>
          <a:xfrm>
            <a:off x="3034940" y="3953250"/>
            <a:ext cx="6986344" cy="2105373"/>
            <a:chOff x="3034940" y="3953250"/>
            <a:chExt cx="6986344" cy="2105373"/>
          </a:xfrm>
        </p:grpSpPr>
        <p:grpSp>
          <p:nvGrpSpPr>
            <p:cNvPr id="16" name="Group 15">
              <a:extLst>
                <a:ext uri="{FF2B5EF4-FFF2-40B4-BE49-F238E27FC236}">
                  <a16:creationId xmlns:a16="http://schemas.microsoft.com/office/drawing/2014/main" id="{84A62555-4A2F-394F-A21F-E0B25E24402D}"/>
                </a:ext>
              </a:extLst>
            </p:cNvPr>
            <p:cNvGrpSpPr>
              <a:grpSpLocks noGrp="1" noUngrp="1" noRot="1" noMove="1" noResize="1"/>
            </p:cNvGrpSpPr>
            <p:nvPr/>
          </p:nvGrpSpPr>
          <p:grpSpPr>
            <a:xfrm>
              <a:off x="3080988" y="3953250"/>
              <a:ext cx="6940296" cy="604139"/>
              <a:chOff x="2776728" y="4544568"/>
              <a:chExt cx="6940296" cy="518845"/>
            </a:xfrm>
          </p:grpSpPr>
          <p:pic>
            <p:nvPicPr>
              <p:cNvPr id="13" name="Graphic 12">
                <a:extLst>
                  <a:ext uri="{FF2B5EF4-FFF2-40B4-BE49-F238E27FC236}">
                    <a16:creationId xmlns:a16="http://schemas.microsoft.com/office/drawing/2014/main" id="{9D1520FC-C180-EDBA-0D0B-0FF4264DE80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6728" y="4544568"/>
                <a:ext cx="548640" cy="518845"/>
              </a:xfrm>
              <a:prstGeom prst="rect">
                <a:avLst/>
              </a:prstGeom>
            </p:spPr>
          </p:pic>
          <p:sp>
            <p:nvSpPr>
              <p:cNvPr id="14" name="TextBox 13">
                <a:extLst>
                  <a:ext uri="{FF2B5EF4-FFF2-40B4-BE49-F238E27FC236}">
                    <a16:creationId xmlns:a16="http://schemas.microsoft.com/office/drawing/2014/main" id="{E62138C3-044B-E5C7-C921-2CC6D14A345C}"/>
                  </a:ext>
                </a:extLst>
              </p:cNvPr>
              <p:cNvSpPr txBox="1">
                <a:spLocks noGrp="1" noRot="1" noMove="1" noResize="1" noEditPoints="1" noAdjustHandles="1" noChangeArrowheads="1" noChangeShapeType="1"/>
              </p:cNvSpPr>
              <p:nvPr/>
            </p:nvSpPr>
            <p:spPr>
              <a:xfrm>
                <a:off x="3325368" y="4626342"/>
                <a:ext cx="6391656" cy="317189"/>
              </a:xfrm>
              <a:prstGeom prst="rect">
                <a:avLst/>
              </a:prstGeom>
              <a:noFill/>
            </p:spPr>
            <p:txBody>
              <a:bodyPr wrap="square" rtlCol="0">
                <a:spAutoFit/>
              </a:bodyPr>
              <a:lstStyle/>
              <a:p>
                <a:r>
                  <a:rPr lang="en-US" dirty="0">
                    <a:solidFill>
                      <a:srgbClr val="176B87"/>
                    </a:solidFill>
                    <a:cs typeface="Akhbar MT" pitchFamily="2" charset="-78"/>
                    <a:hlinkClick r:id="rId4">
                      <a:extLst>
                        <a:ext uri="{A12FA001-AC4F-418D-AE19-62706E023703}">
                          <ahyp:hlinkClr xmlns:ahyp="http://schemas.microsoft.com/office/drawing/2018/hyperlinkcolor" val="tx"/>
                        </a:ext>
                      </a:extLst>
                    </a:hlinkClick>
                  </a:rPr>
                  <a:t>https://www.linkedin.com/in/omar-ahmed-6597061ba/</a:t>
                </a:r>
                <a:endParaRPr lang="en-US" dirty="0">
                  <a:solidFill>
                    <a:srgbClr val="176B87"/>
                  </a:solidFill>
                  <a:cs typeface="Akhbar MT" pitchFamily="2" charset="-78"/>
                </a:endParaRPr>
              </a:p>
            </p:txBody>
          </p:sp>
        </p:grpSp>
        <p:grpSp>
          <p:nvGrpSpPr>
            <p:cNvPr id="22" name="Group 21">
              <a:extLst>
                <a:ext uri="{FF2B5EF4-FFF2-40B4-BE49-F238E27FC236}">
                  <a16:creationId xmlns:a16="http://schemas.microsoft.com/office/drawing/2014/main" id="{614BA6B1-2DD5-21DE-CB63-438F0E7FC019}"/>
                </a:ext>
              </a:extLst>
            </p:cNvPr>
            <p:cNvGrpSpPr>
              <a:grpSpLocks noGrp="1" noUngrp="1" noRot="1" noMove="1" noResize="1"/>
            </p:cNvGrpSpPr>
            <p:nvPr/>
          </p:nvGrpSpPr>
          <p:grpSpPr>
            <a:xfrm>
              <a:off x="3034940" y="5474533"/>
              <a:ext cx="5678424" cy="584090"/>
              <a:chOff x="2985298" y="4668946"/>
              <a:chExt cx="5678424" cy="584090"/>
            </a:xfrm>
          </p:grpSpPr>
          <p:pic>
            <p:nvPicPr>
              <p:cNvPr id="19" name="Graphic 18" descr="Email with solid fill">
                <a:extLst>
                  <a:ext uri="{FF2B5EF4-FFF2-40B4-BE49-F238E27FC236}">
                    <a16:creationId xmlns:a16="http://schemas.microsoft.com/office/drawing/2014/main" id="{322A4B01-452B-8F3E-EACA-1BEE55AC32AA}"/>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5298" y="4668946"/>
                <a:ext cx="640080" cy="584090"/>
              </a:xfrm>
              <a:prstGeom prst="rect">
                <a:avLst/>
              </a:prstGeom>
            </p:spPr>
          </p:pic>
          <p:sp>
            <p:nvSpPr>
              <p:cNvPr id="20" name="TextBox 19">
                <a:extLst>
                  <a:ext uri="{FF2B5EF4-FFF2-40B4-BE49-F238E27FC236}">
                    <a16:creationId xmlns:a16="http://schemas.microsoft.com/office/drawing/2014/main" id="{B98F0A92-C38E-5C0B-7430-3EB38171AF37}"/>
                  </a:ext>
                </a:extLst>
              </p:cNvPr>
              <p:cNvSpPr txBox="1">
                <a:spLocks noGrp="1" noRot="1" noMove="1" noResize="1" noEditPoints="1" noAdjustHandles="1" noChangeArrowheads="1" noChangeShapeType="1"/>
              </p:cNvSpPr>
              <p:nvPr/>
            </p:nvSpPr>
            <p:spPr>
              <a:xfrm>
                <a:off x="3625378" y="4791147"/>
                <a:ext cx="5038344" cy="369332"/>
              </a:xfrm>
              <a:prstGeom prst="rect">
                <a:avLst/>
              </a:prstGeom>
              <a:noFill/>
            </p:spPr>
            <p:txBody>
              <a:bodyPr wrap="square" rtlCol="0">
                <a:spAutoFit/>
              </a:bodyPr>
              <a:lstStyle/>
              <a:p>
                <a:r>
                  <a:rPr lang="en-GB" dirty="0">
                    <a:solidFill>
                      <a:srgbClr val="176B87"/>
                    </a:solidFill>
                    <a:cs typeface="Akhbar MT" pitchFamily="2" charset="-78"/>
                  </a:rPr>
                  <a:t>omar.ahmed.oa.431@gmail.com</a:t>
                </a:r>
                <a:endParaRPr lang="en-US" dirty="0">
                  <a:solidFill>
                    <a:srgbClr val="176B87"/>
                  </a:solidFill>
                  <a:cs typeface="Akhbar MT" pitchFamily="2" charset="-78"/>
                </a:endParaRPr>
              </a:p>
            </p:txBody>
          </p:sp>
        </p:grpSp>
        <p:grpSp>
          <p:nvGrpSpPr>
            <p:cNvPr id="25" name="Group 24">
              <a:extLst>
                <a:ext uri="{FF2B5EF4-FFF2-40B4-BE49-F238E27FC236}">
                  <a16:creationId xmlns:a16="http://schemas.microsoft.com/office/drawing/2014/main" id="{84AD71FA-5780-18C4-FE2F-6E1AEE5E6FC9}"/>
                </a:ext>
              </a:extLst>
            </p:cNvPr>
            <p:cNvGrpSpPr>
              <a:grpSpLocks noGrp="1" noUngrp="1" noRot="1" noMove="1" noResize="1"/>
            </p:cNvGrpSpPr>
            <p:nvPr/>
          </p:nvGrpSpPr>
          <p:grpSpPr>
            <a:xfrm>
              <a:off x="3034940" y="4713716"/>
              <a:ext cx="3717254" cy="629932"/>
              <a:chOff x="2916718" y="5447778"/>
              <a:chExt cx="3717254" cy="629932"/>
            </a:xfrm>
          </p:grpSpPr>
          <p:sp>
            <p:nvSpPr>
              <p:cNvPr id="21" name="TextBox 20">
                <a:extLst>
                  <a:ext uri="{FF2B5EF4-FFF2-40B4-BE49-F238E27FC236}">
                    <a16:creationId xmlns:a16="http://schemas.microsoft.com/office/drawing/2014/main" id="{7E759B1E-A2C9-01C8-1BB3-A2E7969B3B21}"/>
                  </a:ext>
                </a:extLst>
              </p:cNvPr>
              <p:cNvSpPr txBox="1">
                <a:spLocks noGrp="1" noRot="1" noMove="1" noResize="1" noEditPoints="1" noAdjustHandles="1" noChangeArrowheads="1" noChangeShapeType="1"/>
              </p:cNvSpPr>
              <p:nvPr/>
            </p:nvSpPr>
            <p:spPr>
              <a:xfrm>
                <a:off x="3602518" y="5569797"/>
                <a:ext cx="3031454" cy="369220"/>
              </a:xfrm>
              <a:prstGeom prst="rect">
                <a:avLst/>
              </a:prstGeom>
              <a:noFill/>
            </p:spPr>
            <p:txBody>
              <a:bodyPr wrap="square" rtlCol="0" anchor="ctr">
                <a:spAutoFit/>
              </a:bodyPr>
              <a:lstStyle/>
              <a:p>
                <a:r>
                  <a:rPr lang="en-US" dirty="0">
                    <a:solidFill>
                      <a:srgbClr val="176B87"/>
                    </a:solidFill>
                    <a:cs typeface="Akhbar MT" pitchFamily="2" charset="-78"/>
                    <a:hlinkClick r:id="rId7">
                      <a:extLst>
                        <a:ext uri="{A12FA001-AC4F-418D-AE19-62706E023703}">
                          <ahyp:hlinkClr xmlns:ahyp="http://schemas.microsoft.com/office/drawing/2018/hyperlinkcolor" val="tx"/>
                        </a:ext>
                      </a:extLst>
                    </a:hlinkClick>
                  </a:rPr>
                  <a:t>https://t.me/AbdElghany_505</a:t>
                </a:r>
                <a:endParaRPr lang="en-US" dirty="0">
                  <a:solidFill>
                    <a:srgbClr val="176B87"/>
                  </a:solidFill>
                  <a:cs typeface="Akhbar MT" pitchFamily="2" charset="-78"/>
                </a:endParaRPr>
              </a:p>
            </p:txBody>
          </p:sp>
          <p:pic>
            <p:nvPicPr>
              <p:cNvPr id="24" name="Graphic 23">
                <a:extLst>
                  <a:ext uri="{FF2B5EF4-FFF2-40B4-BE49-F238E27FC236}">
                    <a16:creationId xmlns:a16="http://schemas.microsoft.com/office/drawing/2014/main" id="{1620399E-BDC4-FE02-3FD2-9BFF931E69B0}"/>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16718" y="5447778"/>
                <a:ext cx="603504" cy="629932"/>
              </a:xfrm>
              <a:prstGeom prst="rect">
                <a:avLst/>
              </a:prstGeom>
            </p:spPr>
          </p:pic>
        </p:grpSp>
      </p:grpSp>
      <p:sp>
        <p:nvSpPr>
          <p:cNvPr id="26" name="Arrow: Pentagon 25">
            <a:extLst>
              <a:ext uri="{FF2B5EF4-FFF2-40B4-BE49-F238E27FC236}">
                <a16:creationId xmlns:a16="http://schemas.microsoft.com/office/drawing/2014/main" id="{8210269D-FC3E-4D2F-64C4-69DE51B083FF}"/>
              </a:ext>
            </a:extLst>
          </p:cNvPr>
          <p:cNvSpPr>
            <a:spLocks noGrp="1" noRot="1" noMove="1" noResize="1" noEditPoints="1" noAdjustHandles="1" noChangeArrowheads="1" noChangeShapeType="1"/>
          </p:cNvSpPr>
          <p:nvPr/>
        </p:nvSpPr>
        <p:spPr>
          <a:xfrm rot="5400000">
            <a:off x="-706655" y="1635813"/>
            <a:ext cx="4424734" cy="1133856"/>
          </a:xfrm>
          <a:prstGeom prst="homePlate">
            <a:avLst/>
          </a:prstGeom>
          <a:gradFill flip="none" rotWithShape="1">
            <a:gsLst>
              <a:gs pos="82000">
                <a:srgbClr val="04364A">
                  <a:alpha val="87000"/>
                </a:srgbClr>
              </a:gs>
              <a:gs pos="100000">
                <a:srgbClr val="04364A">
                  <a:alpha val="87000"/>
                </a:srgbClr>
              </a:gs>
              <a:gs pos="0">
                <a:schemeClr val="accent5">
                  <a:lumMod val="105000"/>
                  <a:satMod val="103000"/>
                  <a:tint val="73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027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D3052F-4CCC-338F-FA16-1259A33031E0}"/>
              </a:ext>
            </a:extLst>
          </p:cNvPr>
          <p:cNvSpPr/>
          <p:nvPr/>
        </p:nvSpPr>
        <p:spPr>
          <a:xfrm>
            <a:off x="347646" y="2386584"/>
            <a:ext cx="2290330" cy="3621024"/>
          </a:xfrm>
          <a:prstGeom prst="roundRect">
            <a:avLst/>
          </a:prstGeom>
          <a:solidFill>
            <a:schemeClr val="bg1">
              <a:lumMod val="65000"/>
              <a:alpha val="14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397D5C53-38CA-06BE-F840-36AA03372D12}"/>
              </a:ext>
            </a:extLst>
          </p:cNvPr>
          <p:cNvSpPr/>
          <p:nvPr/>
        </p:nvSpPr>
        <p:spPr>
          <a:xfrm>
            <a:off x="5092860" y="2386584"/>
            <a:ext cx="2207861" cy="3621024"/>
          </a:xfrm>
          <a:prstGeom prst="roundRect">
            <a:avLst/>
          </a:prstGeom>
          <a:solidFill>
            <a:schemeClr val="bg1">
              <a:lumMod val="65000"/>
              <a:alpha val="14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endParaRPr lang="en-US" dirty="0"/>
          </a:p>
        </p:txBody>
      </p:sp>
      <p:pic>
        <p:nvPicPr>
          <p:cNvPr id="11" name="Picture 10" descr="Magnifying glass showing decling performance">
            <a:extLst>
              <a:ext uri="{FF2B5EF4-FFF2-40B4-BE49-F238E27FC236}">
                <a16:creationId xmlns:a16="http://schemas.microsoft.com/office/drawing/2014/main" id="{B6266BE5-3BAC-CAC6-1D7E-314FBD729561}"/>
              </a:ext>
            </a:extLst>
          </p:cNvPr>
          <p:cNvPicPr>
            <a:picLocks noChangeAspect="1"/>
          </p:cNvPicPr>
          <p:nvPr/>
        </p:nvPicPr>
        <p:blipFill rotWithShape="1">
          <a:blip r:embed="rId2"/>
          <a:srcRect l="14201" r="44688" b="-1"/>
          <a:stretch/>
        </p:blipFill>
        <p:spPr>
          <a:xfrm>
            <a:off x="7535198" y="10"/>
            <a:ext cx="4656801"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12" name="Title 1">
            <a:extLst>
              <a:ext uri="{FF2B5EF4-FFF2-40B4-BE49-F238E27FC236}">
                <a16:creationId xmlns:a16="http://schemas.microsoft.com/office/drawing/2014/main" id="{A801AE8E-A602-A6D1-3593-C07C0273B393}"/>
              </a:ext>
            </a:extLst>
          </p:cNvPr>
          <p:cNvSpPr>
            <a:spLocks noGrp="1"/>
          </p:cNvSpPr>
          <p:nvPr>
            <p:ph type="title"/>
          </p:nvPr>
        </p:nvSpPr>
        <p:spPr>
          <a:xfrm>
            <a:off x="94661" y="647146"/>
            <a:ext cx="9808118" cy="1322887"/>
          </a:xfrm>
        </p:spPr>
        <p:txBody>
          <a:bodyPr>
            <a:normAutofit/>
          </a:bodyPr>
          <a:lstStyle/>
          <a:p>
            <a:r>
              <a:rPr lang="en-GB" sz="3600" b="1" dirty="0">
                <a:solidFill>
                  <a:srgbClr val="04364A"/>
                </a:solidFill>
              </a:rPr>
              <a:t>What is the goal of this analysis?</a:t>
            </a:r>
            <a:endParaRPr lang="en-US" sz="3600" b="1" dirty="0">
              <a:solidFill>
                <a:srgbClr val="04364A"/>
              </a:solidFill>
            </a:endParaRPr>
          </a:p>
        </p:txBody>
      </p:sp>
      <p:graphicFrame>
        <p:nvGraphicFramePr>
          <p:cNvPr id="13" name="Content Placeholder 2">
            <a:extLst>
              <a:ext uri="{FF2B5EF4-FFF2-40B4-BE49-F238E27FC236}">
                <a16:creationId xmlns:a16="http://schemas.microsoft.com/office/drawing/2014/main" id="{900F61CF-E856-8F5C-F8C0-4C75754AF1E4}"/>
              </a:ext>
            </a:extLst>
          </p:cNvPr>
          <p:cNvGraphicFramePr>
            <a:graphicFrameLocks noGrp="1"/>
          </p:cNvGraphicFramePr>
          <p:nvPr>
            <p:ph idx="1"/>
            <p:extLst>
              <p:ext uri="{D42A27DB-BD31-4B8C-83A1-F6EECF244321}">
                <p14:modId xmlns:p14="http://schemas.microsoft.com/office/powerpoint/2010/main" val="1061398074"/>
              </p:ext>
            </p:extLst>
          </p:nvPr>
        </p:nvGraphicFramePr>
        <p:xfrm>
          <a:off x="347646" y="2172069"/>
          <a:ext cx="6930978"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672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A7F3-035F-A23A-ABEA-D5EF448EE51C}"/>
              </a:ext>
            </a:extLst>
          </p:cNvPr>
          <p:cNvSpPr>
            <a:spLocks noGrp="1"/>
          </p:cNvSpPr>
          <p:nvPr>
            <p:ph type="title"/>
          </p:nvPr>
        </p:nvSpPr>
        <p:spPr>
          <a:xfrm>
            <a:off x="838200" y="209635"/>
            <a:ext cx="10515600" cy="1325563"/>
          </a:xfrm>
        </p:spPr>
        <p:txBody>
          <a:bodyPr>
            <a:normAutofit/>
          </a:bodyPr>
          <a:lstStyle/>
          <a:p>
            <a:pPr algn="ctr"/>
            <a:r>
              <a:rPr lang="en-GB" sz="6600" dirty="0">
                <a:solidFill>
                  <a:srgbClr val="04364A"/>
                </a:solidFill>
              </a:rPr>
              <a:t>Adidas VS Nike</a:t>
            </a:r>
            <a:endParaRPr lang="en-US" sz="6600" dirty="0">
              <a:solidFill>
                <a:srgbClr val="04364A"/>
              </a:solidFill>
            </a:endParaRPr>
          </a:p>
        </p:txBody>
      </p:sp>
      <p:pic>
        <p:nvPicPr>
          <p:cNvPr id="5" name="Picture 4">
            <a:extLst>
              <a:ext uri="{FF2B5EF4-FFF2-40B4-BE49-F238E27FC236}">
                <a16:creationId xmlns:a16="http://schemas.microsoft.com/office/drawing/2014/main" id="{30C5E096-C75B-3669-0F6B-64B386E323EF}"/>
              </a:ext>
            </a:extLst>
          </p:cNvPr>
          <p:cNvPicPr>
            <a:picLocks noChangeAspect="1"/>
          </p:cNvPicPr>
          <p:nvPr/>
        </p:nvPicPr>
        <p:blipFill rotWithShape="1">
          <a:blip r:embed="rId2"/>
          <a:srcRect t="1029"/>
          <a:stretch/>
        </p:blipFill>
        <p:spPr>
          <a:xfrm>
            <a:off x="69625" y="2093976"/>
            <a:ext cx="6166583" cy="4398264"/>
          </a:xfrm>
          <a:prstGeom prst="rect">
            <a:avLst/>
          </a:prstGeom>
        </p:spPr>
      </p:pic>
      <p:grpSp>
        <p:nvGrpSpPr>
          <p:cNvPr id="14" name="Group 13">
            <a:extLst>
              <a:ext uri="{FF2B5EF4-FFF2-40B4-BE49-F238E27FC236}">
                <a16:creationId xmlns:a16="http://schemas.microsoft.com/office/drawing/2014/main" id="{75937926-09B0-37D0-4E94-7FBD3AF9510A}"/>
              </a:ext>
            </a:extLst>
          </p:cNvPr>
          <p:cNvGrpSpPr/>
          <p:nvPr/>
        </p:nvGrpSpPr>
        <p:grpSpPr>
          <a:xfrm>
            <a:off x="7245212" y="2201744"/>
            <a:ext cx="4253506" cy="3515216"/>
            <a:chOff x="7254356" y="2695520"/>
            <a:chExt cx="4253506" cy="3515216"/>
          </a:xfrm>
        </p:grpSpPr>
        <p:pic>
          <p:nvPicPr>
            <p:cNvPr id="7" name="Picture 6">
              <a:extLst>
                <a:ext uri="{FF2B5EF4-FFF2-40B4-BE49-F238E27FC236}">
                  <a16:creationId xmlns:a16="http://schemas.microsoft.com/office/drawing/2014/main" id="{A0446672-5E88-C03C-EA89-65422488651A}"/>
                </a:ext>
              </a:extLst>
            </p:cNvPr>
            <p:cNvPicPr>
              <a:picLocks noChangeAspect="1"/>
            </p:cNvPicPr>
            <p:nvPr/>
          </p:nvPicPr>
          <p:blipFill>
            <a:blip r:embed="rId3"/>
            <a:stretch>
              <a:fillRect/>
            </a:stretch>
          </p:blipFill>
          <p:spPr>
            <a:xfrm>
              <a:off x="7254356" y="2695520"/>
              <a:ext cx="3791479" cy="3515216"/>
            </a:xfrm>
            <a:prstGeom prst="rect">
              <a:avLst/>
            </a:prstGeom>
          </p:spPr>
        </p:pic>
        <p:pic>
          <p:nvPicPr>
            <p:cNvPr id="11" name="Picture 10">
              <a:extLst>
                <a:ext uri="{FF2B5EF4-FFF2-40B4-BE49-F238E27FC236}">
                  <a16:creationId xmlns:a16="http://schemas.microsoft.com/office/drawing/2014/main" id="{E3E15848-D56E-E230-0A2C-257C980F5EA8}"/>
                </a:ext>
              </a:extLst>
            </p:cNvPr>
            <p:cNvPicPr>
              <a:picLocks noChangeAspect="1"/>
            </p:cNvPicPr>
            <p:nvPr/>
          </p:nvPicPr>
          <p:blipFill>
            <a:blip r:embed="rId4"/>
            <a:stretch>
              <a:fillRect/>
            </a:stretch>
          </p:blipFill>
          <p:spPr>
            <a:xfrm>
              <a:off x="10583808" y="2916490"/>
              <a:ext cx="924054" cy="466790"/>
            </a:xfrm>
            <a:prstGeom prst="rect">
              <a:avLst/>
            </a:prstGeom>
          </p:spPr>
        </p:pic>
      </p:grpSp>
      <p:sp>
        <p:nvSpPr>
          <p:cNvPr id="12" name="TextBox 11">
            <a:extLst>
              <a:ext uri="{FF2B5EF4-FFF2-40B4-BE49-F238E27FC236}">
                <a16:creationId xmlns:a16="http://schemas.microsoft.com/office/drawing/2014/main" id="{57E5F076-A144-1DD4-1D47-72AA1F895A36}"/>
              </a:ext>
            </a:extLst>
          </p:cNvPr>
          <p:cNvSpPr txBox="1"/>
          <p:nvPr/>
        </p:nvSpPr>
        <p:spPr>
          <a:xfrm>
            <a:off x="7245212" y="1676984"/>
            <a:ext cx="4037214" cy="369332"/>
          </a:xfrm>
          <a:prstGeom prst="rect">
            <a:avLst/>
          </a:prstGeom>
          <a:noFill/>
        </p:spPr>
        <p:txBody>
          <a:bodyPr wrap="square" rtlCol="0">
            <a:spAutoFit/>
          </a:bodyPr>
          <a:lstStyle/>
          <a:p>
            <a:pPr algn="ctr"/>
            <a:r>
              <a:rPr lang="en-GB" dirty="0">
                <a:solidFill>
                  <a:srgbClr val="04364A"/>
                </a:solidFill>
              </a:rPr>
              <a:t>Total number of products for each brand</a:t>
            </a:r>
            <a:endParaRPr lang="en-US" dirty="0">
              <a:solidFill>
                <a:srgbClr val="04364A"/>
              </a:solidFill>
            </a:endParaRPr>
          </a:p>
        </p:txBody>
      </p:sp>
      <p:sp>
        <p:nvSpPr>
          <p:cNvPr id="13" name="TextBox 12">
            <a:extLst>
              <a:ext uri="{FF2B5EF4-FFF2-40B4-BE49-F238E27FC236}">
                <a16:creationId xmlns:a16="http://schemas.microsoft.com/office/drawing/2014/main" id="{CDF1AFCD-3BCF-D1A5-E39C-6F3272CD2CC6}"/>
              </a:ext>
            </a:extLst>
          </p:cNvPr>
          <p:cNvSpPr txBox="1"/>
          <p:nvPr/>
        </p:nvSpPr>
        <p:spPr>
          <a:xfrm>
            <a:off x="1813562" y="1647746"/>
            <a:ext cx="3398403" cy="369332"/>
          </a:xfrm>
          <a:prstGeom prst="rect">
            <a:avLst/>
          </a:prstGeom>
          <a:noFill/>
        </p:spPr>
        <p:txBody>
          <a:bodyPr wrap="square" rtlCol="0">
            <a:spAutoFit/>
          </a:bodyPr>
          <a:lstStyle/>
          <a:p>
            <a:pPr algn="ctr"/>
            <a:r>
              <a:rPr lang="en-US" dirty="0">
                <a:solidFill>
                  <a:srgbClr val="04364A"/>
                </a:solidFill>
              </a:rPr>
              <a:t>Adidas VS Nike products pricing</a:t>
            </a:r>
          </a:p>
        </p:txBody>
      </p:sp>
    </p:spTree>
    <p:extLst>
      <p:ext uri="{BB962C8B-B14F-4D97-AF65-F5344CB8AC3E}">
        <p14:creationId xmlns:p14="http://schemas.microsoft.com/office/powerpoint/2010/main" val="18393302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9699-44EA-44A6-AF3E-BB4C05EE5BE5}"/>
              </a:ext>
            </a:extLst>
          </p:cNvPr>
          <p:cNvSpPr>
            <a:spLocks noGrp="1"/>
          </p:cNvSpPr>
          <p:nvPr>
            <p:ph type="title"/>
          </p:nvPr>
        </p:nvSpPr>
        <p:spPr>
          <a:xfrm>
            <a:off x="536448" y="174755"/>
            <a:ext cx="10515600" cy="1041397"/>
          </a:xfrm>
        </p:spPr>
        <p:txBody>
          <a:bodyPr>
            <a:normAutofit/>
          </a:bodyPr>
          <a:lstStyle/>
          <a:p>
            <a:r>
              <a:rPr lang="en-GB" sz="3600" dirty="0">
                <a:solidFill>
                  <a:srgbClr val="04364A"/>
                </a:solidFill>
              </a:rPr>
              <a:t>TOP 5 profitable products from each brand</a:t>
            </a:r>
            <a:endParaRPr lang="en-US" sz="3600" dirty="0">
              <a:solidFill>
                <a:srgbClr val="04364A"/>
              </a:solidFill>
            </a:endParaRPr>
          </a:p>
        </p:txBody>
      </p:sp>
      <p:pic>
        <p:nvPicPr>
          <p:cNvPr id="17" name="Picture 16">
            <a:extLst>
              <a:ext uri="{FF2B5EF4-FFF2-40B4-BE49-F238E27FC236}">
                <a16:creationId xmlns:a16="http://schemas.microsoft.com/office/drawing/2014/main" id="{C86CB479-71E1-DA1D-9385-D99A26F76CA7}"/>
              </a:ext>
            </a:extLst>
          </p:cNvPr>
          <p:cNvPicPr>
            <a:picLocks noChangeAspect="1"/>
          </p:cNvPicPr>
          <p:nvPr/>
        </p:nvPicPr>
        <p:blipFill>
          <a:blip r:embed="rId2"/>
          <a:stretch>
            <a:fillRect/>
          </a:stretch>
        </p:blipFill>
        <p:spPr>
          <a:xfrm>
            <a:off x="632650" y="1326581"/>
            <a:ext cx="10926700" cy="5238812"/>
          </a:xfrm>
          <a:prstGeom prst="rect">
            <a:avLst/>
          </a:prstGeom>
        </p:spPr>
      </p:pic>
    </p:spTree>
    <p:extLst>
      <p:ext uri="{BB962C8B-B14F-4D97-AF65-F5344CB8AC3E}">
        <p14:creationId xmlns:p14="http://schemas.microsoft.com/office/powerpoint/2010/main" val="180832230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FBFA-13E4-A920-E1F6-9F5E6888E813}"/>
              </a:ext>
            </a:extLst>
          </p:cNvPr>
          <p:cNvSpPr>
            <a:spLocks noGrp="1"/>
          </p:cNvSpPr>
          <p:nvPr>
            <p:ph type="title"/>
          </p:nvPr>
        </p:nvSpPr>
        <p:spPr/>
        <p:txBody>
          <a:bodyPr>
            <a:normAutofit/>
          </a:bodyPr>
          <a:lstStyle/>
          <a:p>
            <a:r>
              <a:rPr lang="en-GB" sz="4000" dirty="0">
                <a:solidFill>
                  <a:srgbClr val="04364A"/>
                </a:solidFill>
              </a:rPr>
              <a:t>Products percentage for each category</a:t>
            </a:r>
            <a:endParaRPr lang="en-US" sz="4000" dirty="0">
              <a:solidFill>
                <a:srgbClr val="04364A"/>
              </a:solidFill>
            </a:endParaRPr>
          </a:p>
        </p:txBody>
      </p:sp>
      <p:pic>
        <p:nvPicPr>
          <p:cNvPr id="5" name="Content Placeholder 4">
            <a:extLst>
              <a:ext uri="{FF2B5EF4-FFF2-40B4-BE49-F238E27FC236}">
                <a16:creationId xmlns:a16="http://schemas.microsoft.com/office/drawing/2014/main" id="{421E1EC6-0EB6-F4D1-65FB-EB408044EBFF}"/>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3832751" y="2141537"/>
            <a:ext cx="4526498" cy="4351338"/>
          </a:xfrm>
        </p:spPr>
      </p:pic>
      <p:pic>
        <p:nvPicPr>
          <p:cNvPr id="9" name="Picture 8">
            <a:extLst>
              <a:ext uri="{FF2B5EF4-FFF2-40B4-BE49-F238E27FC236}">
                <a16:creationId xmlns:a16="http://schemas.microsoft.com/office/drawing/2014/main" id="{3C08AE54-C41C-1CB7-11EF-3225B143BAB3}"/>
              </a:ext>
            </a:extLst>
          </p:cNvPr>
          <p:cNvPicPr>
            <a:picLocks noGrp="1" noRot="1" noChangeAspect="1" noMove="1" noResize="1" noEditPoints="1" noAdjustHandles="1" noChangeArrowheads="1" noChangeShapeType="1" noCrop="1"/>
          </p:cNvPicPr>
          <p:nvPr/>
        </p:nvPicPr>
        <p:blipFill>
          <a:blip r:embed="rId3"/>
          <a:stretch>
            <a:fillRect/>
          </a:stretch>
        </p:blipFill>
        <p:spPr>
          <a:xfrm>
            <a:off x="7797195" y="2141537"/>
            <a:ext cx="1124107" cy="952633"/>
          </a:xfrm>
          <a:prstGeom prst="rect">
            <a:avLst/>
          </a:prstGeom>
        </p:spPr>
      </p:pic>
    </p:spTree>
    <p:extLst>
      <p:ext uri="{BB962C8B-B14F-4D97-AF65-F5344CB8AC3E}">
        <p14:creationId xmlns:p14="http://schemas.microsoft.com/office/powerpoint/2010/main" val="21203432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F365-8150-BE94-2CE3-280A70314E97}"/>
              </a:ext>
            </a:extLst>
          </p:cNvPr>
          <p:cNvSpPr>
            <a:spLocks noGrp="1"/>
          </p:cNvSpPr>
          <p:nvPr>
            <p:ph type="title"/>
          </p:nvPr>
        </p:nvSpPr>
        <p:spPr>
          <a:xfrm>
            <a:off x="859536" y="493141"/>
            <a:ext cx="10494264" cy="732155"/>
          </a:xfrm>
        </p:spPr>
        <p:txBody>
          <a:bodyPr>
            <a:noAutofit/>
          </a:bodyPr>
          <a:lstStyle/>
          <a:p>
            <a:pPr algn="ctr"/>
            <a:r>
              <a:rPr lang="en-GB" sz="3200" b="1" dirty="0">
                <a:solidFill>
                  <a:srgbClr val="04364A"/>
                </a:solidFill>
              </a:rPr>
              <a:t>Average revenue for each brand and price category</a:t>
            </a:r>
            <a:endParaRPr lang="en-US" sz="3200" b="1" dirty="0">
              <a:solidFill>
                <a:srgbClr val="04364A"/>
              </a:solidFill>
            </a:endParaRPr>
          </a:p>
        </p:txBody>
      </p:sp>
      <p:pic>
        <p:nvPicPr>
          <p:cNvPr id="5" name="Content Placeholder 4">
            <a:extLst>
              <a:ext uri="{FF2B5EF4-FFF2-40B4-BE49-F238E27FC236}">
                <a16:creationId xmlns:a16="http://schemas.microsoft.com/office/drawing/2014/main" id="{2C02D827-7427-70F8-538D-DD1910EC7917}"/>
              </a:ext>
            </a:extLst>
          </p:cNvPr>
          <p:cNvPicPr>
            <a:picLocks noGrp="1" noChangeAspect="1"/>
          </p:cNvPicPr>
          <p:nvPr>
            <p:ph idx="1"/>
          </p:nvPr>
        </p:nvPicPr>
        <p:blipFill>
          <a:blip r:embed="rId2"/>
          <a:stretch>
            <a:fillRect/>
          </a:stretch>
        </p:blipFill>
        <p:spPr>
          <a:xfrm>
            <a:off x="600075" y="1438276"/>
            <a:ext cx="11066145" cy="5091176"/>
          </a:xfrm>
        </p:spPr>
      </p:pic>
    </p:spTree>
    <p:extLst>
      <p:ext uri="{BB962C8B-B14F-4D97-AF65-F5344CB8AC3E}">
        <p14:creationId xmlns:p14="http://schemas.microsoft.com/office/powerpoint/2010/main" val="344921704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C04DC-BC7A-7AAF-DEFA-4A2D506CD2AF}"/>
              </a:ext>
            </a:extLst>
          </p:cNvPr>
          <p:cNvSpPr>
            <a:spLocks noGrp="1"/>
          </p:cNvSpPr>
          <p:nvPr>
            <p:ph idx="1"/>
          </p:nvPr>
        </p:nvSpPr>
        <p:spPr>
          <a:xfrm>
            <a:off x="838200" y="1438592"/>
            <a:ext cx="10515600" cy="3980815"/>
          </a:xfrm>
        </p:spPr>
        <p:txBody>
          <a:bodyPr>
            <a:noAutofit/>
          </a:bodyPr>
          <a:lstStyle/>
          <a:p>
            <a:endParaRPr lang="en-GB" sz="2400" b="1" dirty="0">
              <a:solidFill>
                <a:srgbClr val="176B87"/>
              </a:solidFill>
            </a:endParaRPr>
          </a:p>
          <a:p>
            <a:r>
              <a:rPr lang="en-GB" sz="2400" b="1" dirty="0">
                <a:solidFill>
                  <a:srgbClr val="176B87"/>
                </a:solidFill>
              </a:rPr>
              <a:t>Adidas products outperform Nike in total revenue across all price categories.</a:t>
            </a:r>
          </a:p>
          <a:p>
            <a:r>
              <a:rPr lang="en-GB" sz="2400" b="1" dirty="0">
                <a:solidFill>
                  <a:srgbClr val="176B87"/>
                </a:solidFill>
              </a:rPr>
              <a:t>"Elite" Adidas products priced at $129 or more generate the most revenue.</a:t>
            </a:r>
          </a:p>
          <a:p>
            <a:r>
              <a:rPr lang="en-GB" sz="2400" b="1" dirty="0">
                <a:solidFill>
                  <a:srgbClr val="176B87"/>
                </a:solidFill>
              </a:rPr>
              <a:t>Suggested strategies to increase revenue:</a:t>
            </a:r>
          </a:p>
          <a:p>
            <a:pPr marL="342900" indent="-342900">
              <a:buFont typeface="+mj-lt"/>
              <a:buAutoNum type="arabicPeriod"/>
            </a:pPr>
            <a:r>
              <a:rPr lang="en-GB" sz="2400" b="1" dirty="0">
                <a:solidFill>
                  <a:srgbClr val="176B87"/>
                </a:solidFill>
              </a:rPr>
              <a:t>Increase the proportion of Adidas products priced at $129 or more.</a:t>
            </a:r>
          </a:p>
          <a:p>
            <a:pPr marL="342900" indent="-342900">
              <a:buFont typeface="+mj-lt"/>
              <a:buAutoNum type="arabicPeriod"/>
            </a:pPr>
            <a:r>
              <a:rPr lang="en-GB" sz="2400" b="1" dirty="0">
                <a:solidFill>
                  <a:srgbClr val="176B87"/>
                </a:solidFill>
              </a:rPr>
              <a:t>Remove all Nike products except for products that have revenue of 5700$ or above to create space for more Adidas items and potentially boost revenue.</a:t>
            </a:r>
            <a:endParaRPr lang="en-US" sz="2400" b="1" dirty="0">
              <a:solidFill>
                <a:srgbClr val="176B87"/>
              </a:solidFill>
            </a:endParaRPr>
          </a:p>
        </p:txBody>
      </p:sp>
    </p:spTree>
    <p:extLst>
      <p:ext uri="{BB962C8B-B14F-4D97-AF65-F5344CB8AC3E}">
        <p14:creationId xmlns:p14="http://schemas.microsoft.com/office/powerpoint/2010/main" val="1772958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C255AFF-872C-C74A-64C9-ED4A877517EA}"/>
              </a:ext>
            </a:extLst>
          </p:cNvPr>
          <p:cNvSpPr>
            <a:spLocks noGrp="1"/>
          </p:cNvSpPr>
          <p:nvPr>
            <p:ph type="title"/>
          </p:nvPr>
        </p:nvSpPr>
        <p:spPr>
          <a:xfrm>
            <a:off x="464358" y="1088574"/>
            <a:ext cx="4850415" cy="1708242"/>
          </a:xfrm>
        </p:spPr>
        <p:txBody>
          <a:bodyPr vert="horz" lIns="91440" tIns="45720" rIns="91440" bIns="45720" rtlCol="0" anchor="ctr">
            <a:normAutofit/>
          </a:bodyPr>
          <a:lstStyle/>
          <a:p>
            <a:r>
              <a:rPr lang="en-US" sz="3700" b="1" kern="1200" dirty="0">
                <a:solidFill>
                  <a:srgbClr val="04364A"/>
                </a:solidFill>
                <a:ea typeface="+mj-ea"/>
                <a:cs typeface="+mj-cs"/>
              </a:rPr>
              <a:t>Relationship between reviews and revenue</a:t>
            </a:r>
          </a:p>
        </p:txBody>
      </p:sp>
      <p:sp>
        <p:nvSpPr>
          <p:cNvPr id="11" name="TextBox 10">
            <a:extLst>
              <a:ext uri="{FF2B5EF4-FFF2-40B4-BE49-F238E27FC236}">
                <a16:creationId xmlns:a16="http://schemas.microsoft.com/office/drawing/2014/main" id="{C9D4FFBA-D22F-6CF4-E596-302A2DDAFE4A}"/>
              </a:ext>
            </a:extLst>
          </p:cNvPr>
          <p:cNvSpPr txBox="1"/>
          <p:nvPr/>
        </p:nvSpPr>
        <p:spPr>
          <a:xfrm>
            <a:off x="270589" y="2470244"/>
            <a:ext cx="4571576" cy="3769834"/>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000" dirty="0">
                <a:solidFill>
                  <a:srgbClr val="176B87"/>
                </a:solidFill>
              </a:rPr>
              <a:t>Interestingly, there is a strong positive correlation between revenue and reviews.</a:t>
            </a:r>
          </a:p>
          <a:p>
            <a:pPr marL="342900" indent="-342900">
              <a:lnSpc>
                <a:spcPct val="90000"/>
              </a:lnSpc>
              <a:spcAft>
                <a:spcPts val="600"/>
              </a:spcAft>
              <a:buFont typeface="Arial" panose="020B0604020202020204" pitchFamily="34" charset="0"/>
              <a:buChar char="•"/>
            </a:pPr>
            <a:r>
              <a:rPr lang="en-US" sz="2000" dirty="0">
                <a:solidFill>
                  <a:srgbClr val="176B87"/>
                </a:solidFill>
              </a:rPr>
              <a:t> This means, if we can get more reviews on the company's website, it may increase sales of those items with a larger number of reviews.</a:t>
            </a:r>
          </a:p>
        </p:txBody>
      </p:sp>
      <p:sp>
        <p:nvSpPr>
          <p:cNvPr id="18" name="Rectangle 17">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967D190D-3D29-4C9D-9E26-9D55CAD21217}"/>
              </a:ext>
            </a:extLst>
          </p:cNvPr>
          <p:cNvPicPr>
            <a:picLocks noGrp="1" noChangeAspect="1"/>
          </p:cNvPicPr>
          <p:nvPr>
            <p:ph idx="1"/>
          </p:nvPr>
        </p:nvPicPr>
        <p:blipFill>
          <a:blip r:embed="rId2"/>
          <a:stretch>
            <a:fillRect/>
          </a:stretch>
        </p:blipFill>
        <p:spPr>
          <a:xfrm>
            <a:off x="5694217" y="1448680"/>
            <a:ext cx="6118337" cy="4420275"/>
          </a:xfrm>
          <a:prstGeom prst="rect">
            <a:avLst/>
          </a:prstGeom>
        </p:spPr>
      </p:pic>
    </p:spTree>
    <p:extLst>
      <p:ext uri="{BB962C8B-B14F-4D97-AF65-F5344CB8AC3E}">
        <p14:creationId xmlns:p14="http://schemas.microsoft.com/office/powerpoint/2010/main" val="242877251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78E4-581D-27A9-0D2C-8CAD81B0A9DA}"/>
              </a:ext>
            </a:extLst>
          </p:cNvPr>
          <p:cNvSpPr>
            <a:spLocks noGrp="1"/>
          </p:cNvSpPr>
          <p:nvPr>
            <p:ph type="title"/>
          </p:nvPr>
        </p:nvSpPr>
        <p:spPr>
          <a:xfrm>
            <a:off x="838200" y="365125"/>
            <a:ext cx="11094720" cy="1325563"/>
          </a:xfrm>
        </p:spPr>
        <p:txBody>
          <a:bodyPr/>
          <a:lstStyle/>
          <a:p>
            <a:r>
              <a:rPr lang="en-GB" b="1" dirty="0">
                <a:solidFill>
                  <a:srgbClr val="04364A"/>
                </a:solidFill>
              </a:rPr>
              <a:t>Total revenue per month over the year</a:t>
            </a:r>
            <a:endParaRPr lang="en-US" b="1" dirty="0">
              <a:solidFill>
                <a:srgbClr val="04364A"/>
              </a:solidFill>
            </a:endParaRPr>
          </a:p>
        </p:txBody>
      </p:sp>
      <p:pic>
        <p:nvPicPr>
          <p:cNvPr id="5" name="Content Placeholder 4">
            <a:extLst>
              <a:ext uri="{FF2B5EF4-FFF2-40B4-BE49-F238E27FC236}">
                <a16:creationId xmlns:a16="http://schemas.microsoft.com/office/drawing/2014/main" id="{81E92872-643F-7282-0BA8-EB2B8AA2F76F}"/>
              </a:ext>
            </a:extLst>
          </p:cNvPr>
          <p:cNvPicPr>
            <a:picLocks noGrp="1" noChangeAspect="1"/>
          </p:cNvPicPr>
          <p:nvPr>
            <p:ph idx="1"/>
          </p:nvPr>
        </p:nvPicPr>
        <p:blipFill>
          <a:blip r:embed="rId2"/>
          <a:stretch>
            <a:fillRect/>
          </a:stretch>
        </p:blipFill>
        <p:spPr>
          <a:xfrm>
            <a:off x="1401946" y="1956253"/>
            <a:ext cx="9388108" cy="4351338"/>
          </a:xfrm>
        </p:spPr>
      </p:pic>
    </p:spTree>
    <p:extLst>
      <p:ext uri="{BB962C8B-B14F-4D97-AF65-F5344CB8AC3E}">
        <p14:creationId xmlns:p14="http://schemas.microsoft.com/office/powerpoint/2010/main" val="3064379530"/>
      </p:ext>
    </p:extLst>
  </p:cSld>
  <p:clrMapOvr>
    <a:masterClrMapping/>
  </p:clrMapOvr>
  <p:transition spd="slow">
    <p:wipe/>
  </p:transition>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379</TotalTime>
  <Words>560</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Aharoni</vt:lpstr>
      <vt:lpstr>Almarai Bold</vt:lpstr>
      <vt:lpstr>Almarai ExtraBold</vt:lpstr>
      <vt:lpstr>Arial</vt:lpstr>
      <vt:lpstr>Calibri</vt:lpstr>
      <vt:lpstr>Helvetica Neue</vt:lpstr>
      <vt:lpstr>Office Theme</vt:lpstr>
      <vt:lpstr>Optimizing Online Sports Retail Revenue </vt:lpstr>
      <vt:lpstr>What is the goal of this analysis?</vt:lpstr>
      <vt:lpstr>Adidas VS Nike</vt:lpstr>
      <vt:lpstr>TOP 5 profitable products from each brand</vt:lpstr>
      <vt:lpstr>Products percentage for each category</vt:lpstr>
      <vt:lpstr>Average revenue for each brand and price category</vt:lpstr>
      <vt:lpstr>PowerPoint Presentation</vt:lpstr>
      <vt:lpstr>Relationship between reviews and revenue</vt:lpstr>
      <vt:lpstr>Total revenue per month over the year</vt:lpstr>
      <vt:lpstr>PowerPoint Presentation</vt:lpstr>
      <vt:lpstr>Average monthly discount over the year</vt:lpstr>
      <vt:lpstr>PowerPoint Presentation</vt:lpstr>
      <vt:lpstr>Monthly reviews over the year</vt:lpstr>
      <vt:lpstr>PowerPoint Presentation</vt:lpstr>
      <vt:lpstr>Revenue generated by different products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Online Sports Retail Revenue </dc:title>
  <dc:creator>omar.eng_4483</dc:creator>
  <cp:lastModifiedBy>omar.eng_4483</cp:lastModifiedBy>
  <cp:revision>32</cp:revision>
  <dcterms:created xsi:type="dcterms:W3CDTF">2023-10-04T11:14:10Z</dcterms:created>
  <dcterms:modified xsi:type="dcterms:W3CDTF">2023-10-08T10:53:12Z</dcterms:modified>
</cp:coreProperties>
</file>