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66" r:id="rId9"/>
    <p:sldId id="268" r:id="rId10"/>
    <p:sldId id="270" r:id="rId11"/>
    <p:sldId id="271" r:id="rId12"/>
    <p:sldId id="267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002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30" y="2986549"/>
            <a:ext cx="7890386" cy="98076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3886194"/>
            <a:ext cx="7875637" cy="7669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6" y="836393"/>
            <a:ext cx="821485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85452"/>
            <a:ext cx="8246070" cy="327687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11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88370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3237272"/>
            <a:ext cx="7750278" cy="789037"/>
          </a:xfrm>
        </p:spPr>
        <p:txBody>
          <a:bodyPr>
            <a:normAutofit/>
          </a:bodyPr>
          <a:lstStyle/>
          <a:p>
            <a:r>
              <a:rPr lang="en-US" dirty="0" smtClean="0"/>
              <a:t>Firmware Over the 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535" y="4041060"/>
            <a:ext cx="7514304" cy="549378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0352"/>
            <a:ext cx="8246070" cy="3276870"/>
          </a:xfrm>
        </p:spPr>
        <p:txBody>
          <a:bodyPr/>
          <a:lstStyle/>
          <a:p>
            <a:pPr algn="l"/>
            <a:r>
              <a:rPr lang="en-US" dirty="0" err="1" smtClean="0"/>
              <a:t>Current_command</a:t>
            </a:r>
            <a:r>
              <a:rPr lang="en-US" dirty="0" smtClean="0"/>
              <a:t>: The PC application will write command code in this file.</a:t>
            </a:r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2659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The R</a:t>
            </a:r>
            <a:r>
              <a:rPr lang="el-GR" dirty="0" smtClean="0"/>
              <a:t>π</a:t>
            </a:r>
            <a:r>
              <a:rPr lang="en-US" dirty="0" smtClean="0"/>
              <a:t> checks the file and based on the command code it will take suitable action.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PC App -&gt;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After executing, </a:t>
            </a:r>
            <a:r>
              <a:rPr lang="en-US" dirty="0"/>
              <a:t>the R</a:t>
            </a:r>
            <a:r>
              <a:rPr lang="el-GR" dirty="0" smtClean="0"/>
              <a:t>π</a:t>
            </a:r>
            <a:r>
              <a:rPr lang="en-US" dirty="0" smtClean="0"/>
              <a:t> clears the file.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12" y="2305863"/>
            <a:ext cx="4193827" cy="2802557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7068325" y="3224541"/>
            <a:ext cx="292100" cy="482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0352"/>
            <a:ext cx="8246070" cy="3276870"/>
          </a:xfrm>
        </p:spPr>
        <p:txBody>
          <a:bodyPr/>
          <a:lstStyle/>
          <a:p>
            <a:pPr algn="l"/>
            <a:r>
              <a:rPr lang="en-US" dirty="0" smtClean="0"/>
              <a:t>result: The </a:t>
            </a:r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 smtClean="0"/>
              <a:t> writes the current process status on this file to generate the status report to the PC App.</a:t>
            </a:r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2659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The PC will generate the Status report based on the code written in this file 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PC APP  &lt;-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12" y="2305863"/>
            <a:ext cx="4193827" cy="2802557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7662127" y="3224541"/>
            <a:ext cx="292100" cy="482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App – R</a:t>
            </a:r>
            <a:r>
              <a:rPr lang="el-GR" dirty="0" smtClean="0"/>
              <a:t>π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77436"/>
            <a:ext cx="7048500" cy="351106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 smtClean="0"/>
              <a:t>The App sends start signal ( after pressing ok button) by sending the .elf /.o file via internet to the R</a:t>
            </a:r>
            <a:r>
              <a:rPr lang="el-GR" sz="2400" dirty="0" smtClean="0"/>
              <a:t>π</a:t>
            </a:r>
            <a:r>
              <a:rPr lang="en-US" sz="2400" dirty="0" smtClean="0"/>
              <a:t> . </a:t>
            </a:r>
            <a:endParaRPr lang="en-US" dirty="0"/>
          </a:p>
          <a:p>
            <a:pPr algn="just"/>
            <a:r>
              <a:rPr lang="en-US" sz="2400" dirty="0" smtClean="0"/>
              <a:t>The Application writes command code in the </a:t>
            </a:r>
            <a:r>
              <a:rPr lang="en-US" sz="2400" dirty="0" err="1" smtClean="0"/>
              <a:t>Command_file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R</a:t>
            </a:r>
            <a:r>
              <a:rPr lang="el-GR" sz="2400" dirty="0" smtClean="0"/>
              <a:t>π</a:t>
            </a:r>
            <a:r>
              <a:rPr lang="en-US" sz="2400" dirty="0" smtClean="0"/>
              <a:t> (background process) checks the command file and if its not IDLE (new command appears) it will start communication with the µC and send status to the App via result file.</a:t>
            </a:r>
          </a:p>
          <a:p>
            <a:pPr algn="just"/>
            <a:r>
              <a:rPr lang="en-US" sz="2400" dirty="0" smtClean="0"/>
              <a:t>Periodically, The App checks the result file to generate the status message (Report) for the App User.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</p:txBody>
      </p:sp>
    </p:spTree>
    <p:extLst>
      <p:ext uri="{BB962C8B-B14F-4D97-AF65-F5344CB8AC3E}">
        <p14:creationId xmlns:p14="http://schemas.microsoft.com/office/powerpoint/2010/main" val="2981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77436"/>
            <a:ext cx="7048500" cy="35110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After receiving command from the App (via </a:t>
            </a:r>
            <a:r>
              <a:rPr lang="en-US" sz="2400" dirty="0" err="1" smtClean="0"/>
              <a:t>current_command</a:t>
            </a:r>
            <a:r>
              <a:rPr lang="en-US" sz="2400" dirty="0" smtClean="0"/>
              <a:t> file),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fetchs</a:t>
            </a:r>
            <a:r>
              <a:rPr lang="en-US" sz="2400" dirty="0" smtClean="0"/>
              <a:t> the .elf / .o file from the server and start parsing it </a:t>
            </a:r>
            <a:r>
              <a:rPr lang="en-US" sz="2400" dirty="0" smtClean="0"/>
              <a:t>. </a:t>
            </a:r>
            <a:endParaRPr lang="en-US" dirty="0"/>
          </a:p>
          <a:p>
            <a:pPr algn="just"/>
            <a:r>
              <a:rPr lang="en-US" sz="2400" dirty="0"/>
              <a:t>The R</a:t>
            </a:r>
            <a:r>
              <a:rPr lang="el-GR" sz="2400" dirty="0" smtClean="0"/>
              <a:t>π</a:t>
            </a:r>
            <a:r>
              <a:rPr lang="en-US" sz="2400" dirty="0" smtClean="0"/>
              <a:t> will send </a:t>
            </a:r>
            <a:r>
              <a:rPr lang="en-US" sz="2400" dirty="0" err="1" smtClean="0"/>
              <a:t>asignal</a:t>
            </a:r>
            <a:r>
              <a:rPr lang="en-US" sz="2400" dirty="0" smtClean="0"/>
              <a:t> to the </a:t>
            </a:r>
            <a:r>
              <a:rPr lang="en-US" sz="2400" dirty="0"/>
              <a:t> </a:t>
            </a:r>
            <a:r>
              <a:rPr lang="en-US" sz="2400" dirty="0" smtClean="0"/>
              <a:t>µC to indicate a request for action.</a:t>
            </a:r>
            <a:endParaRPr lang="en-US" sz="2400" dirty="0" smtClean="0"/>
          </a:p>
          <a:p>
            <a:pPr algn="just"/>
            <a:r>
              <a:rPr lang="en-US" sz="2400" dirty="0" smtClean="0"/>
              <a:t>The Bootloader will checks the </a:t>
            </a:r>
            <a:r>
              <a:rPr lang="en-US" sz="2400" dirty="0" smtClean="0"/>
              <a:t>signal </a:t>
            </a:r>
            <a:r>
              <a:rPr lang="en-US" sz="2400" dirty="0" smtClean="0"/>
              <a:t>and based on </a:t>
            </a:r>
            <a:r>
              <a:rPr lang="en-US" sz="2400" dirty="0" smtClean="0"/>
              <a:t>it</a:t>
            </a:r>
            <a:r>
              <a:rPr lang="en-US" sz="2400" dirty="0"/>
              <a:t>, t</a:t>
            </a:r>
            <a:r>
              <a:rPr lang="en-US" sz="2400" dirty="0" smtClean="0"/>
              <a:t>he </a:t>
            </a:r>
            <a:r>
              <a:rPr lang="en-US" sz="2400" dirty="0"/>
              <a:t>Bootloader  </a:t>
            </a:r>
            <a:r>
              <a:rPr lang="en-US" sz="2400" dirty="0" smtClean="0"/>
              <a:t>will  take the suitable procedure. 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</p:txBody>
      </p:sp>
    </p:spTree>
    <p:extLst>
      <p:ext uri="{BB962C8B-B14F-4D97-AF65-F5344CB8AC3E}">
        <p14:creationId xmlns:p14="http://schemas.microsoft.com/office/powerpoint/2010/main" val="31981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236428"/>
            <a:ext cx="7048500" cy="351106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After receiving command from the App (via </a:t>
            </a:r>
            <a:r>
              <a:rPr lang="en-US" sz="2400" dirty="0" err="1" smtClean="0"/>
              <a:t>current_command</a:t>
            </a:r>
            <a:r>
              <a:rPr lang="en-US" sz="2400" dirty="0" smtClean="0"/>
              <a:t> file),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send </a:t>
            </a:r>
            <a:r>
              <a:rPr lang="en-US" sz="2400" dirty="0" smtClean="0"/>
              <a:t>command code to the µC </a:t>
            </a:r>
            <a:r>
              <a:rPr lang="en-US" sz="2400" dirty="0" smtClean="0"/>
              <a:t>by (</a:t>
            </a:r>
            <a:r>
              <a:rPr lang="en-US" sz="2400" dirty="0" smtClean="0">
                <a:solidFill>
                  <a:srgbClr val="FF0000"/>
                </a:solidFill>
              </a:rPr>
              <a:t>TODO</a:t>
            </a:r>
            <a:r>
              <a:rPr lang="en-US" sz="2400" dirty="0" smtClean="0"/>
              <a:t>). </a:t>
            </a:r>
            <a:endParaRPr lang="en-US" dirty="0"/>
          </a:p>
          <a:p>
            <a:pPr algn="just"/>
            <a:r>
              <a:rPr lang="en-US" sz="2400" dirty="0" smtClean="0"/>
              <a:t>The µC will have </a:t>
            </a:r>
            <a:r>
              <a:rPr lang="en-US" sz="2400" dirty="0" smtClean="0"/>
              <a:t>trigger (</a:t>
            </a: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l-GR" sz="2400" dirty="0">
                <a:solidFill>
                  <a:srgbClr val="FF0000"/>
                </a:solidFill>
              </a:rPr>
              <a:t>π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signal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activates certain task and after receiving the trigger signal, </a:t>
            </a:r>
            <a:r>
              <a:rPr lang="en-US" sz="2400" dirty="0" smtClean="0"/>
              <a:t>the task will change the status flag (marker) and reboots the µC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TODO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pPr algn="just"/>
            <a:r>
              <a:rPr lang="en-US" sz="2400" dirty="0" smtClean="0"/>
              <a:t>The Bootloader will checks the marker flag and based on the value, it will  take the suitable procedure. 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  <a:p>
            <a:pPr algn="just"/>
            <a:r>
              <a:rPr lang="en-US" sz="2400" dirty="0" smtClean="0"/>
              <a:t>There are three types of commands to be given to the µC:</a:t>
            </a:r>
          </a:p>
          <a:p>
            <a:pPr lvl="1" algn="just"/>
            <a:r>
              <a:rPr lang="en-US" sz="2400" dirty="0" smtClean="0"/>
              <a:t>Flash New </a:t>
            </a:r>
            <a:r>
              <a:rPr lang="en-US" sz="2400" dirty="0" err="1" smtClean="0"/>
              <a:t>Sw</a:t>
            </a:r>
            <a:r>
              <a:rPr lang="en-US" sz="2400" dirty="0" smtClean="0"/>
              <a:t> (Application/ Configuration</a:t>
            </a:r>
            <a:r>
              <a:rPr lang="en-US" sz="2400" dirty="0"/>
              <a:t>). (</a:t>
            </a:r>
            <a:r>
              <a:rPr lang="en-US" sz="2400" dirty="0">
                <a:solidFill>
                  <a:srgbClr val="FF0000"/>
                </a:solidFill>
              </a:rPr>
              <a:t>TODO</a:t>
            </a:r>
            <a:r>
              <a:rPr lang="en-US" sz="2400" dirty="0"/>
              <a:t>)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Get diagnostic status from </a:t>
            </a:r>
            <a:r>
              <a:rPr lang="en-US" sz="2400" dirty="0"/>
              <a:t>the </a:t>
            </a:r>
            <a:r>
              <a:rPr lang="en-US" sz="2400" dirty="0" smtClean="0"/>
              <a:t>µC</a:t>
            </a:r>
            <a:r>
              <a:rPr lang="en-US" sz="2400" dirty="0"/>
              <a:t>. (</a:t>
            </a:r>
            <a:r>
              <a:rPr lang="en-US" sz="2400" dirty="0">
                <a:solidFill>
                  <a:srgbClr val="FF0000"/>
                </a:solidFill>
              </a:rPr>
              <a:t>TODO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14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</a:t>
            </a:r>
            <a:r>
              <a:rPr lang="en-US" dirty="0" smtClean="0"/>
              <a:t>communication: </a:t>
            </a:r>
            <a:r>
              <a:rPr lang="en-US" dirty="0" smtClean="0"/>
              <a:t>Frames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236429"/>
            <a:ext cx="4343400" cy="34928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We have </a:t>
            </a:r>
            <a:r>
              <a:rPr lang="en-US" sz="2400" dirty="0" smtClean="0"/>
              <a:t>six</a:t>
            </a:r>
            <a:r>
              <a:rPr lang="en-US" sz="2400" dirty="0" smtClean="0"/>
              <a:t> </a:t>
            </a:r>
            <a:r>
              <a:rPr lang="en-US" sz="2400" dirty="0" smtClean="0"/>
              <a:t>types of frame.</a:t>
            </a:r>
          </a:p>
          <a:p>
            <a:pPr algn="just"/>
            <a:r>
              <a:rPr lang="en-US" sz="2400" dirty="0" smtClean="0"/>
              <a:t>These frames will be represented (written) in the Data File.</a:t>
            </a:r>
          </a:p>
          <a:p>
            <a:pPr algn="just"/>
            <a:r>
              <a:rPr lang="en-US" sz="2400" dirty="0" smtClean="0"/>
              <a:t>The General structure of the frame consists of Header &amp; </a:t>
            </a:r>
            <a:r>
              <a:rPr lang="en-US" sz="2400" dirty="0" smtClean="0"/>
              <a:t>body.</a:t>
            </a:r>
            <a:endParaRPr lang="en-US" sz="2400" dirty="0" smtClean="0"/>
          </a:p>
          <a:p>
            <a:pPr algn="just"/>
            <a:r>
              <a:rPr lang="en-US" sz="2400" dirty="0" smtClean="0"/>
              <a:t>The Header starts with </a:t>
            </a:r>
            <a:r>
              <a:rPr lang="en-US" sz="2400" dirty="0" smtClean="0"/>
              <a:t>start of fram</a:t>
            </a:r>
            <a:r>
              <a:rPr lang="en-US" sz="2400" dirty="0"/>
              <a:t>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The header </a:t>
            </a:r>
            <a:r>
              <a:rPr lang="en-US" sz="2400" dirty="0" smtClean="0"/>
              <a:t>contains </a:t>
            </a:r>
            <a:r>
              <a:rPr lang="en-US" sz="2400" dirty="0" err="1" smtClean="0"/>
              <a:t>Req</a:t>
            </a:r>
            <a:r>
              <a:rPr lang="en-US" sz="2400" dirty="0" smtClean="0"/>
              <a:t> number.</a:t>
            </a:r>
            <a:endParaRPr lang="en-US" sz="2400" dirty="0" smtClean="0"/>
          </a:p>
          <a:p>
            <a:pPr algn="just"/>
            <a:r>
              <a:rPr lang="en-US" sz="2400" dirty="0" smtClean="0"/>
              <a:t>The header contains </a:t>
            </a:r>
            <a:r>
              <a:rPr lang="en-US" sz="2400" dirty="0" smtClean="0"/>
              <a:t>command number.</a:t>
            </a:r>
            <a:endParaRPr lang="en-US" sz="2400" dirty="0" smtClean="0"/>
          </a:p>
          <a:p>
            <a:pPr algn="just"/>
            <a:r>
              <a:rPr lang="en-US" sz="2400" dirty="0" smtClean="0"/>
              <a:t>The body </a:t>
            </a:r>
            <a:r>
              <a:rPr lang="en-US" sz="2400" dirty="0" smtClean="0"/>
              <a:t>differs from frame type to another.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23277"/>
              </p:ext>
            </p:extLst>
          </p:nvPr>
        </p:nvGraphicFramePr>
        <p:xfrm>
          <a:off x="6324601" y="1236428"/>
          <a:ext cx="2705100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839">
                  <a:extLst>
                    <a:ext uri="{9D8B030D-6E8A-4147-A177-3AD203B41FA5}">
                      <a16:colId xmlns:a16="http://schemas.microsoft.com/office/drawing/2014/main" val="1321734115"/>
                    </a:ext>
                  </a:extLst>
                </a:gridCol>
                <a:gridCol w="2334261">
                  <a:extLst>
                    <a:ext uri="{9D8B030D-6E8A-4147-A177-3AD203B41FA5}">
                      <a16:colId xmlns:a16="http://schemas.microsoft.com/office/drawing/2014/main" val="324968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Flash</a:t>
                      </a:r>
                      <a:r>
                        <a:rPr lang="en-US" sz="1600" baseline="0" dirty="0" smtClean="0"/>
                        <a:t> new App Command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Flash write sector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1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Respond </a:t>
                      </a:r>
                      <a:r>
                        <a:rPr lang="en-US" sz="1600" dirty="0" smtClean="0"/>
                        <a:t>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1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End Flashing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Diagnostic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Request </a:t>
                      </a:r>
                      <a:r>
                        <a:rPr lang="en-US" sz="1600" baseline="0" dirty="0" smtClean="0"/>
                        <a:t>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Diagnostic</a:t>
                      </a:r>
                      <a:r>
                        <a:rPr lang="en-US" sz="1600" baseline="0" dirty="0" smtClean="0"/>
                        <a:t> Report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6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4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smtClean="0"/>
              <a:t>communication: </a:t>
            </a:r>
            <a:r>
              <a:rPr lang="en-US" dirty="0"/>
              <a:t>Frames </a:t>
            </a: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445" y="1236428"/>
            <a:ext cx="7218555" cy="351106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Flash new App </a:t>
            </a:r>
            <a:r>
              <a:rPr lang="en-US" sz="2000" dirty="0" smtClean="0"/>
              <a:t>Command </a:t>
            </a:r>
            <a:r>
              <a:rPr lang="en-US" sz="2000" dirty="0" smtClean="0"/>
              <a:t>: </a:t>
            </a:r>
            <a:r>
              <a:rPr lang="en-US" sz="2000" dirty="0"/>
              <a:t>Contains </a:t>
            </a:r>
            <a:r>
              <a:rPr lang="en-US" sz="2000" dirty="0" smtClean="0"/>
              <a:t>FLASH_NEW_APP_KEY, first Address of the app inside the flash, total size of the app </a:t>
            </a:r>
            <a:r>
              <a:rPr lang="en-US" sz="2000" dirty="0" smtClean="0"/>
              <a:t>and entry point. </a:t>
            </a:r>
          </a:p>
          <a:p>
            <a:pPr algn="just"/>
            <a:r>
              <a:rPr lang="en-US" sz="2000" dirty="0"/>
              <a:t>Flash write sector </a:t>
            </a:r>
            <a:r>
              <a:rPr lang="en-US" sz="2000" dirty="0" smtClean="0"/>
              <a:t>Frame</a:t>
            </a:r>
            <a:r>
              <a:rPr lang="en-US" sz="2000" dirty="0" smtClean="0"/>
              <a:t>: </a:t>
            </a:r>
            <a:r>
              <a:rPr lang="en-US" sz="2000" dirty="0"/>
              <a:t>Contains </a:t>
            </a:r>
            <a:r>
              <a:rPr lang="en-US" sz="2000" dirty="0" smtClean="0"/>
              <a:t>first address of the data sector, sector-size </a:t>
            </a:r>
            <a:r>
              <a:rPr lang="en-US" sz="2000" dirty="0" smtClean="0"/>
              <a:t>and </a:t>
            </a:r>
            <a:r>
              <a:rPr lang="en-US" sz="2000" dirty="0"/>
              <a:t>Data Bytes (up to DATA_MAX Byte per frame). </a:t>
            </a:r>
            <a:endParaRPr lang="en-US" sz="2000" dirty="0" smtClean="0"/>
          </a:p>
          <a:p>
            <a:pPr algn="just"/>
            <a:r>
              <a:rPr lang="en-US" sz="2000" dirty="0" smtClean="0"/>
              <a:t>Respond </a:t>
            </a:r>
            <a:r>
              <a:rPr lang="en-US" sz="2000" dirty="0" smtClean="0"/>
              <a:t>frame: contains </a:t>
            </a:r>
            <a:r>
              <a:rPr lang="en-US" sz="2000" dirty="0" smtClean="0"/>
              <a:t>ACK_KEY (OK / NOK).</a:t>
            </a:r>
            <a:endParaRPr lang="en-US" sz="2000" dirty="0" smtClean="0"/>
          </a:p>
          <a:p>
            <a:pPr algn="just"/>
            <a:r>
              <a:rPr lang="en-US" sz="2000" dirty="0" smtClean="0"/>
              <a:t>End </a:t>
            </a:r>
            <a:r>
              <a:rPr lang="en-US" sz="2000" dirty="0" smtClean="0"/>
              <a:t>Flashing Frame: contains </a:t>
            </a:r>
            <a:r>
              <a:rPr lang="en-US" sz="2000" dirty="0" smtClean="0"/>
              <a:t>END_FLASHING_KEY. </a:t>
            </a:r>
            <a:endParaRPr lang="en-US" sz="2000" dirty="0" smtClean="0"/>
          </a:p>
          <a:p>
            <a:pPr algn="just"/>
            <a:r>
              <a:rPr lang="en-US" sz="2000" dirty="0" smtClean="0"/>
              <a:t>Diagnostic Request Frame: </a:t>
            </a:r>
            <a:r>
              <a:rPr lang="en-US" sz="2000" dirty="0" smtClean="0"/>
              <a:t>Contains DIAGNOSTIC_REQUEST_KEY.</a:t>
            </a:r>
            <a:endParaRPr lang="en-US" sz="2000" dirty="0" smtClean="0"/>
          </a:p>
          <a:p>
            <a:pPr algn="just"/>
            <a:r>
              <a:rPr lang="en-US" sz="2000" dirty="0"/>
              <a:t>Diagnostic Report Frame: </a:t>
            </a:r>
            <a:r>
              <a:rPr lang="en-US" sz="2000" dirty="0" smtClean="0"/>
              <a:t>(Diagnostic data) (</a:t>
            </a:r>
            <a:r>
              <a:rPr lang="en-US" sz="2000" dirty="0" smtClean="0">
                <a:solidFill>
                  <a:srgbClr val="FF0000"/>
                </a:solidFill>
              </a:rPr>
              <a:t>TODO</a:t>
            </a:r>
            <a:r>
              <a:rPr lang="en-US" sz="2000" dirty="0" smtClean="0"/>
              <a:t>).</a:t>
            </a: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72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-60172"/>
            <a:ext cx="6571913" cy="725349"/>
          </a:xfrm>
        </p:spPr>
        <p:txBody>
          <a:bodyPr/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Frames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1406" y="704935"/>
            <a:ext cx="2493719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91440" rIns="91440" bIns="9144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Flash new App </a:t>
            </a:r>
            <a:r>
              <a:rPr lang="en-US" sz="1600" dirty="0" smtClean="0"/>
              <a:t>Command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smtClean="0"/>
              <a:t>Flash new App key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App First Address at ROM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App size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App entry point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5860" y="704935"/>
            <a:ext cx="2313709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tIns="91440" rIns="0" bIns="9144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Flash </a:t>
            </a:r>
            <a:r>
              <a:rPr lang="en-US" sz="1600" dirty="0" smtClean="0"/>
              <a:t>write sector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Sec. first address at ROM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smtClean="0"/>
              <a:t>Sector data size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Sector data.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9574" y="704935"/>
            <a:ext cx="1953392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91440" rIns="91440" bIns="9144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Respond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err="1" smtClean="0"/>
              <a:t>Ack</a:t>
            </a:r>
            <a:r>
              <a:rPr lang="en-US" sz="1600" dirty="0" smtClean="0"/>
              <a:t> key</a:t>
            </a:r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071406" y="2810667"/>
            <a:ext cx="2493719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91440" rIns="91440" bIns="91440" rtlCol="0" anchor="t" anchorCtr="0"/>
          <a:lstStyle/>
          <a:p>
            <a:pPr algn="ctr"/>
            <a:r>
              <a:rPr lang="en-US" sz="1600" dirty="0"/>
              <a:t>Diagnostic Request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smtClean="0"/>
              <a:t>Diagnostic request key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675860" y="2810667"/>
            <a:ext cx="2313709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tIns="91440" rIns="0" bIns="9144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Diagnostic </a:t>
            </a:r>
            <a:r>
              <a:rPr lang="en-US" sz="1600" dirty="0" smtClean="0"/>
              <a:t>Report Frame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Diagnostic report</a:t>
            </a:r>
            <a:endParaRPr lang="en-US" sz="16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79574" y="2810667"/>
            <a:ext cx="1953392" cy="2065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91440" rIns="91440" bIns="9144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End Flashing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of frame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Request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Command number</a:t>
            </a:r>
            <a:endParaRPr lang="en-US" sz="1600" dirty="0" smtClean="0"/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smtClean="0"/>
              <a:t>End Flashing key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652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263296"/>
            <a:ext cx="6571913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Flash new SW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39491" y="1219621"/>
            <a:ext cx="2202869" cy="369332"/>
            <a:chOff x="4239491" y="984090"/>
            <a:chExt cx="2202869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7978" y="984090"/>
              <a:ext cx="2144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Flash new App </a:t>
              </a:r>
              <a:r>
                <a:rPr lang="en-US" dirty="0" err="1" smtClean="0">
                  <a:solidFill>
                    <a:srgbClr val="FF0000"/>
                  </a:solidFill>
                </a:rPr>
                <a:t>cmd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3342" y="1635261"/>
            <a:ext cx="2064328" cy="369332"/>
            <a:chOff x="4239491" y="984090"/>
            <a:chExt cx="2064328" cy="369332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94963" y="984090"/>
              <a:ext cx="1836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Respond Frame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11779" y="2161730"/>
            <a:ext cx="2092029" cy="369332"/>
            <a:chOff x="4239491" y="1025655"/>
            <a:chExt cx="209202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94963" y="1025655"/>
              <a:ext cx="193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Flash write sector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53344" y="2549667"/>
            <a:ext cx="2064328" cy="646331"/>
            <a:chOff x="4239491" y="1039510"/>
            <a:chExt cx="2064328" cy="646331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94963" y="1039510"/>
              <a:ext cx="17703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Respond Frame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25632" y="2937586"/>
            <a:ext cx="2216728" cy="646331"/>
            <a:chOff x="4239491" y="1039510"/>
            <a:chExt cx="2216728" cy="64633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94963" y="1039510"/>
              <a:ext cx="2061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Flash write sector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5632" y="3297815"/>
            <a:ext cx="2064328" cy="646331"/>
            <a:chOff x="4239491" y="1025655"/>
            <a:chExt cx="2064328" cy="646331"/>
          </a:xfrm>
        </p:grpSpPr>
        <p:cxnSp>
          <p:nvCxnSpPr>
            <p:cNvPr id="27" name="Straight Arrow Connector 26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94963" y="1025655"/>
              <a:ext cx="1864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Respond Frame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53339" y="3658016"/>
            <a:ext cx="2064328" cy="369332"/>
            <a:chOff x="4239491" y="984090"/>
            <a:chExt cx="2064328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</a:t>
              </a:r>
              <a:r>
                <a:rPr lang="en-US" dirty="0" smtClean="0">
                  <a:solidFill>
                    <a:srgbClr val="FF0000"/>
                  </a:solidFill>
                </a:rPr>
                <a:t>flashing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9484" y="4156781"/>
            <a:ext cx="2064328" cy="646331"/>
            <a:chOff x="4239491" y="1025655"/>
            <a:chExt cx="2064328" cy="646331"/>
          </a:xfrm>
        </p:grpSpPr>
        <p:cxnSp>
          <p:nvCxnSpPr>
            <p:cNvPr id="33" name="Straight Arrow Connector 32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94963" y="1025655"/>
              <a:ext cx="16456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Respond Frame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</a:t>
            </a:r>
            <a:r>
              <a:rPr lang="en-US" dirty="0" smtClean="0"/>
              <a:t>Diagnostic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39491" y="1870786"/>
            <a:ext cx="2064328" cy="369332"/>
            <a:chOff x="4239491" y="984090"/>
            <a:chExt cx="2064328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Diag_Req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3342" y="2383406"/>
            <a:ext cx="2064328" cy="369332"/>
            <a:chOff x="4239491" y="984090"/>
            <a:chExt cx="2064328" cy="369332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Diag_Report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3344" y="2882165"/>
            <a:ext cx="2064328" cy="369332"/>
            <a:chOff x="4239491" y="1025655"/>
            <a:chExt cx="2064328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94963" y="1025655"/>
              <a:ext cx="1728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Respond Frame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5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Ahmed Adel </a:t>
            </a:r>
            <a:r>
              <a:rPr lang="en-US" dirty="0" err="1" smtClean="0"/>
              <a:t>Qandeel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Amr Ibrahim </a:t>
            </a:r>
            <a:r>
              <a:rPr lang="en-US" dirty="0" err="1" smtClean="0"/>
              <a:t>Nobe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Marcelle Samir Isaac.</a:t>
            </a:r>
          </a:p>
          <a:p>
            <a:pPr algn="l"/>
            <a:r>
              <a:rPr lang="en-US" dirty="0" smtClean="0"/>
              <a:t>Marina </a:t>
            </a:r>
            <a:r>
              <a:rPr lang="en-US" dirty="0" err="1" smtClean="0"/>
              <a:t>Medhat</a:t>
            </a:r>
            <a:r>
              <a:rPr lang="en-US" dirty="0" smtClean="0"/>
              <a:t> </a:t>
            </a:r>
            <a:r>
              <a:rPr lang="en-US" dirty="0" err="1" smtClean="0"/>
              <a:t>Zekry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Mohanad Fawzy Sallam.</a:t>
            </a:r>
          </a:p>
          <a:p>
            <a:pPr algn="l"/>
            <a:r>
              <a:rPr lang="en-US" dirty="0" smtClean="0"/>
              <a:t>Mostafa Nader </a:t>
            </a:r>
            <a:r>
              <a:rPr lang="en-US" dirty="0" err="1" smtClean="0"/>
              <a:t>Eltourky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</a:t>
            </a: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53342" y="1940061"/>
            <a:ext cx="2064328" cy="646331"/>
            <a:chOff x="4253342" y="1940061"/>
            <a:chExt cx="2064328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436528" y="1940061"/>
              <a:ext cx="17980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Frame Respond (NOK)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4253342" y="2261665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239491" y="2694170"/>
            <a:ext cx="2064328" cy="646331"/>
            <a:chOff x="4239491" y="2694170"/>
            <a:chExt cx="2064328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4409977" y="2694170"/>
              <a:ext cx="17233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Error Handling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(TODO)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239491" y="3004470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8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</a:t>
            </a:r>
            <a:r>
              <a:rPr lang="en-US" dirty="0"/>
              <a:t>sub-system: </a:t>
            </a:r>
            <a:r>
              <a:rPr lang="en-US" dirty="0" smtClean="0"/>
              <a:t>Micro-controller (Bootloader)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69" y="1585452"/>
            <a:ext cx="8695035" cy="3276870"/>
          </a:xfrm>
        </p:spPr>
        <p:txBody>
          <a:bodyPr>
            <a:normAutofit fontScale="92500"/>
          </a:bodyPr>
          <a:lstStyle/>
          <a:p>
            <a:pPr marL="225425" indent="-225425" algn="just"/>
            <a:r>
              <a:rPr lang="en-US" dirty="0" smtClean="0"/>
              <a:t>Bootloader communicates with R</a:t>
            </a:r>
            <a:r>
              <a:rPr lang="el-GR" dirty="0" smtClean="0"/>
              <a:t>π</a:t>
            </a:r>
            <a:r>
              <a:rPr lang="en-US" dirty="0" smtClean="0"/>
              <a:t> via </a:t>
            </a:r>
            <a:r>
              <a:rPr lang="en-US" dirty="0" smtClean="0"/>
              <a:t>communication protocol.</a:t>
            </a:r>
            <a:endParaRPr lang="en-US" dirty="0" smtClean="0"/>
          </a:p>
          <a:p>
            <a:pPr marL="225425" indent="-225425" algn="just"/>
            <a:r>
              <a:rPr lang="en-US" dirty="0" smtClean="0"/>
              <a:t>Bootloader flashes the data </a:t>
            </a:r>
            <a:r>
              <a:rPr lang="en-US" dirty="0" smtClean="0"/>
              <a:t>frame (sector) by frame</a:t>
            </a:r>
            <a:r>
              <a:rPr lang="en-US" dirty="0" smtClean="0"/>
              <a:t>.</a:t>
            </a:r>
          </a:p>
          <a:p>
            <a:pPr marL="225425" indent="-225425" algn="just"/>
            <a:r>
              <a:rPr lang="en-US" dirty="0" smtClean="0"/>
              <a:t>After Finishing, it changes the marker value, then reboot.</a:t>
            </a:r>
          </a:p>
          <a:p>
            <a:pPr marL="225425" indent="-225425" algn="just"/>
            <a:r>
              <a:rPr lang="en-US" dirty="0" smtClean="0"/>
              <a:t>Bootloader will </a:t>
            </a:r>
            <a:r>
              <a:rPr lang="en-US" dirty="0" smtClean="0"/>
              <a:t>be able to flash new configurations (TODO). </a:t>
            </a:r>
            <a:endParaRPr lang="en-US" dirty="0" smtClean="0"/>
          </a:p>
          <a:p>
            <a:pPr marL="225425" indent="-225425" algn="just"/>
            <a:r>
              <a:rPr lang="en-US" dirty="0" smtClean="0"/>
              <a:t>Bootloader will </a:t>
            </a:r>
            <a:r>
              <a:rPr lang="en-US" dirty="0" smtClean="0"/>
              <a:t>have the ability to generate Diagnostic report (TODO).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</a:t>
            </a:r>
            <a:r>
              <a:rPr lang="en-US" dirty="0"/>
              <a:t>sub-system: </a:t>
            </a:r>
            <a:r>
              <a:rPr lang="en-US" dirty="0" smtClean="0"/>
              <a:t>Micro-controller (problems)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69" y="1585452"/>
            <a:ext cx="8695035" cy="3276870"/>
          </a:xfrm>
        </p:spPr>
        <p:txBody>
          <a:bodyPr>
            <a:normAutofit/>
          </a:bodyPr>
          <a:lstStyle/>
          <a:p>
            <a:pPr marL="225425" indent="-225425" algn="just"/>
            <a:r>
              <a:rPr lang="en-US" dirty="0" smtClean="0"/>
              <a:t>The Application </a:t>
            </a:r>
            <a:r>
              <a:rPr lang="en-US" dirty="0" smtClean="0"/>
              <a:t>will have trigger task </a:t>
            </a:r>
            <a:r>
              <a:rPr lang="en-US" dirty="0" smtClean="0"/>
              <a:t>that checks on the R</a:t>
            </a:r>
            <a:r>
              <a:rPr lang="el-GR" dirty="0" smtClean="0"/>
              <a:t>π</a:t>
            </a:r>
            <a:r>
              <a:rPr lang="en-US" dirty="0" smtClean="0"/>
              <a:t> to indicate whether there is a new command or not.</a:t>
            </a:r>
          </a:p>
          <a:p>
            <a:pPr marL="625475" lvl="1" indent="-225425" algn="just"/>
            <a:r>
              <a:rPr lang="en-US" dirty="0" smtClean="0"/>
              <a:t>This will consume </a:t>
            </a:r>
            <a:r>
              <a:rPr lang="en-US" dirty="0" smtClean="0"/>
              <a:t>time </a:t>
            </a:r>
            <a:r>
              <a:rPr lang="en-US" dirty="0" smtClean="0"/>
              <a:t>to get the required </a:t>
            </a:r>
            <a:r>
              <a:rPr lang="en-US" dirty="0" smtClean="0"/>
              <a:t>info</a:t>
            </a:r>
          </a:p>
          <a:p>
            <a:pPr marL="400050" lvl="1" indent="0" algn="just">
              <a:buNone/>
            </a:pPr>
            <a:r>
              <a:rPr lang="en-US" dirty="0" smtClean="0"/>
              <a:t>   </a:t>
            </a:r>
            <a:r>
              <a:rPr lang="en-US" dirty="0" smtClean="0"/>
              <a:t>(CPU LOAD).</a:t>
            </a:r>
          </a:p>
          <a:p>
            <a:pPr marL="625475" lvl="1" indent="-225425" algn="just"/>
            <a:r>
              <a:rPr lang="en-US" dirty="0"/>
              <a:t>C</a:t>
            </a:r>
            <a:r>
              <a:rPr lang="en-US" dirty="0" smtClean="0"/>
              <a:t>onstrains </a:t>
            </a:r>
            <a:r>
              <a:rPr lang="en-US" dirty="0" smtClean="0"/>
              <a:t>on the flashed Application. </a:t>
            </a:r>
          </a:p>
          <a:p>
            <a:pPr marL="625475" lvl="1" indent="-225425" algn="just"/>
            <a:endParaRPr lang="en-US" dirty="0" smtClean="0"/>
          </a:p>
          <a:p>
            <a:pPr marL="225425" indent="-225425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Week-1:</a:t>
            </a:r>
          </a:p>
          <a:p>
            <a:pPr lvl="1"/>
            <a:r>
              <a:rPr lang="en-US" dirty="0" smtClean="0"/>
              <a:t>Team App: Finishes GUI and integrates with team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Figure out how to create a local server inside the R</a:t>
            </a:r>
            <a:r>
              <a:rPr lang="el-GR" dirty="0" smtClean="0"/>
              <a:t>π</a:t>
            </a:r>
            <a:r>
              <a:rPr lang="en-US" dirty="0" smtClean="0"/>
              <a:t> and makes the Application communicates with it.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µC: Finishes the bootloader (tested).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Week-2:</a:t>
            </a:r>
          </a:p>
          <a:p>
            <a:pPr lvl="1"/>
            <a:r>
              <a:rPr lang="en-US" dirty="0" smtClean="0"/>
              <a:t>Team App: joins other teams.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communicates with the µC.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µC: Modify the bootloader to work with the R</a:t>
            </a:r>
            <a:r>
              <a:rPr lang="el-GR" dirty="0"/>
              <a:t>π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End of week2: main functionality (flash new Application)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917" y="1177436"/>
            <a:ext cx="7218858" cy="351106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Week-3:</a:t>
            </a:r>
          </a:p>
          <a:p>
            <a:pPr marL="623888" lvl="1" indent="-333375" algn="just"/>
            <a:r>
              <a:rPr lang="en-US" dirty="0" smtClean="0"/>
              <a:t>Team App: Modify GUI (additional features).</a:t>
            </a:r>
          </a:p>
          <a:p>
            <a:pPr marL="623888" lvl="1" indent="-333375" algn="just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Security Issues Handling (additional) . </a:t>
            </a:r>
          </a:p>
          <a:p>
            <a:pPr marL="623888" lvl="1" indent="-333375" algn="just"/>
            <a:r>
              <a:rPr lang="en-US" dirty="0"/>
              <a:t>Team µC: </a:t>
            </a:r>
            <a:r>
              <a:rPr lang="en-US" dirty="0" smtClean="0"/>
              <a:t>Additional features handling </a:t>
            </a:r>
            <a:r>
              <a:rPr lang="en-US" dirty="0"/>
              <a:t>. 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End of week3: Additional features test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47" y="1177436"/>
            <a:ext cx="7218858" cy="351106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Week-4:</a:t>
            </a:r>
          </a:p>
          <a:p>
            <a:pPr marL="623888" lvl="1" indent="-333375" algn="just"/>
            <a:r>
              <a:rPr lang="en-US" dirty="0" smtClean="0"/>
              <a:t>Team App: Documentation (spare).</a:t>
            </a:r>
          </a:p>
          <a:p>
            <a:pPr marL="623888" lvl="1" indent="-333375" algn="just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</a:t>
            </a:r>
            <a:r>
              <a:rPr lang="en-US" dirty="0"/>
              <a:t>Documentation (spare)</a:t>
            </a:r>
            <a:r>
              <a:rPr lang="en-US" dirty="0" smtClean="0"/>
              <a:t>. </a:t>
            </a:r>
          </a:p>
          <a:p>
            <a:pPr marL="623888" lvl="1" indent="-333375" algn="just"/>
            <a:r>
              <a:rPr lang="en-US" dirty="0"/>
              <a:t>Team µC: Documentation (spare)</a:t>
            </a:r>
            <a:r>
              <a:rPr lang="en-US" dirty="0" smtClean="0"/>
              <a:t>. </a:t>
            </a:r>
            <a:endParaRPr lang="en-US" dirty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End of week4: Presentation and Delivery.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80" y="1550443"/>
            <a:ext cx="5985641" cy="33669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19300" y="4010025"/>
            <a:ext cx="714375" cy="7143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52925" y="4010024"/>
            <a:ext cx="714375" cy="714375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83745" y="4010023"/>
            <a:ext cx="714375" cy="714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18009" y="2074126"/>
            <a:ext cx="1810791" cy="1293542"/>
          </a:xfrm>
          <a:prstGeom prst="wedgeEllipseCallout">
            <a:avLst>
              <a:gd name="adj1" fmla="val 55284"/>
              <a:gd name="adj2" fmla="val 676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Application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2484575" y="1427355"/>
            <a:ext cx="1810791" cy="1293542"/>
          </a:xfrm>
          <a:prstGeom prst="wedgeEllipseCallout">
            <a:avLst>
              <a:gd name="adj1" fmla="val 55284"/>
              <a:gd name="adj2" fmla="val 676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729413" y="1151198"/>
            <a:ext cx="2253704" cy="1695310"/>
          </a:xfrm>
          <a:prstGeom prst="wedgeEllipseCallout">
            <a:avLst>
              <a:gd name="adj1" fmla="val -47558"/>
              <a:gd name="adj2" fmla="val 59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sub-systems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8" y="2304891"/>
            <a:ext cx="4473271" cy="227629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PC Application system. 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/>
              <a:t>RaspberryPi</a:t>
            </a:r>
            <a:r>
              <a:rPr lang="en-US" dirty="0" smtClean="0"/>
              <a:t> system.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µC  </a:t>
            </a:r>
            <a:r>
              <a:rPr lang="en-US" dirty="0"/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30398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836393"/>
            <a:ext cx="8214852" cy="763526"/>
          </a:xfrm>
        </p:spPr>
        <p:txBody>
          <a:bodyPr/>
          <a:lstStyle/>
          <a:p>
            <a:r>
              <a:rPr lang="en-US" dirty="0" smtClean="0"/>
              <a:t>Project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85" y="2354820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2260" y="3214362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89795" y="2532378"/>
            <a:ext cx="1185084" cy="991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13535" y="2733675"/>
            <a:ext cx="1391056" cy="800100"/>
            <a:chOff x="2162175" y="2733675"/>
            <a:chExt cx="1391056" cy="8001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8425051">
            <a:off x="4437313" y="2733675"/>
            <a:ext cx="1391056" cy="800100"/>
            <a:chOff x="2162175" y="2733675"/>
            <a:chExt cx="1391056" cy="8001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74879" y="2548289"/>
            <a:ext cx="1085472" cy="479749"/>
            <a:chOff x="5526043" y="3067661"/>
            <a:chExt cx="1085472" cy="479749"/>
          </a:xfrm>
        </p:grpSpPr>
        <p:sp>
          <p:nvSpPr>
            <p:cNvPr id="20" name="TextBox 19"/>
            <p:cNvSpPr txBox="1"/>
            <p:nvPr/>
          </p:nvSpPr>
          <p:spPr>
            <a:xfrm rot="20332950">
              <a:off x="5649490" y="3067661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9" idx="1"/>
              <a:endCxn id="6" idx="3"/>
            </p:cNvCxnSpPr>
            <p:nvPr/>
          </p:nvCxnSpPr>
          <p:spPr>
            <a:xfrm flipH="1">
              <a:off x="5526043" y="3328890"/>
              <a:ext cx="836710" cy="2185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15308" y="3148961"/>
            <a:ext cx="1391056" cy="800100"/>
            <a:chOff x="2162175" y="2733675"/>
            <a:chExt cx="1391056" cy="80010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811589" y="2307998"/>
            <a:ext cx="1070450" cy="100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µC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375785" y="3117680"/>
            <a:ext cx="1464942" cy="644370"/>
            <a:chOff x="1748655" y="2611927"/>
            <a:chExt cx="1464942" cy="644370"/>
          </a:xfrm>
        </p:grpSpPr>
        <p:cxnSp>
          <p:nvCxnSpPr>
            <p:cNvPr id="29" name="Straight Arrow Connector 28"/>
            <p:cNvCxnSpPr>
              <a:endCxn id="5" idx="3"/>
            </p:cNvCxnSpPr>
            <p:nvPr/>
          </p:nvCxnSpPr>
          <p:spPr>
            <a:xfrm flipH="1">
              <a:off x="1748655" y="2785047"/>
              <a:ext cx="1401715" cy="47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0360496">
              <a:off x="2251572" y="2611927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33" name="Action Button: Document 32">
            <a:hlinkClick r:id="" action="ppaction://noaction" highlightClick="1"/>
          </p:cNvPr>
          <p:cNvSpPr/>
          <p:nvPr/>
        </p:nvSpPr>
        <p:spPr>
          <a:xfrm>
            <a:off x="837247" y="1811609"/>
            <a:ext cx="391885" cy="49638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5802E-6 L 0.24739 0.331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1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0.33117 L 0.57361 0.198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 Sub-System: PC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Select µC (s).</a:t>
            </a:r>
            <a:endParaRPr lang="en-US" sz="1800" dirty="0"/>
          </a:p>
          <a:p>
            <a:r>
              <a:rPr lang="en-US" sz="1800" dirty="0" smtClean="0"/>
              <a:t>Select New Application .elf file</a:t>
            </a:r>
            <a:endParaRPr lang="en-US" sz="1800" dirty="0"/>
          </a:p>
          <a:p>
            <a:r>
              <a:rPr lang="en-US" sz="1800" dirty="0" smtClean="0"/>
              <a:t>Click Ok to start flashing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>
          <a:xfrm>
            <a:off x="4865907" y="2122673"/>
            <a:ext cx="3359338" cy="690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3055" y="2705437"/>
            <a:ext cx="3359338" cy="690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10152" y="3288202"/>
            <a:ext cx="840378" cy="470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4051" y="3585411"/>
            <a:ext cx="2978182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96003" y="4030579"/>
            <a:ext cx="1583892" cy="34139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uiExpand="1" animBg="1"/>
      <p:bldP spid="10" grpId="1" uiExpand="1" animBg="1"/>
      <p:bldP spid="11" grpId="0" uiExpand="1" animBg="1"/>
      <p:bldP spid="11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 Sub-System: PC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After The Application is written to the </a:t>
            </a:r>
            <a:r>
              <a:rPr lang="en-US" sz="1800" dirty="0" err="1" smtClean="0"/>
              <a:t>uC</a:t>
            </a:r>
            <a:r>
              <a:rPr lang="en-US" sz="1800" dirty="0" smtClean="0"/>
              <a:t>, the Pc will receive a confirmation message (Confirmation Report).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6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 Sub-System: PC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Configuration and Diagnostics Report are considered as an extra Features.</a:t>
            </a:r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1949890" y="1830668"/>
            <a:ext cx="3167168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 smtClean="0"/>
              <a:t>New configurations will flash the new configurations at specified location in µC Rom (post-build configurations).</a:t>
            </a:r>
          </a:p>
          <a:p>
            <a:pPr algn="just"/>
            <a:r>
              <a:rPr lang="en-US" sz="1700" dirty="0" smtClean="0"/>
              <a:t>Diagnostics Report will return a small report that contains:</a:t>
            </a:r>
          </a:p>
          <a:p>
            <a:pPr lvl="1" algn="just"/>
            <a:r>
              <a:rPr lang="en-US" sz="1700" dirty="0" smtClean="0"/>
              <a:t>Flashing </a:t>
            </a:r>
            <a:r>
              <a:rPr lang="en-US" sz="1700" dirty="0" err="1" smtClean="0"/>
              <a:t>Req’s</a:t>
            </a:r>
            <a:r>
              <a:rPr lang="en-US" sz="1700" dirty="0" smtClean="0"/>
              <a:t> </a:t>
            </a:r>
            <a:r>
              <a:rPr lang="en-US" sz="1700" dirty="0"/>
              <a:t>#. (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1700" dirty="0"/>
              <a:t> )</a:t>
            </a:r>
            <a:endParaRPr lang="en-US" sz="1700" dirty="0" smtClean="0"/>
          </a:p>
          <a:p>
            <a:pPr lvl="1" algn="just"/>
            <a:r>
              <a:rPr lang="en-US" sz="1700" dirty="0" smtClean="0"/>
              <a:t>Marker (status) </a:t>
            </a:r>
            <a:r>
              <a:rPr lang="en-US" sz="1700" dirty="0" smtClean="0"/>
              <a:t>value</a:t>
            </a:r>
          </a:p>
          <a:p>
            <a:pPr marL="457200" lvl="1" indent="0" algn="just">
              <a:buNone/>
            </a:pPr>
            <a:r>
              <a:rPr lang="en-US" sz="1700" dirty="0" smtClean="0"/>
              <a:t>      (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1700" dirty="0"/>
              <a:t> )</a:t>
            </a:r>
            <a:endParaRPr lang="en-US" sz="1700" dirty="0" smtClean="0"/>
          </a:p>
          <a:p>
            <a:pPr lvl="1" algn="just"/>
            <a:r>
              <a:rPr lang="en-US" sz="1700" dirty="0" smtClean="0"/>
              <a:t>Booting times </a:t>
            </a:r>
            <a:r>
              <a:rPr lang="en-US" sz="1700" dirty="0" smtClean="0"/>
              <a:t>#. (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1700" dirty="0" smtClean="0"/>
              <a:t> )</a:t>
            </a:r>
            <a:endParaRPr lang="en-US" sz="17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54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</a:t>
            </a:r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85452"/>
            <a:ext cx="8338196" cy="3276870"/>
          </a:xfrm>
        </p:spPr>
        <p:txBody>
          <a:bodyPr/>
          <a:lstStyle/>
          <a:p>
            <a:pPr algn="just"/>
            <a:r>
              <a:rPr lang="en-US" dirty="0" smtClean="0"/>
              <a:t>Considered as  the interface between FOTA server and the vehicle.</a:t>
            </a:r>
          </a:p>
          <a:p>
            <a:pPr algn="just"/>
            <a:r>
              <a:rPr lang="en-US" dirty="0" smtClean="0"/>
              <a:t>It gets the .elf file from the server, parse it and send it to µC.</a:t>
            </a:r>
          </a:p>
          <a:p>
            <a:pPr algn="just"/>
            <a:r>
              <a:rPr lang="en-US" dirty="0" smtClean="0"/>
              <a:t>After the .elf is flashed successfully to the µC it sends a confirmation (status) message to the PC Application.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On-screen Show (16:9)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Firmware Over the Air</vt:lpstr>
      <vt:lpstr>Team members</vt:lpstr>
      <vt:lpstr>Project Overview</vt:lpstr>
      <vt:lpstr>Project sub-systems</vt:lpstr>
      <vt:lpstr>Project Block Diagram</vt:lpstr>
      <vt:lpstr>First  Sub-System: PC Application</vt:lpstr>
      <vt:lpstr>First  Sub-System: PC Application</vt:lpstr>
      <vt:lpstr>First  Sub-System: PC Application</vt:lpstr>
      <vt:lpstr>Second sub-system: Raspberry Pi</vt:lpstr>
      <vt:lpstr>Second sub-system: Raspberry Pi server</vt:lpstr>
      <vt:lpstr>Second sub-system: Raspberry Pi server</vt:lpstr>
      <vt:lpstr>PC App – Rπ communication</vt:lpstr>
      <vt:lpstr>Rπ - µC communication</vt:lpstr>
      <vt:lpstr>Rπ - µC communication</vt:lpstr>
      <vt:lpstr>Rπ - µC communication: Frames Types</vt:lpstr>
      <vt:lpstr>Rπ - µC communication: Frames body</vt:lpstr>
      <vt:lpstr>Rπ - µC comm: Frames Types</vt:lpstr>
      <vt:lpstr>Rπ - µC comm: Flash new SW protocol</vt:lpstr>
      <vt:lpstr>Rπ - µC comm: Diagnostic Protocol</vt:lpstr>
      <vt:lpstr>Rπ - µC comm: Error Handling</vt:lpstr>
      <vt:lpstr>Third sub-system: Micro-controller (Bootloader) </vt:lpstr>
      <vt:lpstr>Third sub-system: Micro-controller (problems) </vt:lpstr>
      <vt:lpstr>Project Timeline</vt:lpstr>
      <vt:lpstr>Project Timeline</vt:lpstr>
      <vt:lpstr>Project Timeline</vt:lpstr>
      <vt:lpstr>Project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2020-05-22T22:40:32Z</dcterms:modified>
</cp:coreProperties>
</file>